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24" r:id="rId2"/>
    <p:sldId id="350" r:id="rId3"/>
    <p:sldId id="351" r:id="rId4"/>
    <p:sldId id="346" r:id="rId5"/>
    <p:sldId id="326" r:id="rId6"/>
    <p:sldId id="343" r:id="rId7"/>
    <p:sldId id="342" r:id="rId8"/>
    <p:sldId id="262" r:id="rId9"/>
    <p:sldId id="329" r:id="rId10"/>
    <p:sldId id="344" r:id="rId11"/>
    <p:sldId id="352" r:id="rId12"/>
    <p:sldId id="330" r:id="rId13"/>
    <p:sldId id="327" r:id="rId14"/>
    <p:sldId id="328" r:id="rId15"/>
    <p:sldId id="260" r:id="rId16"/>
    <p:sldId id="300" r:id="rId17"/>
    <p:sldId id="301" r:id="rId18"/>
    <p:sldId id="348" r:id="rId19"/>
    <p:sldId id="268" r:id="rId20"/>
    <p:sldId id="296" r:id="rId21"/>
    <p:sldId id="304" r:id="rId22"/>
    <p:sldId id="310" r:id="rId23"/>
    <p:sldId id="381" r:id="rId24"/>
    <p:sldId id="380" r:id="rId25"/>
    <p:sldId id="379" r:id="rId26"/>
    <p:sldId id="378" r:id="rId27"/>
    <p:sldId id="377" r:id="rId28"/>
    <p:sldId id="376" r:id="rId29"/>
    <p:sldId id="375" r:id="rId30"/>
    <p:sldId id="374" r:id="rId31"/>
    <p:sldId id="373" r:id="rId32"/>
    <p:sldId id="372" r:id="rId33"/>
    <p:sldId id="371" r:id="rId34"/>
    <p:sldId id="370" r:id="rId35"/>
    <p:sldId id="369" r:id="rId36"/>
    <p:sldId id="368" r:id="rId37"/>
    <p:sldId id="367" r:id="rId38"/>
    <p:sldId id="366" r:id="rId39"/>
    <p:sldId id="365" r:id="rId40"/>
    <p:sldId id="364" r:id="rId41"/>
    <p:sldId id="363" r:id="rId42"/>
    <p:sldId id="362" r:id="rId43"/>
    <p:sldId id="361" r:id="rId44"/>
    <p:sldId id="360" r:id="rId45"/>
    <p:sldId id="359" r:id="rId46"/>
    <p:sldId id="358" r:id="rId47"/>
    <p:sldId id="357" r:id="rId48"/>
    <p:sldId id="356" r:id="rId49"/>
    <p:sldId id="355" r:id="rId50"/>
    <p:sldId id="354" r:id="rId51"/>
    <p:sldId id="353" r:id="rId5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B5AF"/>
    <a:srgbClr val="223C52"/>
    <a:srgbClr val="254159"/>
    <a:srgbClr val="E8EDEF"/>
    <a:srgbClr val="D0DBDE"/>
    <a:srgbClr val="C6D3D7"/>
    <a:srgbClr val="9FB4BB"/>
    <a:srgbClr val="D9E2E5"/>
    <a:srgbClr val="76B861"/>
    <a:srgbClr val="20384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7" d="100"/>
          <a:sy n="47" d="100"/>
        </p:scale>
        <p:origin x="238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735155016902949"/>
          <c:y val="0.10719923412777325"/>
          <c:w val="0.62529718303074266"/>
          <c:h val="0.7766616629211901"/>
        </c:manualLayout>
      </c:layout>
      <c:pieChart>
        <c:varyColors val="1"/>
        <c:ser>
          <c:idx val="0"/>
          <c:order val="0"/>
          <c:tx>
            <c:strRef>
              <c:f>Sheet1!$B$1</c:f>
              <c:strCache>
                <c:ptCount val="1"/>
                <c:pt idx="0">
                  <c:v>Sales</c:v>
                </c:pt>
              </c:strCache>
            </c:strRef>
          </c:tx>
          <c:spPr>
            <a:solidFill>
              <a:srgbClr val="002726"/>
            </a:solidFill>
          </c:spPr>
          <c:dPt>
            <c:idx val="0"/>
            <c:bubble3D val="0"/>
            <c:spPr>
              <a:solidFill>
                <a:srgbClr val="005A5A"/>
              </a:solidFill>
              <a:ln w="19050">
                <a:solidFill>
                  <a:schemeClr val="lt1"/>
                </a:solidFill>
              </a:ln>
              <a:effectLst/>
            </c:spPr>
            <c:extLst>
              <c:ext xmlns:c16="http://schemas.microsoft.com/office/drawing/2014/chart" uri="{C3380CC4-5D6E-409C-BE32-E72D297353CC}">
                <c16:uniqueId val="{00000001-EE6B-4873-8106-0B72EEB11B83}"/>
              </c:ext>
            </c:extLst>
          </c:dPt>
          <c:dPt>
            <c:idx val="1"/>
            <c:bubble3D val="0"/>
            <c:spPr>
              <a:solidFill>
                <a:srgbClr val="4C9191"/>
              </a:solidFill>
              <a:ln w="19050">
                <a:solidFill>
                  <a:schemeClr val="lt1"/>
                </a:solidFill>
              </a:ln>
              <a:effectLst/>
            </c:spPr>
            <c:extLst>
              <c:ext xmlns:c16="http://schemas.microsoft.com/office/drawing/2014/chart" uri="{C3380CC4-5D6E-409C-BE32-E72D297353CC}">
                <c16:uniqueId val="{00000003-EE6B-4873-8106-0B72EEB11B83}"/>
              </c:ext>
            </c:extLst>
          </c:dPt>
          <c:dPt>
            <c:idx val="2"/>
            <c:bubble3D val="0"/>
            <c:spPr>
              <a:solidFill>
                <a:srgbClr val="002726"/>
              </a:solidFill>
              <a:ln w="19050">
                <a:solidFill>
                  <a:schemeClr val="lt1"/>
                </a:solidFill>
              </a:ln>
              <a:effectLst/>
            </c:spPr>
            <c:extLst>
              <c:ext xmlns:c16="http://schemas.microsoft.com/office/drawing/2014/chart" uri="{C3380CC4-5D6E-409C-BE32-E72D297353CC}">
                <c16:uniqueId val="{00000005-EE6B-4873-8106-0B72EEB11B83}"/>
              </c:ext>
            </c:extLst>
          </c:dPt>
          <c:dLbls>
            <c:dLbl>
              <c:idx val="0"/>
              <c:tx>
                <c:rich>
                  <a:bodyPr/>
                  <a:lstStyle/>
                  <a:p>
                    <a:r>
                      <a:rPr lang="en-US" baseline="0"/>
                      <a:t> </a:t>
                    </a:r>
                    <a:fld id="{A095693D-7F7C-468D-B9AA-678DE6DB79AB}" type="PERCENTAGE">
                      <a:rPr lang="en-US" b="1" baseline="0"/>
                      <a:pPr/>
                      <a:t>[PERCENTAGE]</a:t>
                    </a:fld>
                    <a:endParaRPr lang="en-US" baseline="0"/>
                  </a:p>
                </c:rich>
              </c:tx>
              <c:showLegendKey val="0"/>
              <c:showVal val="1"/>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EE6B-4873-8106-0B72EEB11B83}"/>
                </c:ext>
              </c:extLst>
            </c:dLbl>
            <c:dLbl>
              <c:idx val="1"/>
              <c:tx>
                <c:rich>
                  <a:bodyPr/>
                  <a:lstStyle/>
                  <a:p>
                    <a:r>
                      <a:rPr lang="en-US" baseline="0"/>
                      <a:t> </a:t>
                    </a:r>
                    <a:fld id="{95A629AC-3CC9-427C-B106-D2C4BB6ED296}" type="PERCENTAGE">
                      <a:rPr lang="en-US" b="1" baseline="0"/>
                      <a:pPr/>
                      <a:t>[PERCENTAGE]</a:t>
                    </a:fld>
                    <a:endParaRPr lang="en-US" baseline="0"/>
                  </a:p>
                </c:rich>
              </c:tx>
              <c:showLegendKey val="0"/>
              <c:showVal val="1"/>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EE6B-4873-8106-0B72EEB11B83}"/>
                </c:ext>
              </c:extLst>
            </c:dLbl>
            <c:dLbl>
              <c:idx val="2"/>
              <c:layout>
                <c:manualLayout>
                  <c:x val="0.25219624989727879"/>
                  <c:y val="-2.9821853755712803E-3"/>
                </c:manualLayout>
              </c:layout>
              <c:tx>
                <c:rich>
                  <a:bodyPr/>
                  <a:lstStyle/>
                  <a:p>
                    <a:r>
                      <a:rPr lang="en-US" baseline="0"/>
                      <a:t> </a:t>
                    </a:r>
                    <a:fld id="{10FD9C06-3C51-4415-845A-E6283D10115E}" type="PERCENTAGE">
                      <a:rPr lang="en-US" b="1" baseline="0"/>
                      <a:pPr/>
                      <a:t>[PERCENTAGE]</a:t>
                    </a:fld>
                    <a:endParaRPr lang="en-US" baseline="0"/>
                  </a:p>
                </c:rich>
              </c:tx>
              <c:showLegendKey val="0"/>
              <c:showVal val="1"/>
              <c:showCatName val="1"/>
              <c:showSerName val="1"/>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EE6B-4873-8106-0B72EEB11B83}"/>
                </c:ext>
              </c:extLst>
            </c:dLbl>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bg1"/>
                    </a:solidFill>
                    <a:latin typeface="+mn-lt"/>
                    <a:ea typeface="+mn-ea"/>
                    <a:cs typeface="+mn-cs"/>
                  </a:defRPr>
                </a:pPr>
                <a:endParaRPr lang="en-GH"/>
              </a:p>
            </c:txPr>
            <c:showLegendKey val="0"/>
            <c:showVal val="1"/>
            <c:showCatName val="1"/>
            <c:showSerName val="0"/>
            <c:showPercent val="1"/>
            <c:showBubbleSize val="0"/>
            <c:showLeaderLines val="0"/>
            <c:extLst>
              <c:ext xmlns:c15="http://schemas.microsoft.com/office/drawing/2012/chart" uri="{CE6537A1-D6FC-4f65-9D91-7224C49458BB}"/>
            </c:extLst>
          </c:dLbls>
          <c:cat>
            <c:strRef>
              <c:f>Sheet1!$A$2:$A$4</c:f>
              <c:strCache>
                <c:ptCount val="3"/>
                <c:pt idx="0">
                  <c:v>State-Owned Enterprises</c:v>
                </c:pt>
                <c:pt idx="1">
                  <c:v>Join Venture Companies</c:v>
                </c:pt>
                <c:pt idx="2">
                  <c:v>Other State Entities</c:v>
                </c:pt>
              </c:strCache>
            </c:strRef>
          </c:cat>
          <c:val>
            <c:numRef>
              <c:f>Sheet1!$B$2:$B$4</c:f>
              <c:numCache>
                <c:formatCode>General</c:formatCode>
                <c:ptCount val="3"/>
                <c:pt idx="0">
                  <c:v>53</c:v>
                </c:pt>
                <c:pt idx="1">
                  <c:v>47</c:v>
                </c:pt>
                <c:pt idx="2">
                  <c:v>75</c:v>
                </c:pt>
              </c:numCache>
            </c:numRef>
          </c:val>
          <c:extLst>
            <c:ext xmlns:c16="http://schemas.microsoft.com/office/drawing/2014/chart" uri="{C3380CC4-5D6E-409C-BE32-E72D297353CC}">
              <c16:uniqueId val="{00000006-EE6B-4873-8106-0B72EEB11B83}"/>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GH"/>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ABA8D48B-3357-4838-9ED1-132AE28FD61E}" type="datetimeFigureOut">
              <a:rPr lang="en-GB" smtClean="0"/>
              <a:t>05/03/2024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430B0-2E5D-4FBB-B1C8-5C9E26841040}" type="slidenum">
              <a:rPr lang="en-GB" smtClean="0"/>
              <a:t>‹#›</a:t>
            </a:fld>
            <a:endParaRPr lang="en-GB"/>
          </a:p>
        </p:txBody>
      </p:sp>
    </p:spTree>
    <p:extLst>
      <p:ext uri="{BB962C8B-B14F-4D97-AF65-F5344CB8AC3E}">
        <p14:creationId xmlns:p14="http://schemas.microsoft.com/office/powerpoint/2010/main" val="36777703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BA8D48B-3357-4838-9ED1-132AE28FD61E}" type="datetimeFigureOut">
              <a:rPr lang="en-GB" smtClean="0"/>
              <a:t>05/03/2024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430B0-2E5D-4FBB-B1C8-5C9E26841040}" type="slidenum">
              <a:rPr lang="en-GB" smtClean="0"/>
              <a:t>‹#›</a:t>
            </a:fld>
            <a:endParaRPr lang="en-GB"/>
          </a:p>
        </p:txBody>
      </p:sp>
    </p:spTree>
    <p:extLst>
      <p:ext uri="{BB962C8B-B14F-4D97-AF65-F5344CB8AC3E}">
        <p14:creationId xmlns:p14="http://schemas.microsoft.com/office/powerpoint/2010/main" val="32277806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A8D48B-3357-4838-9ED1-132AE28FD61E}" type="datetimeFigureOut">
              <a:rPr lang="en-GB" smtClean="0"/>
              <a:t>05/03/2024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430B0-2E5D-4FBB-B1C8-5C9E26841040}" type="slidenum">
              <a:rPr lang="en-GB" smtClean="0"/>
              <a:t>‹#›</a:t>
            </a:fld>
            <a:endParaRPr lang="en-GB"/>
          </a:p>
        </p:txBody>
      </p:sp>
    </p:spTree>
    <p:extLst>
      <p:ext uri="{BB962C8B-B14F-4D97-AF65-F5344CB8AC3E}">
        <p14:creationId xmlns:p14="http://schemas.microsoft.com/office/powerpoint/2010/main" val="32341587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BA8D48B-3357-4838-9ED1-132AE28FD61E}" type="datetimeFigureOut">
              <a:rPr lang="en-GB" smtClean="0"/>
              <a:t>05/03/2024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430B0-2E5D-4FBB-B1C8-5C9E26841040}" type="slidenum">
              <a:rPr lang="en-GB" smtClean="0"/>
              <a:t>‹#›</a:t>
            </a:fld>
            <a:endParaRPr lang="en-GB"/>
          </a:p>
        </p:txBody>
      </p:sp>
    </p:spTree>
    <p:extLst>
      <p:ext uri="{BB962C8B-B14F-4D97-AF65-F5344CB8AC3E}">
        <p14:creationId xmlns:p14="http://schemas.microsoft.com/office/powerpoint/2010/main" val="2681370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BA8D48B-3357-4838-9ED1-132AE28FD61E}" type="datetimeFigureOut">
              <a:rPr lang="en-GB" smtClean="0"/>
              <a:t>05/03/2024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84430B0-2E5D-4FBB-B1C8-5C9E26841040}" type="slidenum">
              <a:rPr lang="en-GB" smtClean="0"/>
              <a:t>‹#›</a:t>
            </a:fld>
            <a:endParaRPr lang="en-GB"/>
          </a:p>
        </p:txBody>
      </p:sp>
    </p:spTree>
    <p:extLst>
      <p:ext uri="{BB962C8B-B14F-4D97-AF65-F5344CB8AC3E}">
        <p14:creationId xmlns:p14="http://schemas.microsoft.com/office/powerpoint/2010/main" val="1445702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BA8D48B-3357-4838-9ED1-132AE28FD61E}" type="datetimeFigureOut">
              <a:rPr lang="en-GB" smtClean="0"/>
              <a:t>05/03/2024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84430B0-2E5D-4FBB-B1C8-5C9E26841040}" type="slidenum">
              <a:rPr lang="en-GB" smtClean="0"/>
              <a:t>‹#›</a:t>
            </a:fld>
            <a:endParaRPr lang="en-GB"/>
          </a:p>
        </p:txBody>
      </p:sp>
    </p:spTree>
    <p:extLst>
      <p:ext uri="{BB962C8B-B14F-4D97-AF65-F5344CB8AC3E}">
        <p14:creationId xmlns:p14="http://schemas.microsoft.com/office/powerpoint/2010/main" val="1064765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A8D48B-3357-4838-9ED1-132AE28FD61E}" type="datetimeFigureOut">
              <a:rPr lang="en-GB" smtClean="0"/>
              <a:t>05/03/2024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84430B0-2E5D-4FBB-B1C8-5C9E26841040}" type="slidenum">
              <a:rPr lang="en-GB" smtClean="0"/>
              <a:t>‹#›</a:t>
            </a:fld>
            <a:endParaRPr lang="en-GB"/>
          </a:p>
        </p:txBody>
      </p:sp>
    </p:spTree>
    <p:extLst>
      <p:ext uri="{BB962C8B-B14F-4D97-AF65-F5344CB8AC3E}">
        <p14:creationId xmlns:p14="http://schemas.microsoft.com/office/powerpoint/2010/main" val="2468294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ABA8D48B-3357-4838-9ED1-132AE28FD61E}" type="datetimeFigureOut">
              <a:rPr lang="en-GB" smtClean="0"/>
              <a:t>05/03/2024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430B0-2E5D-4FBB-B1C8-5C9E26841040}" type="slidenum">
              <a:rPr lang="en-GB" smtClean="0"/>
              <a:t>‹#›</a:t>
            </a:fld>
            <a:endParaRPr lang="en-GB"/>
          </a:p>
        </p:txBody>
      </p:sp>
    </p:spTree>
    <p:extLst>
      <p:ext uri="{BB962C8B-B14F-4D97-AF65-F5344CB8AC3E}">
        <p14:creationId xmlns:p14="http://schemas.microsoft.com/office/powerpoint/2010/main" val="1308052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ABA8D48B-3357-4838-9ED1-132AE28FD61E}" type="datetimeFigureOut">
              <a:rPr lang="en-GB" smtClean="0"/>
              <a:t>05/03/2024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430B0-2E5D-4FBB-B1C8-5C9E26841040}" type="slidenum">
              <a:rPr lang="en-GB" smtClean="0"/>
              <a:t>‹#›</a:t>
            </a:fld>
            <a:endParaRPr lang="en-GB"/>
          </a:p>
        </p:txBody>
      </p:sp>
    </p:spTree>
    <p:extLst>
      <p:ext uri="{BB962C8B-B14F-4D97-AF65-F5344CB8AC3E}">
        <p14:creationId xmlns:p14="http://schemas.microsoft.com/office/powerpoint/2010/main" val="3046235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BA8D48B-3357-4838-9ED1-132AE28FD61E}" type="datetimeFigureOut">
              <a:rPr lang="en-GB" smtClean="0"/>
              <a:t>05/03/2024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430B0-2E5D-4FBB-B1C8-5C9E26841040}" type="slidenum">
              <a:rPr lang="en-GB" smtClean="0"/>
              <a:t>‹#›</a:t>
            </a:fld>
            <a:endParaRPr lang="en-GB"/>
          </a:p>
        </p:txBody>
      </p:sp>
    </p:spTree>
    <p:extLst>
      <p:ext uri="{BB962C8B-B14F-4D97-AF65-F5344CB8AC3E}">
        <p14:creationId xmlns:p14="http://schemas.microsoft.com/office/powerpoint/2010/main" val="2081872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BA8D48B-3357-4838-9ED1-132AE28FD61E}" type="datetimeFigureOut">
              <a:rPr lang="en-GB" smtClean="0"/>
              <a:t>05/03/2024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430B0-2E5D-4FBB-B1C8-5C9E26841040}" type="slidenum">
              <a:rPr lang="en-GB" smtClean="0"/>
              <a:t>‹#›</a:t>
            </a:fld>
            <a:endParaRPr lang="en-GB"/>
          </a:p>
        </p:txBody>
      </p:sp>
    </p:spTree>
    <p:extLst>
      <p:ext uri="{BB962C8B-B14F-4D97-AF65-F5344CB8AC3E}">
        <p14:creationId xmlns:p14="http://schemas.microsoft.com/office/powerpoint/2010/main" val="392886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ABA8D48B-3357-4838-9ED1-132AE28FD61E}" type="datetimeFigureOut">
              <a:rPr lang="en-GB" smtClean="0"/>
              <a:t>05/03/2024</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684430B0-2E5D-4FBB-B1C8-5C9E26841040}" type="slidenum">
              <a:rPr lang="en-GB" smtClean="0"/>
              <a:t>‹#›</a:t>
            </a:fld>
            <a:endParaRPr lang="en-GB"/>
          </a:p>
        </p:txBody>
      </p:sp>
    </p:spTree>
    <p:extLst>
      <p:ext uri="{BB962C8B-B14F-4D97-AF65-F5344CB8AC3E}">
        <p14:creationId xmlns:p14="http://schemas.microsoft.com/office/powerpoint/2010/main" val="31640438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svg"/><Relationship Id="rId7" Type="http://schemas.openxmlformats.org/officeDocument/2006/relationships/image" Target="../media/image10.svg"/><Relationship Id="rId12" Type="http://schemas.openxmlformats.org/officeDocument/2006/relationships/chart" Target="../charts/chart1.xm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png"/><Relationship Id="rId11" Type="http://schemas.openxmlformats.org/officeDocument/2006/relationships/image" Target="../media/image14.svg"/><Relationship Id="rId5" Type="http://schemas.openxmlformats.org/officeDocument/2006/relationships/image" Target="../media/image8.sv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svg"/></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pn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pn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31.svg"/><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19019852-39C1-FF10-A990-68F893FF4569}"/>
              </a:ext>
            </a:extLst>
          </p:cNvPr>
          <p:cNvSpPr/>
          <p:nvPr/>
        </p:nvSpPr>
        <p:spPr>
          <a:xfrm>
            <a:off x="4350532" y="6034775"/>
            <a:ext cx="540124" cy="2170782"/>
          </a:xfrm>
          <a:prstGeom prst="rect">
            <a:avLst/>
          </a:prstGeom>
          <a:solidFill>
            <a:srgbClr val="7AB9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95C379D2-140F-FF8C-B5D3-032A871A168E}"/>
              </a:ext>
            </a:extLst>
          </p:cNvPr>
          <p:cNvSpPr/>
          <p:nvPr/>
        </p:nvSpPr>
        <p:spPr>
          <a:xfrm>
            <a:off x="0" y="-31357"/>
            <a:ext cx="4682836" cy="8108576"/>
          </a:xfrm>
          <a:prstGeom prst="rect">
            <a:avLst/>
          </a:prstGeom>
          <a:solidFill>
            <a:srgbClr val="183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4DD92FA3-E6DA-6A3B-D970-D13EB1215547}"/>
              </a:ext>
            </a:extLst>
          </p:cNvPr>
          <p:cNvSpPr txBox="1"/>
          <p:nvPr/>
        </p:nvSpPr>
        <p:spPr>
          <a:xfrm>
            <a:off x="481854" y="4857084"/>
            <a:ext cx="2508900" cy="869405"/>
          </a:xfrm>
          <a:prstGeom prst="rect">
            <a:avLst/>
          </a:prstGeom>
          <a:noFill/>
        </p:spPr>
        <p:txBody>
          <a:bodyPr wrap="square">
            <a:spAutoFit/>
          </a:bodyPr>
          <a:lstStyle/>
          <a:p>
            <a:pPr>
              <a:lnSpc>
                <a:spcPct val="107000"/>
              </a:lnSpc>
              <a:spcAft>
                <a:spcPts val="800"/>
              </a:spcAft>
            </a:pPr>
            <a:r>
              <a:rPr lang="en-GB" sz="1600" kern="100">
                <a:solidFill>
                  <a:schemeClr val="bg1"/>
                </a:solidFill>
                <a:effectLst/>
                <a:latin typeface="Segoe UI" panose="020B0502040204020203" pitchFamily="34" charset="0"/>
                <a:ea typeface="Calibri" panose="020F0502020204030204" pitchFamily="34" charset="0"/>
                <a:cs typeface="Times New Roman" panose="02020603050405020304" pitchFamily="18" charset="0"/>
              </a:rPr>
              <a:t>Improving Efficiency and Increasing Productivity Among Specified Entities</a:t>
            </a:r>
            <a:endParaRPr lang="en-GB" sz="1600" kern="1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2" name="Picture 21">
            <a:extLst>
              <a:ext uri="{FF2B5EF4-FFF2-40B4-BE49-F238E27FC236}">
                <a16:creationId xmlns:a16="http://schemas.microsoft.com/office/drawing/2014/main" id="{46E4B07A-B901-0D90-F029-33318EA014F8}"/>
              </a:ext>
            </a:extLst>
          </p:cNvPr>
          <p:cNvPicPr>
            <a:picLocks noChangeAspect="1"/>
          </p:cNvPicPr>
          <p:nvPr/>
        </p:nvPicPr>
        <p:blipFill>
          <a:blip r:embed="rId2"/>
          <a:stretch>
            <a:fillRect/>
          </a:stretch>
        </p:blipFill>
        <p:spPr>
          <a:xfrm>
            <a:off x="5164690" y="931692"/>
            <a:ext cx="1047690" cy="1008531"/>
          </a:xfrm>
          <a:prstGeom prst="rect">
            <a:avLst/>
          </a:prstGeom>
        </p:spPr>
      </p:pic>
      <p:sp>
        <p:nvSpPr>
          <p:cNvPr id="23" name="TextBox 22">
            <a:extLst>
              <a:ext uri="{FF2B5EF4-FFF2-40B4-BE49-F238E27FC236}">
                <a16:creationId xmlns:a16="http://schemas.microsoft.com/office/drawing/2014/main" id="{BB996D58-531A-0199-836C-DB916D97A3B9}"/>
              </a:ext>
            </a:extLst>
          </p:cNvPr>
          <p:cNvSpPr txBox="1"/>
          <p:nvPr/>
        </p:nvSpPr>
        <p:spPr>
          <a:xfrm>
            <a:off x="418790" y="2193674"/>
            <a:ext cx="2885662" cy="1913088"/>
          </a:xfrm>
          <a:prstGeom prst="rect">
            <a:avLst/>
          </a:prstGeom>
          <a:noFill/>
        </p:spPr>
        <p:txBody>
          <a:bodyPr wrap="square">
            <a:spAutoFit/>
          </a:bodyPr>
          <a:lstStyle/>
          <a:p>
            <a:pPr>
              <a:lnSpc>
                <a:spcPct val="107000"/>
              </a:lnSpc>
              <a:spcAft>
                <a:spcPts val="800"/>
              </a:spcAft>
            </a:pPr>
            <a:r>
              <a:rPr lang="en-GB" sz="2800" b="1" kern="100">
                <a:solidFill>
                  <a:schemeClr val="bg1"/>
                </a:solidFill>
                <a:effectLst/>
                <a:latin typeface="Segoe UI" panose="020B0502040204020203" pitchFamily="34" charset="0"/>
                <a:ea typeface="Calibri" panose="020F0502020204030204" pitchFamily="34" charset="0"/>
                <a:cs typeface="Times New Roman" panose="02020603050405020304" pitchFamily="18" charset="0"/>
              </a:rPr>
              <a:t>2022 Annual Report and Financial </a:t>
            </a:r>
            <a:r>
              <a:rPr lang="en-GB" sz="2800" b="1" kern="100">
                <a:solidFill>
                  <a:schemeClr val="bg1"/>
                </a:solidFill>
                <a:latin typeface="Segoe UI" panose="020B0502040204020203" pitchFamily="34" charset="0"/>
                <a:ea typeface="Calibri" panose="020F0502020204030204" pitchFamily="34" charset="0"/>
                <a:cs typeface="Times New Roman" panose="02020603050405020304" pitchFamily="18" charset="0"/>
              </a:rPr>
              <a:t>Statements</a:t>
            </a:r>
            <a:endParaRPr lang="en-GB" sz="2800" kern="1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3" name="TextBox 32">
            <a:extLst>
              <a:ext uri="{FF2B5EF4-FFF2-40B4-BE49-F238E27FC236}">
                <a16:creationId xmlns:a16="http://schemas.microsoft.com/office/drawing/2014/main" id="{39FAD0D9-5209-546A-3E19-B1BAAC4E8C87}"/>
              </a:ext>
            </a:extLst>
          </p:cNvPr>
          <p:cNvSpPr txBox="1"/>
          <p:nvPr/>
        </p:nvSpPr>
        <p:spPr>
          <a:xfrm>
            <a:off x="4717402" y="2193674"/>
            <a:ext cx="2126860" cy="923330"/>
          </a:xfrm>
          <a:prstGeom prst="rect">
            <a:avLst/>
          </a:prstGeom>
          <a:noFill/>
        </p:spPr>
        <p:txBody>
          <a:bodyPr wrap="square">
            <a:spAutoFit/>
          </a:bodyPr>
          <a:lstStyle/>
          <a:p>
            <a:r>
              <a:rPr lang="en-GB" b="1">
                <a:solidFill>
                  <a:srgbClr val="223C52"/>
                </a:solidFill>
                <a:latin typeface="Segoe UI "/>
                <a:cs typeface="Segoe UI Light" panose="020B0502040204020203" pitchFamily="34" charset="0"/>
              </a:rPr>
              <a:t>State Interests </a:t>
            </a:r>
          </a:p>
          <a:p>
            <a:r>
              <a:rPr lang="en-GB" b="1">
                <a:solidFill>
                  <a:srgbClr val="223C52"/>
                </a:solidFill>
                <a:latin typeface="Segoe UI "/>
                <a:cs typeface="Segoe UI Light" panose="020B0502040204020203" pitchFamily="34" charset="0"/>
              </a:rPr>
              <a:t>and Governance Authority</a:t>
            </a:r>
          </a:p>
        </p:txBody>
      </p:sp>
      <p:sp>
        <p:nvSpPr>
          <p:cNvPr id="2" name="TextBox 1">
            <a:extLst>
              <a:ext uri="{FF2B5EF4-FFF2-40B4-BE49-F238E27FC236}">
                <a16:creationId xmlns:a16="http://schemas.microsoft.com/office/drawing/2014/main" id="{FC779CA2-E39A-809A-A6DA-94E3B71DB2FC}"/>
              </a:ext>
            </a:extLst>
          </p:cNvPr>
          <p:cNvSpPr txBox="1"/>
          <p:nvPr/>
        </p:nvSpPr>
        <p:spPr>
          <a:xfrm>
            <a:off x="418790" y="8988280"/>
            <a:ext cx="1270746" cy="264303"/>
          </a:xfrm>
          <a:prstGeom prst="rect">
            <a:avLst/>
          </a:prstGeom>
          <a:noFill/>
        </p:spPr>
        <p:txBody>
          <a:bodyPr wrap="square">
            <a:spAutoFit/>
          </a:bodyPr>
          <a:lstStyle/>
          <a:p>
            <a:pPr>
              <a:lnSpc>
                <a:spcPct val="107000"/>
              </a:lnSpc>
              <a:spcAft>
                <a:spcPts val="800"/>
              </a:spcAft>
            </a:pPr>
            <a:r>
              <a:rPr lang="en-GB" sz="1100" kern="100">
                <a:solidFill>
                  <a:srgbClr val="254159"/>
                </a:solidFill>
                <a:effectLst/>
                <a:latin typeface="Segoe UI" panose="020B0502040204020203" pitchFamily="34" charset="0"/>
                <a:ea typeface="Calibri" panose="020F0502020204030204" pitchFamily="34" charset="0"/>
                <a:cs typeface="Times New Roman" panose="02020603050405020304" pitchFamily="18" charset="0"/>
              </a:rPr>
              <a:t>www.siga.gov.gh</a:t>
            </a:r>
            <a:endParaRPr lang="en-GB" sz="1100" kern="100">
              <a:solidFill>
                <a:srgbClr val="254159"/>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769829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descr="A picture containing fabric, clothing&#10;&#10;Description automatically generated">
            <a:extLst>
              <a:ext uri="{FF2B5EF4-FFF2-40B4-BE49-F238E27FC236}">
                <a16:creationId xmlns:a16="http://schemas.microsoft.com/office/drawing/2014/main" id="{1DFE733E-B112-05A0-3408-5C46766AAB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390205"/>
            <a:ext cx="6858000" cy="2523506"/>
          </a:xfrm>
          <a:prstGeom prst="rect">
            <a:avLst/>
          </a:prstGeom>
        </p:spPr>
      </p:pic>
      <p:sp>
        <p:nvSpPr>
          <p:cNvPr id="39" name="TextBox 38">
            <a:extLst>
              <a:ext uri="{FF2B5EF4-FFF2-40B4-BE49-F238E27FC236}">
                <a16:creationId xmlns:a16="http://schemas.microsoft.com/office/drawing/2014/main" id="{1D297360-191C-919B-3619-E8617856F5EC}"/>
              </a:ext>
            </a:extLst>
          </p:cNvPr>
          <p:cNvSpPr txBox="1"/>
          <p:nvPr/>
        </p:nvSpPr>
        <p:spPr>
          <a:xfrm>
            <a:off x="777853" y="2668550"/>
            <a:ext cx="4221500" cy="5488682"/>
          </a:xfrm>
          <a:prstGeom prst="rect">
            <a:avLst/>
          </a:prstGeom>
          <a:noFill/>
        </p:spPr>
        <p:txBody>
          <a:bodyPr wrap="square">
            <a:spAutoFit/>
          </a:bodyPr>
          <a:lstStyle/>
          <a:p>
            <a:pPr lvl="0"/>
            <a:r>
              <a:rPr lang="en-GB" sz="1200" b="1" kern="100">
                <a:solidFill>
                  <a:srgbClr val="449690"/>
                </a:solidFill>
                <a:effectLst/>
                <a:latin typeface="Segoe UI" panose="020B0502040204020203" pitchFamily="34" charset="0"/>
                <a:ea typeface="Calibri" panose="020F0502020204030204" pitchFamily="34" charset="0"/>
                <a:cs typeface="Segoe UI" panose="020B0502040204020203" pitchFamily="34" charset="0"/>
              </a:rPr>
              <a:t>List of Abbreviations   </a:t>
            </a:r>
            <a:endParaRPr lang="en-GB" sz="1200" kern="100">
              <a:solidFill>
                <a:srgbClr val="449690"/>
              </a:solidFill>
              <a:effectLst/>
              <a:latin typeface="Segoe UI" panose="020B0502040204020203" pitchFamily="34" charset="0"/>
              <a:ea typeface="Calibri" panose="020F0502020204030204" pitchFamily="34" charset="0"/>
              <a:cs typeface="Segoe UI" panose="020B0502040204020203" pitchFamily="34" charset="0"/>
            </a:endParaRPr>
          </a:p>
          <a:p>
            <a:pPr lvl="0">
              <a:spcAft>
                <a:spcPts val="800"/>
              </a:spcAft>
            </a:pPr>
            <a:endParaRPr lang="en-GB" sz="1200" b="1" kern="100">
              <a:effectLst/>
              <a:latin typeface="Segoe UI" panose="020B0502040204020203" pitchFamily="34" charset="0"/>
              <a:ea typeface="Calibri" panose="020F0502020204030204" pitchFamily="34" charset="0"/>
              <a:cs typeface="Segoe UI" panose="020B0502040204020203" pitchFamily="34" charset="0"/>
            </a:endParaRPr>
          </a:p>
          <a:p>
            <a:pPr lvl="0">
              <a:spcAft>
                <a:spcPts val="800"/>
              </a:spcAft>
            </a:pPr>
            <a:r>
              <a:rPr lang="en-GB" sz="1200" b="1" kern="100">
                <a:solidFill>
                  <a:srgbClr val="449690"/>
                </a:solidFill>
                <a:effectLst/>
                <a:latin typeface="Segoe UI" panose="020B0502040204020203" pitchFamily="34" charset="0"/>
                <a:ea typeface="Calibri" panose="020F0502020204030204" pitchFamily="34" charset="0"/>
                <a:cs typeface="Segoe UI" panose="020B0502040204020203" pitchFamily="34" charset="0"/>
              </a:rPr>
              <a:t>SIGA Mandate            </a:t>
            </a:r>
            <a:endParaRPr lang="en-GB" sz="1200" kern="100">
              <a:solidFill>
                <a:srgbClr val="449690"/>
              </a:solidFill>
              <a:effectLst/>
              <a:latin typeface="Segoe UI" panose="020B0502040204020203" pitchFamily="34" charset="0"/>
              <a:ea typeface="Calibri" panose="020F0502020204030204" pitchFamily="34" charset="0"/>
              <a:cs typeface="Segoe UI" panose="020B0502040204020203" pitchFamily="34" charset="0"/>
            </a:endParaRPr>
          </a:p>
          <a:p>
            <a:pPr lvl="0"/>
            <a:r>
              <a:rPr lang="en-GB" sz="1200" kern="100">
                <a:effectLst/>
                <a:latin typeface="Segoe UI" panose="020B0502040204020203" pitchFamily="34" charset="0"/>
                <a:ea typeface="Calibri" panose="020F0502020204030204" pitchFamily="34" charset="0"/>
                <a:cs typeface="Segoe UI" panose="020B0502040204020203" pitchFamily="34" charset="0"/>
              </a:rPr>
              <a:t>Vision                          </a:t>
            </a:r>
            <a:endParaRPr lang="en-GB" sz="1200" kern="100">
              <a:latin typeface="Segoe UI" panose="020B0502040204020203" pitchFamily="34" charset="0"/>
              <a:ea typeface="Calibri" panose="020F0502020204030204" pitchFamily="34" charset="0"/>
              <a:cs typeface="Segoe UI" panose="020B0502040204020203" pitchFamily="34" charset="0"/>
            </a:endParaRPr>
          </a:p>
          <a:p>
            <a:pPr lvl="0"/>
            <a:r>
              <a:rPr lang="en-GB" sz="1200" kern="100">
                <a:effectLst/>
                <a:latin typeface="Segoe UI" panose="020B0502040204020203" pitchFamily="34" charset="0"/>
                <a:ea typeface="Calibri" panose="020F0502020204030204" pitchFamily="34" charset="0"/>
                <a:cs typeface="Segoe UI" panose="020B0502040204020203" pitchFamily="34" charset="0"/>
              </a:rPr>
              <a:t>Mission</a:t>
            </a:r>
          </a:p>
          <a:p>
            <a:pPr lvl="0"/>
            <a:r>
              <a:rPr lang="en-GB" sz="1200" kern="100">
                <a:effectLst/>
                <a:latin typeface="Segoe UI" panose="020B0502040204020203" pitchFamily="34" charset="0"/>
                <a:ea typeface="Calibri" panose="020F0502020204030204" pitchFamily="34" charset="0"/>
                <a:cs typeface="Segoe UI" panose="020B0502040204020203" pitchFamily="34" charset="0"/>
              </a:rPr>
              <a:t>Our Object</a:t>
            </a:r>
          </a:p>
          <a:p>
            <a:pPr lvl="0"/>
            <a:endParaRPr lang="en-GB" sz="1200" b="1" kern="100">
              <a:solidFill>
                <a:srgbClr val="7BC3BE"/>
              </a:solidFill>
              <a:latin typeface="Segoe UI" panose="020B0502040204020203" pitchFamily="34" charset="0"/>
              <a:ea typeface="Calibri" panose="020F0502020204030204" pitchFamily="34" charset="0"/>
              <a:cs typeface="Segoe UI" panose="020B0502040204020203" pitchFamily="34" charset="0"/>
            </a:endParaRPr>
          </a:p>
          <a:p>
            <a:pPr lvl="0"/>
            <a:r>
              <a:rPr lang="en-GB" sz="1200" b="1" kern="100">
                <a:solidFill>
                  <a:srgbClr val="7BC3BE"/>
                </a:solidFill>
                <a:effectLst/>
                <a:latin typeface="Segoe UI" panose="020B0502040204020203" pitchFamily="34" charset="0"/>
                <a:ea typeface="Calibri" panose="020F0502020204030204" pitchFamily="34" charset="0"/>
                <a:cs typeface="Segoe UI" panose="020B0502040204020203" pitchFamily="34" charset="0"/>
              </a:rPr>
              <a:t>Our Oversight                 </a:t>
            </a:r>
          </a:p>
          <a:p>
            <a:pPr lvl="0"/>
            <a:endParaRPr lang="en-GB" sz="1200" b="1" kern="100">
              <a:solidFill>
                <a:srgbClr val="7BC3BE"/>
              </a:solidFill>
              <a:effectLst/>
              <a:latin typeface="Segoe UI" panose="020B0502040204020203" pitchFamily="34" charset="0"/>
              <a:ea typeface="Calibri" panose="020F0502020204030204" pitchFamily="34" charset="0"/>
              <a:cs typeface="Segoe UI" panose="020B0502040204020203" pitchFamily="34" charset="0"/>
            </a:endParaRPr>
          </a:p>
          <a:p>
            <a:pPr lvl="0"/>
            <a:r>
              <a:rPr lang="en-GB" sz="1200" b="1" kern="100">
                <a:solidFill>
                  <a:srgbClr val="7BC3BE"/>
                </a:solidFill>
                <a:effectLst/>
                <a:latin typeface="Segoe UI" panose="020B0502040204020203" pitchFamily="34" charset="0"/>
                <a:ea typeface="Calibri" panose="020F0502020204030204" pitchFamily="34" charset="0"/>
                <a:cs typeface="Segoe UI" panose="020B0502040204020203" pitchFamily="34" charset="0"/>
              </a:rPr>
              <a:t>SIGA Leadership</a:t>
            </a:r>
            <a:endParaRPr lang="en-GB" sz="1200" kern="100">
              <a:solidFill>
                <a:srgbClr val="7BC3BE"/>
              </a:solidFill>
              <a:effectLst/>
              <a:latin typeface="Segoe UI" panose="020B0502040204020203" pitchFamily="34" charset="0"/>
              <a:ea typeface="Calibri" panose="020F0502020204030204" pitchFamily="34" charset="0"/>
              <a:cs typeface="Segoe UI" panose="020B0502040204020203" pitchFamily="34" charset="0"/>
            </a:endParaRPr>
          </a:p>
          <a:p>
            <a:pPr marL="457200"/>
            <a:r>
              <a:rPr lang="en-GB" sz="1200" kern="100">
                <a:effectLst/>
                <a:latin typeface="Segoe UI" panose="020B0502040204020203" pitchFamily="34" charset="0"/>
                <a:ea typeface="Calibri" panose="020F0502020204030204" pitchFamily="34" charset="0"/>
                <a:cs typeface="Segoe UI" panose="020B0502040204020203" pitchFamily="34" charset="0"/>
              </a:rPr>
              <a:t>Board</a:t>
            </a:r>
          </a:p>
          <a:p>
            <a:pPr marL="457200"/>
            <a:r>
              <a:rPr lang="en-GB" sz="1200" kern="100">
                <a:effectLst/>
                <a:latin typeface="Segoe UI" panose="020B0502040204020203" pitchFamily="34" charset="0"/>
                <a:ea typeface="Calibri" panose="020F0502020204030204" pitchFamily="34" charset="0"/>
                <a:cs typeface="Segoe UI" panose="020B0502040204020203" pitchFamily="34" charset="0"/>
              </a:rPr>
              <a:t>Executive Management</a:t>
            </a:r>
          </a:p>
          <a:p>
            <a:pPr marL="457200"/>
            <a:r>
              <a:rPr lang="en-GB" sz="1200" kern="100" err="1">
                <a:effectLst/>
                <a:latin typeface="Segoe UI" panose="020B0502040204020203" pitchFamily="34" charset="0"/>
                <a:ea typeface="Calibri" panose="020F0502020204030204" pitchFamily="34" charset="0"/>
                <a:cs typeface="Segoe UI" panose="020B0502040204020203" pitchFamily="34" charset="0"/>
              </a:rPr>
              <a:t>HoDs</a:t>
            </a:r>
            <a:r>
              <a:rPr lang="en-GB" sz="1200" kern="100">
                <a:effectLst/>
                <a:latin typeface="Segoe UI" panose="020B0502040204020203" pitchFamily="34" charset="0"/>
                <a:ea typeface="Calibri" panose="020F0502020204030204" pitchFamily="34" charset="0"/>
                <a:cs typeface="Segoe UI" panose="020B0502040204020203" pitchFamily="34" charset="0"/>
              </a:rPr>
              <a:t> – Name and Division</a:t>
            </a:r>
          </a:p>
          <a:p>
            <a:pPr marL="457200"/>
            <a:r>
              <a:rPr lang="en-GB" sz="1200" kern="100">
                <a:effectLst/>
                <a:latin typeface="Segoe UI" panose="020B0502040204020203" pitchFamily="34" charset="0"/>
                <a:ea typeface="Calibri" panose="020F0502020204030204" pitchFamily="34" charset="0"/>
                <a:cs typeface="Segoe UI" panose="020B0502040204020203" pitchFamily="34" charset="0"/>
              </a:rPr>
              <a:t>SIGA Board Profile</a:t>
            </a:r>
          </a:p>
          <a:p>
            <a:pPr marL="457200">
              <a:spcAft>
                <a:spcPts val="800"/>
              </a:spcAft>
            </a:pPr>
            <a:r>
              <a:rPr lang="en-GB" sz="1200" kern="100">
                <a:effectLst/>
                <a:latin typeface="Segoe UI" panose="020B0502040204020203" pitchFamily="34" charset="0"/>
                <a:ea typeface="Calibri" panose="020F0502020204030204" pitchFamily="34" charset="0"/>
                <a:cs typeface="Segoe UI" panose="020B0502040204020203" pitchFamily="34" charset="0"/>
              </a:rPr>
              <a:t>Board Committees</a:t>
            </a:r>
          </a:p>
          <a:p>
            <a:pPr>
              <a:spcAft>
                <a:spcPts val="800"/>
              </a:spcAft>
            </a:pPr>
            <a:r>
              <a:rPr lang="en-GB" sz="1200" kern="100">
                <a:effectLst/>
                <a:latin typeface="Segoe UI" panose="020B0502040204020203" pitchFamily="34" charset="0"/>
                <a:ea typeface="Calibri" panose="020F0502020204030204" pitchFamily="34" charset="0"/>
                <a:cs typeface="Segoe UI" panose="020B0502040204020203" pitchFamily="34" charset="0"/>
              </a:rPr>
              <a:t> </a:t>
            </a:r>
          </a:p>
          <a:p>
            <a:pPr lvl="0"/>
            <a:r>
              <a:rPr lang="en-GB" sz="1200" kern="100">
                <a:solidFill>
                  <a:srgbClr val="449690"/>
                </a:solidFill>
                <a:effectLst/>
                <a:latin typeface="Segoe UI" panose="020B0502040204020203" pitchFamily="34" charset="0"/>
                <a:ea typeface="Calibri" panose="020F0502020204030204" pitchFamily="34" charset="0"/>
                <a:cs typeface="Segoe UI" panose="020B0502040204020203" pitchFamily="34" charset="0"/>
              </a:rPr>
              <a:t>Board Chairman’s Message</a:t>
            </a:r>
          </a:p>
          <a:p>
            <a:pPr lvl="0"/>
            <a:endParaRPr lang="en-GB" sz="1200" kern="100">
              <a:solidFill>
                <a:srgbClr val="449690"/>
              </a:solidFill>
              <a:effectLst/>
              <a:latin typeface="Segoe UI" panose="020B0502040204020203" pitchFamily="34" charset="0"/>
              <a:ea typeface="Calibri" panose="020F0502020204030204" pitchFamily="34" charset="0"/>
              <a:cs typeface="Segoe UI" panose="020B0502040204020203" pitchFamily="34" charset="0"/>
            </a:endParaRPr>
          </a:p>
          <a:p>
            <a:pPr lvl="0"/>
            <a:r>
              <a:rPr lang="en-GB" sz="1200" kern="100">
                <a:solidFill>
                  <a:srgbClr val="449690"/>
                </a:solidFill>
                <a:effectLst/>
                <a:latin typeface="Segoe UI" panose="020B0502040204020203" pitchFamily="34" charset="0"/>
                <a:ea typeface="Calibri" panose="020F0502020204030204" pitchFamily="34" charset="0"/>
                <a:cs typeface="Segoe UI" panose="020B0502040204020203" pitchFamily="34" charset="0"/>
              </a:rPr>
              <a:t>Director General’s Report</a:t>
            </a:r>
          </a:p>
          <a:p>
            <a:pPr lvl="0"/>
            <a:endParaRPr lang="en-GB" sz="1200" kern="100">
              <a:solidFill>
                <a:srgbClr val="449690"/>
              </a:solidFill>
              <a:effectLst/>
              <a:latin typeface="Segoe UI" panose="020B0502040204020203" pitchFamily="34" charset="0"/>
              <a:ea typeface="Calibri" panose="020F0502020204030204" pitchFamily="34" charset="0"/>
              <a:cs typeface="Segoe UI" panose="020B0502040204020203" pitchFamily="34" charset="0"/>
            </a:endParaRPr>
          </a:p>
          <a:p>
            <a:pPr lvl="0"/>
            <a:r>
              <a:rPr lang="en-GB" sz="1200" kern="100">
                <a:solidFill>
                  <a:srgbClr val="449690"/>
                </a:solidFill>
                <a:effectLst/>
                <a:latin typeface="Segoe UI" panose="020B0502040204020203" pitchFamily="34" charset="0"/>
                <a:ea typeface="Calibri" panose="020F0502020204030204" pitchFamily="34" charset="0"/>
                <a:cs typeface="Segoe UI" panose="020B0502040204020203" pitchFamily="34" charset="0"/>
              </a:rPr>
              <a:t>Performance Management</a:t>
            </a:r>
          </a:p>
          <a:p>
            <a:pPr lvl="0"/>
            <a:endParaRPr lang="en-GB" sz="1200" kern="100">
              <a:solidFill>
                <a:srgbClr val="449690"/>
              </a:solidFill>
              <a:effectLst/>
              <a:latin typeface="Segoe UI" panose="020B0502040204020203" pitchFamily="34" charset="0"/>
              <a:ea typeface="Calibri" panose="020F0502020204030204" pitchFamily="34" charset="0"/>
              <a:cs typeface="Segoe UI" panose="020B0502040204020203" pitchFamily="34" charset="0"/>
            </a:endParaRPr>
          </a:p>
          <a:p>
            <a:pPr lvl="0"/>
            <a:r>
              <a:rPr lang="en-GB" sz="1200" kern="100">
                <a:solidFill>
                  <a:srgbClr val="449690"/>
                </a:solidFill>
                <a:effectLst/>
                <a:latin typeface="Segoe UI" panose="020B0502040204020203" pitchFamily="34" charset="0"/>
                <a:ea typeface="Calibri" panose="020F0502020204030204" pitchFamily="34" charset="0"/>
                <a:cs typeface="Segoe UI" panose="020B0502040204020203" pitchFamily="34" charset="0"/>
              </a:rPr>
              <a:t>2022 Performance Overview</a:t>
            </a:r>
          </a:p>
          <a:p>
            <a:pPr lvl="0"/>
            <a:endParaRPr lang="en-GB" sz="1200" kern="100">
              <a:solidFill>
                <a:srgbClr val="449690"/>
              </a:solidFill>
              <a:effectLst/>
              <a:latin typeface="Segoe UI" panose="020B0502040204020203" pitchFamily="34" charset="0"/>
              <a:ea typeface="Calibri" panose="020F0502020204030204" pitchFamily="34" charset="0"/>
              <a:cs typeface="Segoe UI" panose="020B0502040204020203" pitchFamily="34" charset="0"/>
            </a:endParaRPr>
          </a:p>
          <a:p>
            <a:pPr lvl="0"/>
            <a:r>
              <a:rPr lang="en-GB" sz="1200" kern="100">
                <a:solidFill>
                  <a:srgbClr val="449690"/>
                </a:solidFill>
                <a:effectLst/>
                <a:latin typeface="Segoe UI" panose="020B0502040204020203" pitchFamily="34" charset="0"/>
                <a:ea typeface="Calibri" panose="020F0502020204030204" pitchFamily="34" charset="0"/>
                <a:cs typeface="Segoe UI" panose="020B0502040204020203" pitchFamily="34" charset="0"/>
              </a:rPr>
              <a:t>Collaborations and Partnerships</a:t>
            </a:r>
          </a:p>
          <a:p>
            <a:pPr lvl="0"/>
            <a:endParaRPr lang="en-GB" sz="1200" kern="100">
              <a:solidFill>
                <a:srgbClr val="449690"/>
              </a:solidFill>
              <a:effectLst/>
              <a:latin typeface="Segoe UI" panose="020B0502040204020203" pitchFamily="34" charset="0"/>
              <a:ea typeface="Calibri" panose="020F0502020204030204" pitchFamily="34" charset="0"/>
              <a:cs typeface="Segoe UI" panose="020B0502040204020203" pitchFamily="34" charset="0"/>
            </a:endParaRPr>
          </a:p>
          <a:p>
            <a:pPr lvl="0">
              <a:spcAft>
                <a:spcPts val="800"/>
              </a:spcAft>
            </a:pPr>
            <a:r>
              <a:rPr lang="en-GB" sz="1200" kern="100">
                <a:solidFill>
                  <a:srgbClr val="449690"/>
                </a:solidFill>
                <a:effectLst/>
                <a:latin typeface="Segoe UI" panose="020B0502040204020203" pitchFamily="34" charset="0"/>
                <a:ea typeface="Calibri" panose="020F0502020204030204" pitchFamily="34" charset="0"/>
                <a:cs typeface="Segoe UI" panose="020B0502040204020203" pitchFamily="34" charset="0"/>
              </a:rPr>
              <a:t>Audited Financial Statements for 2022</a:t>
            </a:r>
          </a:p>
        </p:txBody>
      </p:sp>
      <p:cxnSp>
        <p:nvCxnSpPr>
          <p:cNvPr id="40" name="Straight Connector 39">
            <a:extLst>
              <a:ext uri="{FF2B5EF4-FFF2-40B4-BE49-F238E27FC236}">
                <a16:creationId xmlns:a16="http://schemas.microsoft.com/office/drawing/2014/main" id="{7CE00D23-EE99-1F10-BA4E-22C562596B79}"/>
              </a:ext>
            </a:extLst>
          </p:cNvPr>
          <p:cNvCxnSpPr/>
          <p:nvPr/>
        </p:nvCxnSpPr>
        <p:spPr>
          <a:xfrm>
            <a:off x="838813" y="3105649"/>
            <a:ext cx="406175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3513E0EA-B298-7DF3-43CE-22938351F7A6}"/>
              </a:ext>
            </a:extLst>
          </p:cNvPr>
          <p:cNvSpPr txBox="1"/>
          <p:nvPr/>
        </p:nvSpPr>
        <p:spPr>
          <a:xfrm>
            <a:off x="777853" y="1474837"/>
            <a:ext cx="2645485" cy="523220"/>
          </a:xfrm>
          <a:prstGeom prst="rect">
            <a:avLst/>
          </a:prstGeom>
          <a:noFill/>
        </p:spPr>
        <p:txBody>
          <a:bodyPr wrap="square">
            <a:spAutoFit/>
          </a:bodyPr>
          <a:lstStyle/>
          <a:p>
            <a:pPr>
              <a:spcAft>
                <a:spcPts val="800"/>
              </a:spcAft>
            </a:pPr>
            <a:r>
              <a:rPr lang="en-GB" sz="2800" b="1" kern="100">
                <a:solidFill>
                  <a:srgbClr val="449690"/>
                </a:solidFill>
                <a:effectLst/>
                <a:latin typeface="Segoe UI" panose="020B0502040204020203" pitchFamily="34" charset="0"/>
                <a:ea typeface="Calibri" panose="020F0502020204030204" pitchFamily="34" charset="0"/>
                <a:cs typeface="Segoe UI" panose="020B0502040204020203" pitchFamily="34" charset="0"/>
              </a:rPr>
              <a:t>CONTENTS</a:t>
            </a:r>
            <a:endParaRPr lang="en-GB" sz="2800" kern="100">
              <a:solidFill>
                <a:srgbClr val="449690"/>
              </a:solidFill>
              <a:effectLst/>
              <a:latin typeface="Segoe UI" panose="020B0502040204020203" pitchFamily="34" charset="0"/>
              <a:ea typeface="Calibri" panose="020F0502020204030204" pitchFamily="34" charset="0"/>
              <a:cs typeface="Segoe UI" panose="020B0502040204020203" pitchFamily="34" charset="0"/>
            </a:endParaRPr>
          </a:p>
        </p:txBody>
      </p:sp>
      <p:cxnSp>
        <p:nvCxnSpPr>
          <p:cNvPr id="42" name="Straight Connector 41">
            <a:extLst>
              <a:ext uri="{FF2B5EF4-FFF2-40B4-BE49-F238E27FC236}">
                <a16:creationId xmlns:a16="http://schemas.microsoft.com/office/drawing/2014/main" id="{6FC031CD-0B93-6008-0252-3EA9547AC230}"/>
              </a:ext>
            </a:extLst>
          </p:cNvPr>
          <p:cNvCxnSpPr/>
          <p:nvPr/>
        </p:nvCxnSpPr>
        <p:spPr>
          <a:xfrm>
            <a:off x="839933" y="4122373"/>
            <a:ext cx="406175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0D44BB9-C09A-0A59-7B35-6D47C9521052}"/>
              </a:ext>
            </a:extLst>
          </p:cNvPr>
          <p:cNvCxnSpPr/>
          <p:nvPr/>
        </p:nvCxnSpPr>
        <p:spPr>
          <a:xfrm>
            <a:off x="838813" y="5910533"/>
            <a:ext cx="406175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8894933-E874-94F8-2D3F-EB1DC5D687A9}"/>
              </a:ext>
            </a:extLst>
          </p:cNvPr>
          <p:cNvCxnSpPr/>
          <p:nvPr/>
        </p:nvCxnSpPr>
        <p:spPr>
          <a:xfrm>
            <a:off x="838812" y="6332173"/>
            <a:ext cx="406175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1EDF02FE-7E87-3868-D1A6-239A937CF779}"/>
              </a:ext>
            </a:extLst>
          </p:cNvPr>
          <p:cNvCxnSpPr/>
          <p:nvPr/>
        </p:nvCxnSpPr>
        <p:spPr>
          <a:xfrm>
            <a:off x="838813" y="6718253"/>
            <a:ext cx="406175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52B0B473-C36D-88D5-FB29-28803B063D7C}"/>
              </a:ext>
            </a:extLst>
          </p:cNvPr>
          <p:cNvCxnSpPr/>
          <p:nvPr/>
        </p:nvCxnSpPr>
        <p:spPr>
          <a:xfrm>
            <a:off x="838812" y="7084013"/>
            <a:ext cx="406175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C975EA6F-6E8A-EA52-7FA0-504CC31695D2}"/>
              </a:ext>
            </a:extLst>
          </p:cNvPr>
          <p:cNvCxnSpPr/>
          <p:nvPr/>
        </p:nvCxnSpPr>
        <p:spPr>
          <a:xfrm>
            <a:off x="838813" y="7439613"/>
            <a:ext cx="406175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BCCE3DE4-91F9-D77B-3D91-80682B24480D}"/>
              </a:ext>
            </a:extLst>
          </p:cNvPr>
          <p:cNvCxnSpPr/>
          <p:nvPr/>
        </p:nvCxnSpPr>
        <p:spPr>
          <a:xfrm>
            <a:off x="838812" y="7805373"/>
            <a:ext cx="406175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9FB29134-CF99-FB08-2509-D82CE8BA50C0}"/>
              </a:ext>
            </a:extLst>
          </p:cNvPr>
          <p:cNvCxnSpPr/>
          <p:nvPr/>
        </p:nvCxnSpPr>
        <p:spPr>
          <a:xfrm>
            <a:off x="838812" y="4465273"/>
            <a:ext cx="406175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7D838E13-4A6F-818D-B5BB-D79E2F8368B4}"/>
              </a:ext>
            </a:extLst>
          </p:cNvPr>
          <p:cNvSpPr txBox="1"/>
          <p:nvPr/>
        </p:nvSpPr>
        <p:spPr>
          <a:xfrm>
            <a:off x="1397384" y="9438757"/>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latin typeface="Segoe UI" panose="020B0502040204020203" pitchFamily="34" charset="0"/>
                <a:cs typeface="Segoe UI" panose="020B0502040204020203" pitchFamily="34" charset="0"/>
              </a:rPr>
              <a:t>Overseeing the State’s Interests in Specified Entities</a:t>
            </a:r>
          </a:p>
        </p:txBody>
      </p:sp>
      <p:sp>
        <p:nvSpPr>
          <p:cNvPr id="3" name="object 9">
            <a:extLst>
              <a:ext uri="{FF2B5EF4-FFF2-40B4-BE49-F238E27FC236}">
                <a16:creationId xmlns:a16="http://schemas.microsoft.com/office/drawing/2014/main" id="{86440730-90E5-5044-3671-DB3872D13701}"/>
              </a:ext>
            </a:extLst>
          </p:cNvPr>
          <p:cNvSpPr txBox="1"/>
          <p:nvPr/>
        </p:nvSpPr>
        <p:spPr>
          <a:xfrm>
            <a:off x="5554862" y="720162"/>
            <a:ext cx="760671"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2022</a:t>
            </a:r>
            <a:r>
              <a:rPr lang="en-GB" sz="606">
                <a:latin typeface="Open Sans"/>
                <a:cs typeface="Open Sans"/>
              </a:rPr>
              <a:t> </a:t>
            </a: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Financial </a:t>
            </a:r>
          </a:p>
          <a:p>
            <a:pPr marR="4396" indent="101663" algn="r"/>
            <a:r>
              <a:rPr lang="en-GB" sz="606">
                <a:solidFill>
                  <a:srgbClr val="254159"/>
                </a:solidFill>
                <a:latin typeface="Open Sans"/>
                <a:cs typeface="Open Sans"/>
              </a:rPr>
              <a:t>Report</a:t>
            </a:r>
          </a:p>
        </p:txBody>
      </p:sp>
      <p:sp>
        <p:nvSpPr>
          <p:cNvPr id="4" name="object 10">
            <a:extLst>
              <a:ext uri="{FF2B5EF4-FFF2-40B4-BE49-F238E27FC236}">
                <a16:creationId xmlns:a16="http://schemas.microsoft.com/office/drawing/2014/main" id="{18DFD250-D9DC-2BFD-5F72-F222F53D7EF0}"/>
              </a:ext>
            </a:extLst>
          </p:cNvPr>
          <p:cNvSpPr/>
          <p:nvPr/>
        </p:nvSpPr>
        <p:spPr>
          <a:xfrm>
            <a:off x="6369952" y="705088"/>
            <a:ext cx="45719" cy="305863"/>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5" name="object 6">
            <a:extLst>
              <a:ext uri="{FF2B5EF4-FFF2-40B4-BE49-F238E27FC236}">
                <a16:creationId xmlns:a16="http://schemas.microsoft.com/office/drawing/2014/main" id="{B132361B-CA6A-2335-7535-EBA816BC945F}"/>
              </a:ext>
            </a:extLst>
          </p:cNvPr>
          <p:cNvSpPr txBox="1"/>
          <p:nvPr/>
        </p:nvSpPr>
        <p:spPr>
          <a:xfrm>
            <a:off x="5543117" y="9479333"/>
            <a:ext cx="784163" cy="104328"/>
          </a:xfrm>
          <a:prstGeom prst="rect">
            <a:avLst/>
          </a:prstGeom>
        </p:spPr>
        <p:txBody>
          <a:bodyPr vert="horz" wrap="square" lIns="0" tIns="10990" rIns="0" bIns="0" rtlCol="0">
            <a:spAutoFit/>
          </a:bodyPr>
          <a:lstStyle/>
          <a:p>
            <a:pPr marL="10991">
              <a:spcBef>
                <a:spcPts val="87"/>
              </a:spcBef>
            </a:pPr>
            <a:r>
              <a:rPr lang="en-GB" sz="606">
                <a:solidFill>
                  <a:srgbClr val="254159"/>
                </a:solidFill>
                <a:latin typeface="Open Sans"/>
                <a:cs typeface="Open Sans"/>
              </a:rPr>
              <a:t>2022 Performance</a:t>
            </a:r>
            <a:endParaRPr sz="606">
              <a:latin typeface="Open Sans"/>
              <a:cs typeface="Open Sans"/>
            </a:endParaRPr>
          </a:p>
        </p:txBody>
      </p:sp>
      <p:sp>
        <p:nvSpPr>
          <p:cNvPr id="7" name="object 7">
            <a:extLst>
              <a:ext uri="{FF2B5EF4-FFF2-40B4-BE49-F238E27FC236}">
                <a16:creationId xmlns:a16="http://schemas.microsoft.com/office/drawing/2014/main" id="{6886407E-B69B-FD9F-BB43-CB7045BC40E1}"/>
              </a:ext>
            </a:extLst>
          </p:cNvPr>
          <p:cNvSpPr txBox="1"/>
          <p:nvPr/>
        </p:nvSpPr>
        <p:spPr>
          <a:xfrm>
            <a:off x="6480704" y="9471120"/>
            <a:ext cx="135182" cy="131002"/>
          </a:xfrm>
          <a:prstGeom prst="rect">
            <a:avLst/>
          </a:prstGeom>
        </p:spPr>
        <p:txBody>
          <a:bodyPr vert="horz" wrap="square" lIns="0" tIns="10990" rIns="0" bIns="0" rtlCol="0" anchor="t">
            <a:spAutoFit/>
          </a:bodyPr>
          <a:lstStyle/>
          <a:p>
            <a:pPr marL="10795">
              <a:spcBef>
                <a:spcPts val="87"/>
              </a:spcBef>
            </a:pPr>
            <a:r>
              <a:rPr lang="en-GB" sz="750" b="1" spc="-22">
                <a:solidFill>
                  <a:srgbClr val="254159"/>
                </a:solidFill>
                <a:latin typeface="Open Sans Extrabold"/>
                <a:ea typeface="Open Sans Extrabold"/>
                <a:cs typeface="Open Sans Extrabold"/>
              </a:rPr>
              <a:t>1</a:t>
            </a:r>
            <a:endParaRPr lang="en-GB" sz="750" b="1" spc="-22" err="1">
              <a:solidFill>
                <a:srgbClr val="254159"/>
              </a:solidFill>
              <a:latin typeface="Open Sans Extrabold"/>
              <a:ea typeface="Open Sans Extrabold"/>
              <a:cs typeface="Open Sans Extrabold"/>
            </a:endParaRPr>
          </a:p>
        </p:txBody>
      </p:sp>
    </p:spTree>
    <p:extLst>
      <p:ext uri="{BB962C8B-B14F-4D97-AF65-F5344CB8AC3E}">
        <p14:creationId xmlns:p14="http://schemas.microsoft.com/office/powerpoint/2010/main" val="19357634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A close-up of a white surface&#10;&#10;Description automatically generated with medium confidence">
            <a:extLst>
              <a:ext uri="{FF2B5EF4-FFF2-40B4-BE49-F238E27FC236}">
                <a16:creationId xmlns:a16="http://schemas.microsoft.com/office/drawing/2014/main" id="{4E00240B-2B88-6ABF-C1B7-EB215106CE3A}"/>
              </a:ext>
            </a:extLst>
          </p:cNvPr>
          <p:cNvPicPr>
            <a:picLocks noChangeAspect="1"/>
          </p:cNvPicPr>
          <p:nvPr/>
        </p:nvPicPr>
        <p:blipFill rotWithShape="1">
          <a:blip r:embed="rId2">
            <a:extLst>
              <a:ext uri="{28A0092B-C50C-407E-A947-70E740481C1C}">
                <a14:useLocalDpi xmlns:a14="http://schemas.microsoft.com/office/drawing/2010/main" val="0"/>
              </a:ext>
            </a:extLst>
          </a:blip>
          <a:srcRect l="34920" r="18869"/>
          <a:stretch/>
        </p:blipFill>
        <p:spPr>
          <a:xfrm>
            <a:off x="20" y="10"/>
            <a:ext cx="6857980" cy="9905990"/>
          </a:xfrm>
          <a:prstGeom prst="rect">
            <a:avLst/>
          </a:prstGeom>
        </p:spPr>
      </p:pic>
      <p:sp>
        <p:nvSpPr>
          <p:cNvPr id="30" name="Rectangle 29">
            <a:extLst>
              <a:ext uri="{FF2B5EF4-FFF2-40B4-BE49-F238E27FC236}">
                <a16:creationId xmlns:a16="http://schemas.microsoft.com/office/drawing/2014/main" id="{CB141D0E-58A6-13EF-DBAF-35B4250E7DC4}"/>
              </a:ext>
            </a:extLst>
          </p:cNvPr>
          <p:cNvSpPr/>
          <p:nvPr/>
        </p:nvSpPr>
        <p:spPr>
          <a:xfrm>
            <a:off x="0" y="135912"/>
            <a:ext cx="6857980" cy="9905989"/>
          </a:xfrm>
          <a:prstGeom prst="rect">
            <a:avLst/>
          </a:prstGeom>
          <a:solidFill>
            <a:srgbClr val="F2F2F2">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ED975EEA-A865-3539-0D75-22E03C761E7C}"/>
              </a:ext>
            </a:extLst>
          </p:cNvPr>
          <p:cNvSpPr txBox="1"/>
          <p:nvPr/>
        </p:nvSpPr>
        <p:spPr>
          <a:xfrm>
            <a:off x="665294" y="2191116"/>
            <a:ext cx="3814291" cy="6524863"/>
          </a:xfrm>
          <a:prstGeom prst="rect">
            <a:avLst/>
          </a:prstGeom>
          <a:noFill/>
        </p:spPr>
        <p:txBody>
          <a:bodyPr wrap="square" lIns="91440" tIns="45720" rIns="91440" bIns="45720" anchor="t">
            <a:spAutoFit/>
          </a:bodyPr>
          <a:lstStyle/>
          <a:p>
            <a:r>
              <a:rPr lang="en-GB" sz="1000" kern="100">
                <a:latin typeface="Segoe UI"/>
                <a:ea typeface="Calibri" panose="020F0502020204030204" pitchFamily="34" charset="0"/>
                <a:cs typeface="Segoe UI"/>
              </a:rPr>
              <a:t>CAGD           Controller and Accountant General Department</a:t>
            </a:r>
          </a:p>
          <a:p>
            <a:r>
              <a:rPr lang="en-GB" sz="1100" kern="100">
                <a:effectLst/>
                <a:latin typeface="Segoe UI"/>
                <a:ea typeface="Calibri" panose="020F0502020204030204" pitchFamily="34" charset="0"/>
                <a:cs typeface="Segoe UI"/>
              </a:rPr>
              <a:t>DIC</a:t>
            </a:r>
            <a:r>
              <a:rPr lang="en-GB" sz="1100" kern="100">
                <a:latin typeface="Segoe UI"/>
                <a:ea typeface="Calibri" panose="020F0502020204030204" pitchFamily="34" charset="0"/>
                <a:cs typeface="Segoe UI"/>
              </a:rPr>
              <a:t>             </a:t>
            </a:r>
            <a:r>
              <a:rPr lang="en-GB" sz="1100" kern="100">
                <a:effectLst/>
                <a:latin typeface="Segoe UI"/>
                <a:ea typeface="Calibri" panose="020F0502020204030204" pitchFamily="34" charset="0"/>
                <a:cs typeface="Segoe UI"/>
              </a:rPr>
              <a:t>Divestiture Implementation Committee</a:t>
            </a:r>
            <a:endParaRPr lang="en-GB"/>
          </a:p>
          <a:p>
            <a:r>
              <a:rPr lang="en-GB" sz="1100" kern="100">
                <a:latin typeface="Segoe UI"/>
                <a:cs typeface="Segoe UI"/>
              </a:rPr>
              <a:t>EXCO          Executive Committee</a:t>
            </a:r>
            <a:endParaRPr lang="en-GB"/>
          </a:p>
          <a:p>
            <a:r>
              <a:rPr lang="en-GB" sz="1100" kern="100">
                <a:latin typeface="Segoe UI"/>
                <a:cs typeface="Segoe UI"/>
              </a:rPr>
              <a:t>GDP            Gross Domestic Product</a:t>
            </a:r>
            <a:endParaRPr lang="en-GB"/>
          </a:p>
          <a:p>
            <a:r>
              <a:rPr lang="en-GB" sz="1000" kern="100">
                <a:latin typeface="Segoe UI"/>
                <a:cs typeface="Segoe UI"/>
              </a:rPr>
              <a:t>GEMSTA       Ghana Economic Management</a:t>
            </a:r>
            <a:endParaRPr lang="en-GB"/>
          </a:p>
          <a:p>
            <a:r>
              <a:rPr lang="en-GB" sz="1000" kern="100">
                <a:latin typeface="Segoe UI"/>
                <a:ea typeface="Calibri" panose="020F0502020204030204" pitchFamily="34" charset="0"/>
                <a:cs typeface="Segoe UI"/>
              </a:rPr>
              <a:t>GHASORG    Ghana SOE’s Oversight, Reform, and Governance </a:t>
            </a:r>
          </a:p>
          <a:p>
            <a:r>
              <a:rPr lang="en-GB" sz="1000" kern="100">
                <a:latin typeface="Segoe UI"/>
                <a:cs typeface="Segoe UI"/>
              </a:rPr>
              <a:t>GRA              Ghana Revenue Authority </a:t>
            </a:r>
            <a:endParaRPr lang="en-GB"/>
          </a:p>
          <a:p>
            <a:r>
              <a:rPr lang="en-GB" sz="1100" kern="100">
                <a:effectLst/>
                <a:latin typeface="Segoe UI"/>
                <a:ea typeface="Calibri" panose="020F0502020204030204" pitchFamily="34" charset="0"/>
                <a:cs typeface="Segoe UI"/>
              </a:rPr>
              <a:t>GRC</a:t>
            </a:r>
            <a:r>
              <a:rPr lang="en-GB" sz="1100" kern="100">
                <a:latin typeface="Segoe UI"/>
                <a:ea typeface="Calibri" panose="020F0502020204030204" pitchFamily="34" charset="0"/>
                <a:cs typeface="Segoe UI"/>
              </a:rPr>
              <a:t>            </a:t>
            </a:r>
            <a:r>
              <a:rPr lang="en-GB" sz="1100" kern="100">
                <a:effectLst/>
                <a:latin typeface="Segoe UI"/>
                <a:ea typeface="Calibri" panose="020F0502020204030204" pitchFamily="34" charset="0"/>
                <a:cs typeface="Segoe UI"/>
              </a:rPr>
              <a:t>Governance Risk &amp; Compliance</a:t>
            </a:r>
          </a:p>
          <a:p>
            <a:r>
              <a:rPr lang="en-GB" sz="1100" kern="100" err="1">
                <a:latin typeface="Segoe UI"/>
                <a:cs typeface="Segoe UI"/>
              </a:rPr>
              <a:t>HoDs</a:t>
            </a:r>
            <a:r>
              <a:rPr lang="en-GB" sz="1100" kern="100">
                <a:latin typeface="Segoe UI"/>
                <a:cs typeface="Segoe UI"/>
              </a:rPr>
              <a:t>          Heads of Divisions</a:t>
            </a:r>
            <a:endParaRPr lang="en-GB"/>
          </a:p>
          <a:p>
            <a:r>
              <a:rPr lang="en-GB" sz="1100" kern="100">
                <a:effectLst/>
                <a:latin typeface="Segoe UI"/>
                <a:ea typeface="Calibri" panose="020F0502020204030204" pitchFamily="34" charset="0"/>
                <a:cs typeface="Segoe UI"/>
              </a:rPr>
              <a:t>HR</a:t>
            </a:r>
            <a:r>
              <a:rPr lang="en-GB" sz="1100" kern="100">
                <a:latin typeface="Segoe UI"/>
                <a:ea typeface="Calibri" panose="020F0502020204030204" pitchFamily="34" charset="0"/>
                <a:cs typeface="Segoe UI"/>
              </a:rPr>
              <a:t>              </a:t>
            </a:r>
            <a:r>
              <a:rPr lang="en-GB" sz="1100" kern="100">
                <a:effectLst/>
                <a:latin typeface="Segoe UI"/>
                <a:ea typeface="Calibri" panose="020F0502020204030204" pitchFamily="34" charset="0"/>
                <a:cs typeface="Segoe UI"/>
              </a:rPr>
              <a:t>Human Resource</a:t>
            </a:r>
          </a:p>
          <a:p>
            <a:r>
              <a:rPr lang="en-GB" sz="1000" kern="100">
                <a:latin typeface="Segoe UI"/>
                <a:cs typeface="Segoe UI"/>
              </a:rPr>
              <a:t>IAA               Internal Audit Agency</a:t>
            </a:r>
            <a:endParaRPr lang="en-GB"/>
          </a:p>
          <a:p>
            <a:r>
              <a:rPr lang="en-GB" sz="1100" kern="100">
                <a:latin typeface="Segoe UI"/>
                <a:ea typeface="Calibri" panose="020F0502020204030204" pitchFamily="34" charset="0"/>
                <a:cs typeface="Segoe UI"/>
              </a:rPr>
              <a:t>IT                Information Technology</a:t>
            </a:r>
          </a:p>
          <a:p>
            <a:r>
              <a:rPr lang="en-GB" sz="1100" kern="100">
                <a:latin typeface="Segoe UI"/>
                <a:ea typeface="Calibri" panose="020F0502020204030204" pitchFamily="34" charset="0"/>
                <a:cs typeface="Segoe UI"/>
              </a:rPr>
              <a:t>ICT              </a:t>
            </a:r>
            <a:r>
              <a:rPr lang="en-GB" sz="1100" kern="100">
                <a:effectLst/>
                <a:latin typeface="Segoe UI"/>
                <a:ea typeface="Calibri" panose="020F0502020204030204" pitchFamily="34" charset="0"/>
                <a:cs typeface="Segoe UI"/>
              </a:rPr>
              <a:t>Information </a:t>
            </a:r>
            <a:r>
              <a:rPr lang="en-GB" sz="1100" kern="100">
                <a:latin typeface="Segoe UI"/>
                <a:ea typeface="Calibri" panose="020F0502020204030204" pitchFamily="34" charset="0"/>
                <a:cs typeface="Segoe UI"/>
              </a:rPr>
              <a:t>Communication Technology</a:t>
            </a:r>
            <a:endParaRPr lang="en-GB" sz="1100" kern="100">
              <a:effectLst/>
              <a:latin typeface="Segoe UI"/>
              <a:ea typeface="Calibri" panose="020F0502020204030204" pitchFamily="34" charset="0"/>
              <a:cs typeface="Segoe UI"/>
            </a:endParaRPr>
          </a:p>
          <a:p>
            <a:r>
              <a:rPr lang="en-GB" sz="1100" kern="100">
                <a:effectLst/>
                <a:latin typeface="Segoe UI"/>
                <a:ea typeface="Calibri" panose="020F0502020204030204" pitchFamily="34" charset="0"/>
                <a:cs typeface="Segoe UI"/>
              </a:rPr>
              <a:t>JVCs</a:t>
            </a:r>
            <a:r>
              <a:rPr lang="en-GB" sz="1100" kern="100">
                <a:latin typeface="Segoe UI"/>
                <a:ea typeface="Calibri" panose="020F0502020204030204" pitchFamily="34" charset="0"/>
                <a:cs typeface="Segoe UI"/>
              </a:rPr>
              <a:t>            </a:t>
            </a:r>
            <a:r>
              <a:rPr lang="en-GB" sz="1100" kern="100">
                <a:effectLst/>
                <a:latin typeface="Segoe UI"/>
                <a:ea typeface="Calibri" panose="020F0502020204030204" pitchFamily="34" charset="0"/>
                <a:cs typeface="Segoe UI"/>
              </a:rPr>
              <a:t>Joint Venture Companies</a:t>
            </a:r>
            <a:r>
              <a:rPr lang="en-GB" sz="1100" kern="100">
                <a:latin typeface="Segoe UI"/>
                <a:ea typeface="Calibri" panose="020F0502020204030204" pitchFamily="34" charset="0"/>
                <a:cs typeface="Segoe UI"/>
              </a:rPr>
              <a:t> </a:t>
            </a:r>
            <a:endParaRPr lang="en-GB" sz="1100" kern="100">
              <a:effectLst/>
              <a:latin typeface="Segoe UI" panose="020B0502040204020203" pitchFamily="34" charset="0"/>
              <a:ea typeface="Calibri" panose="020F0502020204030204" pitchFamily="34" charset="0"/>
              <a:cs typeface="Segoe UI" panose="020B0502040204020203" pitchFamily="34" charset="0"/>
            </a:endParaRPr>
          </a:p>
          <a:p>
            <a:r>
              <a:rPr lang="en-GB" sz="1100" kern="100">
                <a:latin typeface="Segoe UI"/>
                <a:ea typeface="Calibri" panose="020F0502020204030204" pitchFamily="34" charset="0"/>
                <a:cs typeface="Segoe UI"/>
              </a:rPr>
              <a:t>KPIs             Key Performance Indicators</a:t>
            </a:r>
          </a:p>
          <a:p>
            <a:r>
              <a:rPr lang="en-GB" sz="1100" kern="100">
                <a:latin typeface="Segoe UI"/>
                <a:ea typeface="Calibri" panose="020F0502020204030204" pitchFamily="34" charset="0"/>
                <a:cs typeface="Segoe UI"/>
              </a:rPr>
              <a:t>MPE             Ministry for Public Enterprises</a:t>
            </a:r>
            <a:endParaRPr lang="en-US" sz="1100" kern="100">
              <a:latin typeface="Segoe UI"/>
              <a:ea typeface="Calibri" panose="020F0502020204030204" pitchFamily="34" charset="0"/>
              <a:cs typeface="Segoe UI"/>
            </a:endParaRPr>
          </a:p>
          <a:p>
            <a:r>
              <a:rPr lang="en-GB" sz="1100" kern="100">
                <a:latin typeface="Segoe UI"/>
                <a:ea typeface="Calibri" panose="020F0502020204030204" pitchFamily="34" charset="0"/>
                <a:cs typeface="Segoe UI"/>
              </a:rPr>
              <a:t>MoF             Ministry of Finance</a:t>
            </a:r>
            <a:endParaRPr lang="en-US" sz="1100" kern="100">
              <a:latin typeface="Segoe UI"/>
              <a:ea typeface="Calibri" panose="020F0502020204030204" pitchFamily="34" charset="0"/>
              <a:cs typeface="Segoe UI"/>
            </a:endParaRPr>
          </a:p>
          <a:p>
            <a:r>
              <a:rPr lang="en-GB" sz="1100" kern="100">
                <a:effectLst/>
                <a:latin typeface="Segoe UI"/>
                <a:ea typeface="Calibri" panose="020F0502020204030204" pitchFamily="34" charset="0"/>
                <a:cs typeface="Segoe UI"/>
              </a:rPr>
              <a:t>M&amp;E</a:t>
            </a:r>
            <a:r>
              <a:rPr lang="en-GB" sz="1100" kern="100">
                <a:latin typeface="Segoe UI"/>
                <a:ea typeface="Calibri" panose="020F0502020204030204" pitchFamily="34" charset="0"/>
                <a:cs typeface="Segoe UI"/>
              </a:rPr>
              <a:t>            </a:t>
            </a:r>
            <a:r>
              <a:rPr lang="en-GB" sz="1100" kern="100">
                <a:effectLst/>
                <a:latin typeface="Segoe UI"/>
                <a:ea typeface="Calibri" panose="020F0502020204030204" pitchFamily="34" charset="0"/>
                <a:cs typeface="Segoe UI"/>
              </a:rPr>
              <a:t>Monitoring and Evaluation</a:t>
            </a:r>
            <a:r>
              <a:rPr lang="en-GB" sz="1100" kern="100">
                <a:latin typeface="Segoe UI"/>
                <a:ea typeface="Calibri" panose="020F0502020204030204" pitchFamily="34" charset="0"/>
                <a:cs typeface="Segoe UI"/>
              </a:rPr>
              <a:t> </a:t>
            </a:r>
            <a:endParaRPr lang="en-GB" sz="1100" kern="100">
              <a:effectLst/>
              <a:latin typeface="Segoe UI" panose="020B0502040204020203" pitchFamily="34" charset="0"/>
              <a:ea typeface="Calibri" panose="020F0502020204030204" pitchFamily="34" charset="0"/>
              <a:cs typeface="Segoe UI" panose="020B0502040204020203" pitchFamily="34" charset="0"/>
            </a:endParaRPr>
          </a:p>
          <a:p>
            <a:r>
              <a:rPr lang="en-GB" sz="1100" kern="100">
                <a:effectLst/>
                <a:latin typeface="Segoe UI"/>
                <a:ea typeface="Calibri" panose="020F0502020204030204" pitchFamily="34" charset="0"/>
                <a:cs typeface="Segoe UI"/>
              </a:rPr>
              <a:t>OSE</a:t>
            </a:r>
            <a:r>
              <a:rPr lang="en-GB" sz="1100" kern="100">
                <a:latin typeface="Segoe UI"/>
                <a:ea typeface="Calibri" panose="020F0502020204030204" pitchFamily="34" charset="0"/>
                <a:cs typeface="Segoe UI"/>
              </a:rPr>
              <a:t>             </a:t>
            </a:r>
            <a:r>
              <a:rPr lang="en-GB" sz="1100" kern="100">
                <a:effectLst/>
                <a:latin typeface="Segoe UI"/>
                <a:ea typeface="Calibri" panose="020F0502020204030204" pitchFamily="34" charset="0"/>
                <a:cs typeface="Segoe UI"/>
              </a:rPr>
              <a:t>Other State Entities</a:t>
            </a:r>
          </a:p>
          <a:p>
            <a:r>
              <a:rPr lang="en-GB" sz="1100" kern="100">
                <a:effectLst/>
                <a:latin typeface="Segoe UI"/>
                <a:ea typeface="Calibri" panose="020F0502020204030204" pitchFamily="34" charset="0"/>
                <a:cs typeface="Segoe UI"/>
              </a:rPr>
              <a:t>Ops</a:t>
            </a:r>
            <a:r>
              <a:rPr lang="en-GB" sz="1100" kern="100">
                <a:latin typeface="Segoe UI"/>
                <a:ea typeface="Calibri" panose="020F0502020204030204" pitchFamily="34" charset="0"/>
                <a:cs typeface="Segoe UI"/>
              </a:rPr>
              <a:t>             </a:t>
            </a:r>
            <a:r>
              <a:rPr lang="en-GB" sz="1100" kern="100">
                <a:effectLst/>
                <a:latin typeface="Segoe UI"/>
                <a:ea typeface="Calibri" panose="020F0502020204030204" pitchFamily="34" charset="0"/>
                <a:cs typeface="Segoe UI"/>
              </a:rPr>
              <a:t>Operations</a:t>
            </a:r>
          </a:p>
          <a:p>
            <a:r>
              <a:rPr lang="en-GB" sz="1100" kern="100">
                <a:latin typeface="Segoe UI"/>
                <a:ea typeface="Calibri" panose="020F0502020204030204" pitchFamily="34" charset="0"/>
                <a:cs typeface="Segoe UI"/>
              </a:rPr>
              <a:t>PIAD            Public Investment and Assets Division</a:t>
            </a:r>
            <a:endParaRPr lang="en-US" sz="1100" kern="100">
              <a:latin typeface="Segoe UI"/>
              <a:ea typeface="Calibri" panose="020F0502020204030204" pitchFamily="34" charset="0"/>
              <a:cs typeface="Segoe UI"/>
            </a:endParaRPr>
          </a:p>
          <a:p>
            <a:r>
              <a:rPr lang="en-GB" sz="1100" kern="100">
                <a:latin typeface="Segoe UI"/>
                <a:ea typeface="Calibri" panose="020F0502020204030204" pitchFamily="34" charset="0"/>
                <a:cs typeface="Segoe UI"/>
              </a:rPr>
              <a:t>PCN             Performance Contract Negotiation</a:t>
            </a:r>
            <a:endParaRPr lang="en-US" sz="1100" kern="100">
              <a:latin typeface="Segoe UI"/>
              <a:ea typeface="Calibri" panose="020F0502020204030204" pitchFamily="34" charset="0"/>
              <a:cs typeface="Segoe UI"/>
            </a:endParaRPr>
          </a:p>
          <a:p>
            <a:r>
              <a:rPr lang="en-GB" sz="1100" kern="100">
                <a:latin typeface="Segoe UI"/>
                <a:ea typeface="Calibri" panose="020F0502020204030204" pitchFamily="34" charset="0"/>
                <a:cs typeface="Segoe UI"/>
              </a:rPr>
              <a:t>PCSC            Performance Contract Signing Ceremony</a:t>
            </a:r>
            <a:endParaRPr lang="en-US" sz="1100" kern="100">
              <a:latin typeface="Segoe UI"/>
              <a:ea typeface="Calibri" panose="020F0502020204030204" pitchFamily="34" charset="0"/>
              <a:cs typeface="Segoe UI"/>
            </a:endParaRPr>
          </a:p>
          <a:p>
            <a:r>
              <a:rPr lang="en-GB" sz="1100" kern="100">
                <a:latin typeface="Segoe UI"/>
                <a:ea typeface="Calibri" panose="020F0502020204030204" pitchFamily="34" charset="0"/>
                <a:cs typeface="Segoe UI"/>
              </a:rPr>
              <a:t>PELT             Public Enterprises League Table</a:t>
            </a:r>
            <a:endParaRPr lang="en-US" sz="1100" kern="100">
              <a:latin typeface="Segoe UI"/>
              <a:ea typeface="Calibri" panose="020F0502020204030204" pitchFamily="34" charset="0"/>
              <a:cs typeface="Segoe UI"/>
            </a:endParaRPr>
          </a:p>
          <a:p>
            <a:r>
              <a:rPr lang="en-GB" sz="1100" kern="100">
                <a:latin typeface="Segoe UI"/>
                <a:cs typeface="Segoe UI"/>
              </a:rPr>
              <a:t>PME             Performance Monitoring and Evaluation</a:t>
            </a:r>
          </a:p>
          <a:p>
            <a:r>
              <a:rPr lang="en-GB" sz="1100" kern="100">
                <a:latin typeface="Segoe UI"/>
                <a:cs typeface="Segoe UI"/>
              </a:rPr>
              <a:t>PPA	        Public Procurement Authority</a:t>
            </a:r>
            <a:endParaRPr lang="en-GB"/>
          </a:p>
          <a:p>
            <a:r>
              <a:rPr lang="en-GB" sz="1000" kern="100">
                <a:latin typeface="Segoe UI"/>
                <a:ea typeface="Calibri" panose="020F0502020204030204" pitchFamily="34" charset="0"/>
                <a:cs typeface="Segoe UI"/>
              </a:rPr>
              <a:t>PSC                Public Service Commission</a:t>
            </a:r>
          </a:p>
          <a:p>
            <a:r>
              <a:rPr lang="en-GB" sz="1100" kern="100">
                <a:latin typeface="Segoe UI"/>
                <a:cs typeface="Segoe UI"/>
              </a:rPr>
              <a:t>RIPS             Research Innovation Planning and Strategy</a:t>
            </a:r>
            <a:endParaRPr lang="en-GB"/>
          </a:p>
          <a:p>
            <a:r>
              <a:rPr lang="en-GB" sz="1100" kern="100">
                <a:effectLst/>
                <a:latin typeface="Segoe UI"/>
                <a:ea typeface="Calibri" panose="020F0502020204030204" pitchFamily="34" charset="0"/>
                <a:cs typeface="Segoe UI"/>
              </a:rPr>
              <a:t>SA</a:t>
            </a:r>
            <a:r>
              <a:rPr lang="en-GB" sz="1100" kern="100">
                <a:latin typeface="Segoe UI"/>
                <a:ea typeface="Calibri" panose="020F0502020204030204" pitchFamily="34" charset="0"/>
                <a:cs typeface="Segoe UI"/>
              </a:rPr>
              <a:t>               </a:t>
            </a:r>
            <a:r>
              <a:rPr lang="en-GB" sz="1100" kern="100">
                <a:effectLst/>
                <a:latin typeface="Segoe UI"/>
                <a:ea typeface="Calibri" panose="020F0502020204030204" pitchFamily="34" charset="0"/>
                <a:cs typeface="Segoe UI"/>
              </a:rPr>
              <a:t>Subvented Agency</a:t>
            </a:r>
          </a:p>
          <a:p>
            <a:r>
              <a:rPr lang="en-GB" sz="1100" kern="100">
                <a:latin typeface="Segoe UI"/>
                <a:ea typeface="Calibri" panose="020F0502020204030204" pitchFamily="34" charset="0"/>
                <a:cs typeface="Segoe UI"/>
              </a:rPr>
              <a:t>SEs              </a:t>
            </a:r>
            <a:r>
              <a:rPr lang="en-GB" sz="1100" kern="100">
                <a:effectLst/>
                <a:latin typeface="Segoe UI"/>
                <a:ea typeface="Calibri" panose="020F0502020204030204" pitchFamily="34" charset="0"/>
                <a:cs typeface="Segoe UI"/>
              </a:rPr>
              <a:t>Specified Entities</a:t>
            </a:r>
          </a:p>
          <a:p>
            <a:r>
              <a:rPr lang="en-GB" sz="1100" kern="100">
                <a:effectLst/>
                <a:latin typeface="Segoe UI"/>
                <a:ea typeface="Calibri" panose="020F0502020204030204" pitchFamily="34" charset="0"/>
                <a:cs typeface="Segoe UI"/>
              </a:rPr>
              <a:t>SEC</a:t>
            </a:r>
            <a:r>
              <a:rPr lang="en-GB" sz="1100" kern="100">
                <a:latin typeface="Segoe UI"/>
                <a:ea typeface="Calibri" panose="020F0502020204030204" pitchFamily="34" charset="0"/>
                <a:cs typeface="Segoe UI"/>
              </a:rPr>
              <a:t>             </a:t>
            </a:r>
            <a:r>
              <a:rPr lang="en-GB" sz="1100" kern="100">
                <a:effectLst/>
                <a:latin typeface="Segoe UI"/>
                <a:ea typeface="Calibri" panose="020F0502020204030204" pitchFamily="34" charset="0"/>
                <a:cs typeface="Segoe UI"/>
              </a:rPr>
              <a:t>State Enterprises Commission</a:t>
            </a:r>
          </a:p>
          <a:p>
            <a:r>
              <a:rPr lang="en-GB" sz="1100" kern="100">
                <a:effectLst/>
                <a:latin typeface="Segoe UI"/>
                <a:ea typeface="Calibri" panose="020F0502020204030204" pitchFamily="34" charset="0"/>
                <a:cs typeface="Segoe UI"/>
              </a:rPr>
              <a:t>SIGA</a:t>
            </a:r>
            <a:r>
              <a:rPr lang="en-GB" sz="1100" kern="100">
                <a:latin typeface="Segoe UI"/>
                <a:ea typeface="Calibri" panose="020F0502020204030204" pitchFamily="34" charset="0"/>
                <a:cs typeface="Segoe UI"/>
              </a:rPr>
              <a:t>            </a:t>
            </a:r>
            <a:r>
              <a:rPr lang="en-GB" sz="1100" kern="100">
                <a:effectLst/>
                <a:latin typeface="Segoe UI"/>
                <a:ea typeface="Calibri" panose="020F0502020204030204" pitchFamily="34" charset="0"/>
                <a:cs typeface="Segoe UI"/>
              </a:rPr>
              <a:t>State Interests and Governance Authority</a:t>
            </a:r>
          </a:p>
          <a:p>
            <a:r>
              <a:rPr lang="en-GB" sz="1100" kern="100">
                <a:effectLst/>
                <a:latin typeface="Segoe UI"/>
                <a:ea typeface="Calibri" panose="020F0502020204030204" pitchFamily="34" charset="0"/>
                <a:cs typeface="Segoe UI"/>
              </a:rPr>
              <a:t>SOEs</a:t>
            </a:r>
            <a:r>
              <a:rPr lang="en-GB" sz="1100" kern="100">
                <a:latin typeface="Segoe UI"/>
                <a:ea typeface="Calibri" panose="020F0502020204030204" pitchFamily="34" charset="0"/>
                <a:cs typeface="Segoe UI"/>
              </a:rPr>
              <a:t>            </a:t>
            </a:r>
            <a:r>
              <a:rPr lang="en-GB" sz="1100" kern="100">
                <a:effectLst/>
                <a:latin typeface="Segoe UI"/>
                <a:ea typeface="Calibri" panose="020F0502020204030204" pitchFamily="34" charset="0"/>
                <a:cs typeface="Segoe UI"/>
              </a:rPr>
              <a:t>State-Owned Enterprises</a:t>
            </a:r>
            <a:r>
              <a:rPr lang="en-GB" sz="1100" kern="100">
                <a:latin typeface="Segoe UI"/>
                <a:ea typeface="Calibri" panose="020F0502020204030204" pitchFamily="34" charset="0"/>
                <a:cs typeface="Segoe UI"/>
              </a:rPr>
              <a:t> </a:t>
            </a:r>
            <a:endParaRPr lang="en-GB" sz="1100" kern="100">
              <a:effectLst/>
              <a:latin typeface="Segoe UI" panose="020B0502040204020203" pitchFamily="34" charset="0"/>
              <a:ea typeface="Calibri" panose="020F0502020204030204" pitchFamily="34" charset="0"/>
              <a:cs typeface="Segoe UI" panose="020B0502040204020203" pitchFamily="34" charset="0"/>
            </a:endParaRPr>
          </a:p>
          <a:p>
            <a:pPr lvl="0"/>
            <a:endParaRPr lang="en-GB" sz="1100" kern="100">
              <a:effectLst/>
              <a:latin typeface="Segoe UI"/>
              <a:ea typeface="Calibri" panose="020F0502020204030204" pitchFamily="34" charset="0"/>
              <a:cs typeface="Segoe UI"/>
            </a:endParaRPr>
          </a:p>
          <a:p>
            <a:pPr lvl="0"/>
            <a:endParaRPr lang="en-GB" sz="1100" kern="100">
              <a:effectLst/>
              <a:latin typeface="Segoe UI"/>
              <a:ea typeface="Calibri" panose="020F0502020204030204" pitchFamily="34" charset="0"/>
              <a:cs typeface="Segoe UI"/>
            </a:endParaRPr>
          </a:p>
          <a:p>
            <a:pPr lvl="0"/>
            <a:endParaRPr lang="en-GB" sz="1000" kern="100">
              <a:latin typeface="Segoe UI" panose="020B0502040204020203" pitchFamily="34" charset="0"/>
              <a:ea typeface="Calibri" panose="020F0502020204030204" pitchFamily="34" charset="0"/>
              <a:cs typeface="Segoe UI" panose="020B0502040204020203" pitchFamily="34" charset="0"/>
            </a:endParaRPr>
          </a:p>
          <a:p>
            <a:endParaRPr lang="en-GB" sz="1100" kern="100">
              <a:latin typeface="Segoe UI" panose="020B0502040204020203" pitchFamily="34" charset="0"/>
              <a:ea typeface="Calibri" panose="020F0502020204030204" pitchFamily="34" charset="0"/>
              <a:cs typeface="Segoe UI" panose="020B0502040204020203" pitchFamily="34" charset="0"/>
            </a:endParaRPr>
          </a:p>
          <a:p>
            <a:endParaRPr lang="en-GB" sz="1100" kern="100">
              <a:latin typeface="Segoe UI" panose="020B0502040204020203" pitchFamily="34" charset="0"/>
              <a:ea typeface="Calibri" panose="020F0502020204030204" pitchFamily="34" charset="0"/>
              <a:cs typeface="Segoe UI" panose="020B0502040204020203" pitchFamily="34" charset="0"/>
            </a:endParaRPr>
          </a:p>
        </p:txBody>
      </p:sp>
      <p:sp>
        <p:nvSpPr>
          <p:cNvPr id="32" name="TextBox 31">
            <a:extLst>
              <a:ext uri="{FF2B5EF4-FFF2-40B4-BE49-F238E27FC236}">
                <a16:creationId xmlns:a16="http://schemas.microsoft.com/office/drawing/2014/main" id="{A4562153-B432-3272-748A-AC120C5CB9AC}"/>
              </a:ext>
            </a:extLst>
          </p:cNvPr>
          <p:cNvSpPr txBox="1"/>
          <p:nvPr/>
        </p:nvSpPr>
        <p:spPr>
          <a:xfrm>
            <a:off x="665294" y="1460089"/>
            <a:ext cx="3906706" cy="400110"/>
          </a:xfrm>
          <a:prstGeom prst="rect">
            <a:avLst/>
          </a:prstGeom>
          <a:noFill/>
        </p:spPr>
        <p:txBody>
          <a:bodyPr wrap="square">
            <a:spAutoFit/>
          </a:bodyPr>
          <a:lstStyle/>
          <a:p>
            <a:pPr>
              <a:spcBef>
                <a:spcPts val="1200"/>
              </a:spcBef>
            </a:pPr>
            <a:r>
              <a:rPr lang="en-US" sz="2000" b="1" kern="0">
                <a:solidFill>
                  <a:srgbClr val="449690"/>
                </a:solidFill>
                <a:effectLst/>
                <a:latin typeface="Segoe UI" panose="020B0502040204020203" pitchFamily="34" charset="0"/>
                <a:ea typeface="Times New Roman" panose="02020603050405020304" pitchFamily="18" charset="0"/>
                <a:cs typeface="Segoe UI" panose="020B0502040204020203" pitchFamily="34" charset="0"/>
              </a:rPr>
              <a:t>Acronyms and Abbreviations</a:t>
            </a:r>
            <a:endParaRPr lang="en-GB" sz="2000" b="1" kern="0">
              <a:solidFill>
                <a:srgbClr val="449690"/>
              </a:solidFill>
              <a:effectLst/>
              <a:latin typeface="Segoe UI" panose="020B0502040204020203" pitchFamily="34" charset="0"/>
              <a:ea typeface="Times New Roman" panose="02020603050405020304" pitchFamily="18" charset="0"/>
              <a:cs typeface="Segoe UI" panose="020B0502040204020203" pitchFamily="34" charset="0"/>
            </a:endParaRPr>
          </a:p>
        </p:txBody>
      </p:sp>
      <p:sp>
        <p:nvSpPr>
          <p:cNvPr id="2" name="TextBox 1">
            <a:extLst>
              <a:ext uri="{FF2B5EF4-FFF2-40B4-BE49-F238E27FC236}">
                <a16:creationId xmlns:a16="http://schemas.microsoft.com/office/drawing/2014/main" id="{A72FEFBD-32DE-BFFA-6910-763BAFE31869}"/>
              </a:ext>
            </a:extLst>
          </p:cNvPr>
          <p:cNvSpPr txBox="1"/>
          <p:nvPr/>
        </p:nvSpPr>
        <p:spPr>
          <a:xfrm>
            <a:off x="1397384" y="9438757"/>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latin typeface="Segoe UI" panose="020B0502040204020203" pitchFamily="34" charset="0"/>
                <a:cs typeface="Segoe UI" panose="020B0502040204020203" pitchFamily="34" charset="0"/>
              </a:rPr>
              <a:t>Overseeing the State’s Interests in Specified Entities</a:t>
            </a:r>
          </a:p>
        </p:txBody>
      </p:sp>
      <p:sp>
        <p:nvSpPr>
          <p:cNvPr id="3" name="object 9">
            <a:extLst>
              <a:ext uri="{FF2B5EF4-FFF2-40B4-BE49-F238E27FC236}">
                <a16:creationId xmlns:a16="http://schemas.microsoft.com/office/drawing/2014/main" id="{27D2B37B-5FA5-7689-14AE-7513FC19D946}"/>
              </a:ext>
            </a:extLst>
          </p:cNvPr>
          <p:cNvSpPr txBox="1"/>
          <p:nvPr/>
        </p:nvSpPr>
        <p:spPr>
          <a:xfrm>
            <a:off x="5554862" y="720162"/>
            <a:ext cx="760671"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2022</a:t>
            </a:r>
            <a:r>
              <a:rPr lang="en-GB" sz="606">
                <a:latin typeface="Open Sans"/>
                <a:cs typeface="Open Sans"/>
              </a:rPr>
              <a:t> </a:t>
            </a: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Financial </a:t>
            </a:r>
          </a:p>
          <a:p>
            <a:pPr marR="4396" indent="101663" algn="r"/>
            <a:r>
              <a:rPr lang="en-GB" sz="606">
                <a:solidFill>
                  <a:srgbClr val="254159"/>
                </a:solidFill>
                <a:latin typeface="Open Sans"/>
                <a:cs typeface="Open Sans"/>
              </a:rPr>
              <a:t>Report</a:t>
            </a:r>
          </a:p>
        </p:txBody>
      </p:sp>
      <p:sp>
        <p:nvSpPr>
          <p:cNvPr id="4" name="object 10">
            <a:extLst>
              <a:ext uri="{FF2B5EF4-FFF2-40B4-BE49-F238E27FC236}">
                <a16:creationId xmlns:a16="http://schemas.microsoft.com/office/drawing/2014/main" id="{37F2F150-A846-1325-06C8-4EC83078BE97}"/>
              </a:ext>
            </a:extLst>
          </p:cNvPr>
          <p:cNvSpPr/>
          <p:nvPr/>
        </p:nvSpPr>
        <p:spPr>
          <a:xfrm>
            <a:off x="6369952" y="705088"/>
            <a:ext cx="45719" cy="305863"/>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11" name="object 6">
            <a:extLst>
              <a:ext uri="{FF2B5EF4-FFF2-40B4-BE49-F238E27FC236}">
                <a16:creationId xmlns:a16="http://schemas.microsoft.com/office/drawing/2014/main" id="{0BA7E35C-A8E1-6435-71CB-A19B96426883}"/>
              </a:ext>
            </a:extLst>
          </p:cNvPr>
          <p:cNvSpPr txBox="1"/>
          <p:nvPr/>
        </p:nvSpPr>
        <p:spPr>
          <a:xfrm>
            <a:off x="5543117" y="9479333"/>
            <a:ext cx="784163" cy="104328"/>
          </a:xfrm>
          <a:prstGeom prst="rect">
            <a:avLst/>
          </a:prstGeom>
        </p:spPr>
        <p:txBody>
          <a:bodyPr vert="horz" wrap="square" lIns="0" tIns="10990" rIns="0" bIns="0" rtlCol="0">
            <a:spAutoFit/>
          </a:bodyPr>
          <a:lstStyle/>
          <a:p>
            <a:pPr marL="10991">
              <a:spcBef>
                <a:spcPts val="87"/>
              </a:spcBef>
            </a:pPr>
            <a:r>
              <a:rPr lang="en-GB" sz="606">
                <a:solidFill>
                  <a:srgbClr val="254159"/>
                </a:solidFill>
                <a:latin typeface="Open Sans"/>
                <a:cs typeface="Open Sans"/>
              </a:rPr>
              <a:t>2022 Performance</a:t>
            </a:r>
            <a:endParaRPr sz="606">
              <a:latin typeface="Open Sans"/>
              <a:cs typeface="Open Sans"/>
            </a:endParaRPr>
          </a:p>
        </p:txBody>
      </p:sp>
      <p:sp>
        <p:nvSpPr>
          <p:cNvPr id="6" name="object 7">
            <a:extLst>
              <a:ext uri="{FF2B5EF4-FFF2-40B4-BE49-F238E27FC236}">
                <a16:creationId xmlns:a16="http://schemas.microsoft.com/office/drawing/2014/main" id="{1C05D4AA-2411-1F22-1FC6-CB6C1B25C680}"/>
              </a:ext>
            </a:extLst>
          </p:cNvPr>
          <p:cNvSpPr txBox="1"/>
          <p:nvPr/>
        </p:nvSpPr>
        <p:spPr>
          <a:xfrm>
            <a:off x="6480704" y="9471120"/>
            <a:ext cx="135182" cy="131002"/>
          </a:xfrm>
          <a:prstGeom prst="rect">
            <a:avLst/>
          </a:prstGeom>
        </p:spPr>
        <p:txBody>
          <a:bodyPr vert="horz" wrap="square" lIns="0" tIns="10990" rIns="0" bIns="0" rtlCol="0" anchor="t">
            <a:spAutoFit/>
          </a:bodyPr>
          <a:lstStyle/>
          <a:p>
            <a:pPr marL="10795">
              <a:spcBef>
                <a:spcPts val="87"/>
              </a:spcBef>
            </a:pPr>
            <a:r>
              <a:rPr lang="en-GB" sz="750" b="1" spc="-22">
                <a:solidFill>
                  <a:srgbClr val="254159"/>
                </a:solidFill>
                <a:latin typeface="Open Sans Extrabold"/>
                <a:ea typeface="Open Sans Extrabold"/>
                <a:cs typeface="Open Sans Extrabold"/>
              </a:rPr>
              <a:t>2</a:t>
            </a:r>
          </a:p>
        </p:txBody>
      </p:sp>
      <p:sp>
        <p:nvSpPr>
          <p:cNvPr id="8" name="object 8">
            <a:extLst>
              <a:ext uri="{FF2B5EF4-FFF2-40B4-BE49-F238E27FC236}">
                <a16:creationId xmlns:a16="http://schemas.microsoft.com/office/drawing/2014/main" id="{CF0E23A9-835C-D0CC-27F1-A71E89DC6C78}"/>
              </a:ext>
            </a:extLst>
          </p:cNvPr>
          <p:cNvSpPr/>
          <p:nvPr/>
        </p:nvSpPr>
        <p:spPr>
          <a:xfrm>
            <a:off x="6389286" y="9479934"/>
            <a:ext cx="0" cy="105508"/>
          </a:xfrm>
          <a:custGeom>
            <a:avLst/>
            <a:gdLst/>
            <a:ahLst/>
            <a:cxnLst/>
            <a:rect l="l" t="t" r="r" b="b"/>
            <a:pathLst>
              <a:path h="121920">
                <a:moveTo>
                  <a:pt x="0" y="0"/>
                </a:moveTo>
                <a:lnTo>
                  <a:pt x="0" y="121500"/>
                </a:lnTo>
              </a:path>
            </a:pathLst>
          </a:custGeom>
          <a:ln w="12700">
            <a:solidFill>
              <a:srgbClr val="EB5E27"/>
            </a:solidFill>
          </a:ln>
        </p:spPr>
        <p:txBody>
          <a:bodyPr wrap="square" lIns="0" tIns="0" rIns="0" bIns="0" rtlCol="0"/>
          <a:lstStyle/>
          <a:p>
            <a:endParaRPr sz="1558"/>
          </a:p>
        </p:txBody>
      </p:sp>
    </p:spTree>
    <p:extLst>
      <p:ext uri="{BB962C8B-B14F-4D97-AF65-F5344CB8AC3E}">
        <p14:creationId xmlns:p14="http://schemas.microsoft.com/office/powerpoint/2010/main" val="28317220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Picture 53" descr="A close-up of a white wall&#10;&#10;Description automatically generated with medium confidence">
            <a:extLst>
              <a:ext uri="{FF2B5EF4-FFF2-40B4-BE49-F238E27FC236}">
                <a16:creationId xmlns:a16="http://schemas.microsoft.com/office/drawing/2014/main" id="{CCCCE2DB-FF59-5EF2-A15E-146DE788CD7E}"/>
              </a:ext>
            </a:extLst>
          </p:cNvPr>
          <p:cNvPicPr>
            <a:picLocks noChangeAspect="1"/>
          </p:cNvPicPr>
          <p:nvPr/>
        </p:nvPicPr>
        <p:blipFill rotWithShape="1">
          <a:blip r:embed="rId2">
            <a:extLst>
              <a:ext uri="{28A0092B-C50C-407E-A947-70E740481C1C}">
                <a14:useLocalDpi xmlns:a14="http://schemas.microsoft.com/office/drawing/2010/main" val="0"/>
              </a:ext>
            </a:extLst>
          </a:blip>
          <a:srcRect r="-1" b="3582"/>
          <a:stretch/>
        </p:blipFill>
        <p:spPr>
          <a:xfrm>
            <a:off x="20" y="10"/>
            <a:ext cx="6857980" cy="9905990"/>
          </a:xfrm>
          <a:prstGeom prst="rect">
            <a:avLst/>
          </a:prstGeom>
        </p:spPr>
      </p:pic>
      <p:sp>
        <p:nvSpPr>
          <p:cNvPr id="55" name="Rectangle 54">
            <a:extLst>
              <a:ext uri="{FF2B5EF4-FFF2-40B4-BE49-F238E27FC236}">
                <a16:creationId xmlns:a16="http://schemas.microsoft.com/office/drawing/2014/main" id="{DCAD9711-8053-EE02-35B0-52ECC093D1DF}"/>
              </a:ext>
            </a:extLst>
          </p:cNvPr>
          <p:cNvSpPr/>
          <p:nvPr/>
        </p:nvSpPr>
        <p:spPr>
          <a:xfrm>
            <a:off x="590801" y="-140316"/>
            <a:ext cx="3401508" cy="7023847"/>
          </a:xfrm>
          <a:prstGeom prst="rect">
            <a:avLst/>
          </a:prstGeom>
          <a:solidFill>
            <a:srgbClr val="1934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a:p>
            <a:pPr algn="ctr"/>
            <a:endParaRPr lang="en-GB"/>
          </a:p>
          <a:p>
            <a:pPr algn="ctr"/>
            <a:endParaRPr lang="en-GB"/>
          </a:p>
        </p:txBody>
      </p:sp>
      <p:sp>
        <p:nvSpPr>
          <p:cNvPr id="56" name="TextBox 55">
            <a:extLst>
              <a:ext uri="{FF2B5EF4-FFF2-40B4-BE49-F238E27FC236}">
                <a16:creationId xmlns:a16="http://schemas.microsoft.com/office/drawing/2014/main" id="{6AF992CC-F5A0-BD15-A099-06E11AD7CAF1}"/>
              </a:ext>
            </a:extLst>
          </p:cNvPr>
          <p:cNvSpPr txBox="1"/>
          <p:nvPr/>
        </p:nvSpPr>
        <p:spPr>
          <a:xfrm>
            <a:off x="876775" y="1626425"/>
            <a:ext cx="1976770" cy="580480"/>
          </a:xfrm>
          <a:prstGeom prst="rect">
            <a:avLst/>
          </a:prstGeom>
          <a:noFill/>
        </p:spPr>
        <p:txBody>
          <a:bodyPr wrap="square">
            <a:spAutoFit/>
          </a:bodyPr>
          <a:lstStyle/>
          <a:p>
            <a:pPr>
              <a:lnSpc>
                <a:spcPct val="107000"/>
              </a:lnSpc>
              <a:spcAft>
                <a:spcPts val="800"/>
              </a:spcAft>
            </a:pPr>
            <a:r>
              <a:rPr lang="en-GB" sz="3200" b="1" kern="100">
                <a:solidFill>
                  <a:srgbClr val="95C7C6"/>
                </a:solidFill>
                <a:effectLst/>
                <a:latin typeface="Segoe UI Light" panose="020B0502040204020203" pitchFamily="34" charset="0"/>
                <a:ea typeface="Calibri" panose="020F0502020204030204" pitchFamily="34" charset="0"/>
                <a:cs typeface="Segoe UI Light" panose="020B0502040204020203" pitchFamily="34" charset="0"/>
              </a:rPr>
              <a:t>The SIGA </a:t>
            </a:r>
          </a:p>
        </p:txBody>
      </p:sp>
      <p:cxnSp>
        <p:nvCxnSpPr>
          <p:cNvPr id="57" name="Straight Connector 56">
            <a:extLst>
              <a:ext uri="{FF2B5EF4-FFF2-40B4-BE49-F238E27FC236}">
                <a16:creationId xmlns:a16="http://schemas.microsoft.com/office/drawing/2014/main" id="{1D292EBF-5F95-8FE3-295D-C3F81956A5F7}"/>
              </a:ext>
            </a:extLst>
          </p:cNvPr>
          <p:cNvCxnSpPr>
            <a:cxnSpLocks/>
          </p:cNvCxnSpPr>
          <p:nvPr/>
        </p:nvCxnSpPr>
        <p:spPr>
          <a:xfrm>
            <a:off x="983455" y="2816895"/>
            <a:ext cx="2616200" cy="0"/>
          </a:xfrm>
          <a:prstGeom prst="line">
            <a:avLst/>
          </a:prstGeom>
          <a:ln>
            <a:solidFill>
              <a:srgbClr val="C3DFDE"/>
            </a:solidFill>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id="{02EA31C3-C362-5ABD-ED27-6D9F1D6CE8BD}"/>
              </a:ext>
            </a:extLst>
          </p:cNvPr>
          <p:cNvSpPr txBox="1"/>
          <p:nvPr/>
        </p:nvSpPr>
        <p:spPr>
          <a:xfrm>
            <a:off x="876775" y="3031480"/>
            <a:ext cx="2834165" cy="1954381"/>
          </a:xfrm>
          <a:prstGeom prst="rect">
            <a:avLst/>
          </a:prstGeom>
          <a:noFill/>
        </p:spPr>
        <p:txBody>
          <a:bodyPr wrap="square">
            <a:spAutoFit/>
          </a:bodyPr>
          <a:lstStyle/>
          <a:p>
            <a:pPr marL="171450" indent="-171450">
              <a:buFont typeface="Wingdings" panose="05000000000000000000" pitchFamily="2" charset="2"/>
              <a:buChar char="ü"/>
            </a:pPr>
            <a:r>
              <a:rPr lang="en-GB" sz="1100">
                <a:solidFill>
                  <a:schemeClr val="bg1"/>
                </a:solidFill>
                <a:latin typeface="Segoe UI" panose="020B0502040204020203" pitchFamily="34" charset="0"/>
                <a:cs typeface="Segoe UI" panose="020B0502040204020203" pitchFamily="34" charset="0"/>
              </a:rPr>
              <a:t>To promote the efficient and profitable operations of Specified Entities, ensuring adherence to good corporate governance practices. </a:t>
            </a:r>
          </a:p>
          <a:p>
            <a:endParaRPr lang="en-GB" sz="1100">
              <a:solidFill>
                <a:schemeClr val="bg1"/>
              </a:solidFill>
              <a:latin typeface="Segoe UI" panose="020B0502040204020203" pitchFamily="34" charset="0"/>
              <a:cs typeface="Segoe UI" panose="020B0502040204020203" pitchFamily="34" charset="0"/>
            </a:endParaRPr>
          </a:p>
          <a:p>
            <a:pPr marL="171450" indent="-171450">
              <a:buFont typeface="Wingdings" panose="05000000000000000000" pitchFamily="2" charset="2"/>
              <a:buChar char="ü"/>
            </a:pPr>
            <a:r>
              <a:rPr lang="en-GB" sz="1100">
                <a:solidFill>
                  <a:schemeClr val="bg1"/>
                </a:solidFill>
                <a:latin typeface="Segoe UI" panose="020B0502040204020203" pitchFamily="34" charset="0"/>
                <a:cs typeface="Segoe UI" panose="020B0502040204020203" pitchFamily="34" charset="0"/>
              </a:rPr>
              <a:t>To oversee the State's interests in these entities, and drive measures for socio-economic growth and efficient regulation of  State-Owned Enterprises, Joint Venture Companies, and other State Entities.</a:t>
            </a:r>
          </a:p>
        </p:txBody>
      </p:sp>
      <p:sp>
        <p:nvSpPr>
          <p:cNvPr id="59" name="TextBox 58">
            <a:extLst>
              <a:ext uri="{FF2B5EF4-FFF2-40B4-BE49-F238E27FC236}">
                <a16:creationId xmlns:a16="http://schemas.microsoft.com/office/drawing/2014/main" id="{0770D836-72A3-0D5A-586C-954FD38C96E7}"/>
              </a:ext>
            </a:extLst>
          </p:cNvPr>
          <p:cNvSpPr txBox="1"/>
          <p:nvPr/>
        </p:nvSpPr>
        <p:spPr>
          <a:xfrm>
            <a:off x="876775" y="2032225"/>
            <a:ext cx="2021840" cy="592663"/>
          </a:xfrm>
          <a:prstGeom prst="rect">
            <a:avLst/>
          </a:prstGeom>
          <a:noFill/>
        </p:spPr>
        <p:txBody>
          <a:bodyPr wrap="square">
            <a:spAutoFit/>
          </a:bodyPr>
          <a:lstStyle/>
          <a:p>
            <a:pPr>
              <a:lnSpc>
                <a:spcPct val="107000"/>
              </a:lnSpc>
              <a:spcAft>
                <a:spcPts val="800"/>
              </a:spcAft>
            </a:pPr>
            <a:r>
              <a:rPr lang="en-GB" sz="3200" b="1" kern="100">
                <a:solidFill>
                  <a:srgbClr val="95C7C6"/>
                </a:solidFill>
                <a:effectLst/>
                <a:latin typeface="Segoe UI" panose="020B0502040204020203" pitchFamily="34" charset="0"/>
                <a:ea typeface="Calibri" panose="020F0502020204030204" pitchFamily="34" charset="0"/>
                <a:cs typeface="Times New Roman" panose="02020603050405020304" pitchFamily="18" charset="0"/>
              </a:rPr>
              <a:t>Mandate</a:t>
            </a:r>
            <a:endParaRPr lang="en-GB" sz="3200" kern="100">
              <a:solidFill>
                <a:srgbClr val="95C7C6"/>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0" name="object 6">
            <a:extLst>
              <a:ext uri="{FF2B5EF4-FFF2-40B4-BE49-F238E27FC236}">
                <a16:creationId xmlns:a16="http://schemas.microsoft.com/office/drawing/2014/main" id="{6405FA41-87F8-FF91-5CD4-6CF3CBAA738C}"/>
              </a:ext>
            </a:extLst>
          </p:cNvPr>
          <p:cNvSpPr txBox="1"/>
          <p:nvPr/>
        </p:nvSpPr>
        <p:spPr>
          <a:xfrm>
            <a:off x="5543117" y="9479333"/>
            <a:ext cx="784163" cy="104328"/>
          </a:xfrm>
          <a:prstGeom prst="rect">
            <a:avLst/>
          </a:prstGeom>
        </p:spPr>
        <p:txBody>
          <a:bodyPr vert="horz" wrap="square" lIns="0" tIns="10990" rIns="0" bIns="0" rtlCol="0">
            <a:spAutoFit/>
          </a:bodyPr>
          <a:lstStyle/>
          <a:p>
            <a:pPr marL="10991">
              <a:spcBef>
                <a:spcPts val="87"/>
              </a:spcBef>
            </a:pPr>
            <a:r>
              <a:rPr lang="en-GB" sz="606">
                <a:solidFill>
                  <a:srgbClr val="254159"/>
                </a:solidFill>
                <a:latin typeface="Open Sans"/>
                <a:cs typeface="Open Sans"/>
              </a:rPr>
              <a:t>2022 Performance</a:t>
            </a:r>
            <a:endParaRPr sz="606">
              <a:latin typeface="Open Sans"/>
              <a:cs typeface="Open Sans"/>
            </a:endParaRPr>
          </a:p>
        </p:txBody>
      </p:sp>
      <p:sp>
        <p:nvSpPr>
          <p:cNvPr id="61" name="object 7">
            <a:extLst>
              <a:ext uri="{FF2B5EF4-FFF2-40B4-BE49-F238E27FC236}">
                <a16:creationId xmlns:a16="http://schemas.microsoft.com/office/drawing/2014/main" id="{CFF77981-2C6C-58C0-EEA2-12384881BEDF}"/>
              </a:ext>
            </a:extLst>
          </p:cNvPr>
          <p:cNvSpPr txBox="1"/>
          <p:nvPr/>
        </p:nvSpPr>
        <p:spPr>
          <a:xfrm>
            <a:off x="6480704" y="9471120"/>
            <a:ext cx="135182" cy="131002"/>
          </a:xfrm>
          <a:prstGeom prst="rect">
            <a:avLst/>
          </a:prstGeom>
        </p:spPr>
        <p:txBody>
          <a:bodyPr vert="horz" wrap="square" lIns="0" tIns="10990" rIns="0" bIns="0" rtlCol="0" anchor="t">
            <a:spAutoFit/>
          </a:bodyPr>
          <a:lstStyle/>
          <a:p>
            <a:pPr marL="10795">
              <a:spcBef>
                <a:spcPts val="87"/>
              </a:spcBef>
            </a:pPr>
            <a:r>
              <a:rPr lang="en-GB" sz="750" b="1" spc="-22">
                <a:solidFill>
                  <a:srgbClr val="254159"/>
                </a:solidFill>
                <a:latin typeface="Open Sans Extrabold"/>
                <a:ea typeface="Open Sans Extrabold"/>
                <a:cs typeface="Open Sans Extrabold"/>
              </a:rPr>
              <a:t>3</a:t>
            </a:r>
          </a:p>
        </p:txBody>
      </p:sp>
      <p:sp>
        <p:nvSpPr>
          <p:cNvPr id="62" name="object 8">
            <a:extLst>
              <a:ext uri="{FF2B5EF4-FFF2-40B4-BE49-F238E27FC236}">
                <a16:creationId xmlns:a16="http://schemas.microsoft.com/office/drawing/2014/main" id="{72202F51-1317-3635-9CFD-09B2BD68AF43}"/>
              </a:ext>
            </a:extLst>
          </p:cNvPr>
          <p:cNvSpPr/>
          <p:nvPr/>
        </p:nvSpPr>
        <p:spPr>
          <a:xfrm>
            <a:off x="6389286" y="9479934"/>
            <a:ext cx="0" cy="105508"/>
          </a:xfrm>
          <a:custGeom>
            <a:avLst/>
            <a:gdLst/>
            <a:ahLst/>
            <a:cxnLst/>
            <a:rect l="l" t="t" r="r" b="b"/>
            <a:pathLst>
              <a:path h="121920">
                <a:moveTo>
                  <a:pt x="0" y="0"/>
                </a:moveTo>
                <a:lnTo>
                  <a:pt x="0" y="121500"/>
                </a:lnTo>
              </a:path>
            </a:pathLst>
          </a:custGeom>
          <a:ln w="12700">
            <a:solidFill>
              <a:srgbClr val="EB5E27"/>
            </a:solidFill>
          </a:ln>
        </p:spPr>
        <p:txBody>
          <a:bodyPr wrap="square" lIns="0" tIns="0" rIns="0" bIns="0" rtlCol="0"/>
          <a:lstStyle/>
          <a:p>
            <a:endParaRPr sz="1558"/>
          </a:p>
        </p:txBody>
      </p:sp>
      <p:sp>
        <p:nvSpPr>
          <p:cNvPr id="2" name="object 9">
            <a:extLst>
              <a:ext uri="{FF2B5EF4-FFF2-40B4-BE49-F238E27FC236}">
                <a16:creationId xmlns:a16="http://schemas.microsoft.com/office/drawing/2014/main" id="{2FC533F8-8D3D-5176-BB22-890513CDCC54}"/>
              </a:ext>
            </a:extLst>
          </p:cNvPr>
          <p:cNvSpPr txBox="1"/>
          <p:nvPr/>
        </p:nvSpPr>
        <p:spPr>
          <a:xfrm>
            <a:off x="5551336" y="720162"/>
            <a:ext cx="760671"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2022</a:t>
            </a:r>
            <a:r>
              <a:rPr lang="en-GB" sz="606">
                <a:latin typeface="Open Sans"/>
                <a:cs typeface="Open Sans"/>
              </a:rPr>
              <a:t> </a:t>
            </a: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Financial </a:t>
            </a:r>
          </a:p>
          <a:p>
            <a:pPr marR="4396" indent="101663" algn="r"/>
            <a:r>
              <a:rPr lang="en-GB" sz="606">
                <a:solidFill>
                  <a:srgbClr val="254159"/>
                </a:solidFill>
                <a:latin typeface="Open Sans"/>
                <a:cs typeface="Open Sans"/>
              </a:rPr>
              <a:t>Report</a:t>
            </a:r>
          </a:p>
        </p:txBody>
      </p:sp>
      <p:sp>
        <p:nvSpPr>
          <p:cNvPr id="3" name="object 10">
            <a:extLst>
              <a:ext uri="{FF2B5EF4-FFF2-40B4-BE49-F238E27FC236}">
                <a16:creationId xmlns:a16="http://schemas.microsoft.com/office/drawing/2014/main" id="{CD181795-7E74-BCC7-F2E7-A2403E22521A}"/>
              </a:ext>
            </a:extLst>
          </p:cNvPr>
          <p:cNvSpPr/>
          <p:nvPr/>
        </p:nvSpPr>
        <p:spPr>
          <a:xfrm>
            <a:off x="6366426" y="705088"/>
            <a:ext cx="45719" cy="305863"/>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6" name="TextBox 5">
            <a:extLst>
              <a:ext uri="{FF2B5EF4-FFF2-40B4-BE49-F238E27FC236}">
                <a16:creationId xmlns:a16="http://schemas.microsoft.com/office/drawing/2014/main" id="{BF33DBC7-BCA0-2778-E509-63BEC3291F7D}"/>
              </a:ext>
            </a:extLst>
          </p:cNvPr>
          <p:cNvSpPr txBox="1"/>
          <p:nvPr/>
        </p:nvSpPr>
        <p:spPr>
          <a:xfrm>
            <a:off x="1397384" y="9438757"/>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latin typeface="Segoe UI" panose="020B0502040204020203" pitchFamily="34" charset="0"/>
                <a:cs typeface="Segoe UI" panose="020B0502040204020203" pitchFamily="34" charset="0"/>
              </a:rPr>
              <a:t>Overseeing the State’s Interests in Specified Entities</a:t>
            </a:r>
          </a:p>
        </p:txBody>
      </p:sp>
      <p:sp>
        <p:nvSpPr>
          <p:cNvPr id="4" name="object 9">
            <a:extLst>
              <a:ext uri="{FF2B5EF4-FFF2-40B4-BE49-F238E27FC236}">
                <a16:creationId xmlns:a16="http://schemas.microsoft.com/office/drawing/2014/main" id="{00CA571E-E70B-A56A-B263-1E75C96FB754}"/>
              </a:ext>
            </a:extLst>
          </p:cNvPr>
          <p:cNvSpPr txBox="1"/>
          <p:nvPr/>
        </p:nvSpPr>
        <p:spPr>
          <a:xfrm>
            <a:off x="5554862" y="720162"/>
            <a:ext cx="760671"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2022</a:t>
            </a:r>
            <a:r>
              <a:rPr lang="en-GB" sz="606">
                <a:latin typeface="Open Sans"/>
                <a:cs typeface="Open Sans"/>
              </a:rPr>
              <a:t> </a:t>
            </a: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Financial </a:t>
            </a:r>
          </a:p>
          <a:p>
            <a:pPr marR="4396" indent="101663" algn="r"/>
            <a:r>
              <a:rPr lang="en-GB" sz="606">
                <a:solidFill>
                  <a:srgbClr val="254159"/>
                </a:solidFill>
                <a:latin typeface="Open Sans"/>
                <a:cs typeface="Open Sans"/>
              </a:rPr>
              <a:t>Report</a:t>
            </a:r>
          </a:p>
        </p:txBody>
      </p:sp>
      <p:sp>
        <p:nvSpPr>
          <p:cNvPr id="5" name="object 10">
            <a:extLst>
              <a:ext uri="{FF2B5EF4-FFF2-40B4-BE49-F238E27FC236}">
                <a16:creationId xmlns:a16="http://schemas.microsoft.com/office/drawing/2014/main" id="{7C3F3343-801B-2CAD-A583-6A59D8E606AC}"/>
              </a:ext>
            </a:extLst>
          </p:cNvPr>
          <p:cNvSpPr/>
          <p:nvPr/>
        </p:nvSpPr>
        <p:spPr>
          <a:xfrm>
            <a:off x="6369952" y="705088"/>
            <a:ext cx="45719" cy="305863"/>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Tree>
    <p:extLst>
      <p:ext uri="{BB962C8B-B14F-4D97-AF65-F5344CB8AC3E}">
        <p14:creationId xmlns:p14="http://schemas.microsoft.com/office/powerpoint/2010/main" val="2551821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ject 2">
            <a:extLst>
              <a:ext uri="{FF2B5EF4-FFF2-40B4-BE49-F238E27FC236}">
                <a16:creationId xmlns:a16="http://schemas.microsoft.com/office/drawing/2014/main" id="{0DC62252-88CC-A4FD-2D96-A06618B880D7}"/>
              </a:ext>
            </a:extLst>
          </p:cNvPr>
          <p:cNvSpPr/>
          <p:nvPr/>
        </p:nvSpPr>
        <p:spPr>
          <a:xfrm>
            <a:off x="4832" y="1952"/>
            <a:ext cx="6854153" cy="9906000"/>
          </a:xfrm>
          <a:custGeom>
            <a:avLst/>
            <a:gdLst/>
            <a:ahLst/>
            <a:cxnLst/>
            <a:rect l="l" t="t" r="r" b="b"/>
            <a:pathLst>
              <a:path w="7920355" h="10692130">
                <a:moveTo>
                  <a:pt x="7919999" y="0"/>
                </a:moveTo>
                <a:lnTo>
                  <a:pt x="0" y="0"/>
                </a:lnTo>
                <a:lnTo>
                  <a:pt x="0" y="10692003"/>
                </a:lnTo>
                <a:lnTo>
                  <a:pt x="7919999" y="10692003"/>
                </a:lnTo>
                <a:lnTo>
                  <a:pt x="7919999" y="0"/>
                </a:lnTo>
                <a:close/>
              </a:path>
            </a:pathLst>
          </a:custGeom>
          <a:solidFill>
            <a:srgbClr val="D9E2E5"/>
          </a:solidFill>
        </p:spPr>
        <p:txBody>
          <a:bodyPr wrap="square" lIns="0" tIns="0" rIns="0" bIns="0" rtlCol="0"/>
          <a:lstStyle/>
          <a:p>
            <a:endParaRPr sz="1558"/>
          </a:p>
        </p:txBody>
      </p:sp>
      <p:sp>
        <p:nvSpPr>
          <p:cNvPr id="10" name="Rectangle 9">
            <a:extLst>
              <a:ext uri="{FF2B5EF4-FFF2-40B4-BE49-F238E27FC236}">
                <a16:creationId xmlns:a16="http://schemas.microsoft.com/office/drawing/2014/main" id="{DC80FD02-65C1-D630-FD95-F9D0087DB14B}"/>
              </a:ext>
            </a:extLst>
          </p:cNvPr>
          <p:cNvSpPr/>
          <p:nvPr/>
        </p:nvSpPr>
        <p:spPr>
          <a:xfrm>
            <a:off x="789105" y="4992181"/>
            <a:ext cx="4888007" cy="364028"/>
          </a:xfrm>
          <a:prstGeom prst="rect">
            <a:avLst/>
          </a:prstGeom>
          <a:solidFill>
            <a:srgbClr val="AAD2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7969494C-C8D7-7288-D646-341CFE59BD85}"/>
              </a:ext>
            </a:extLst>
          </p:cNvPr>
          <p:cNvSpPr/>
          <p:nvPr/>
        </p:nvSpPr>
        <p:spPr>
          <a:xfrm>
            <a:off x="789105" y="3996282"/>
            <a:ext cx="4888007" cy="364028"/>
          </a:xfrm>
          <a:prstGeom prst="rect">
            <a:avLst/>
          </a:prstGeom>
          <a:solidFill>
            <a:srgbClr val="AAD2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18333C"/>
              </a:solidFill>
            </a:endParaRPr>
          </a:p>
        </p:txBody>
      </p:sp>
      <p:cxnSp>
        <p:nvCxnSpPr>
          <p:cNvPr id="9" name="Straight Connector 8">
            <a:extLst>
              <a:ext uri="{FF2B5EF4-FFF2-40B4-BE49-F238E27FC236}">
                <a16:creationId xmlns:a16="http://schemas.microsoft.com/office/drawing/2014/main" id="{6C97CF88-A7FA-C274-A056-527F52D7EA81}"/>
              </a:ext>
            </a:extLst>
          </p:cNvPr>
          <p:cNvCxnSpPr>
            <a:cxnSpLocks/>
          </p:cNvCxnSpPr>
          <p:nvPr/>
        </p:nvCxnSpPr>
        <p:spPr>
          <a:xfrm>
            <a:off x="927845" y="4418551"/>
            <a:ext cx="3106271" cy="0"/>
          </a:xfrm>
          <a:prstGeom prst="line">
            <a:avLst/>
          </a:prstGeom>
          <a:ln>
            <a:solidFill>
              <a:srgbClr val="C3DFDE"/>
            </a:solidFill>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80A8C6A9-F909-782C-5A2E-56CB4290D374}"/>
              </a:ext>
            </a:extLst>
          </p:cNvPr>
          <p:cNvSpPr/>
          <p:nvPr/>
        </p:nvSpPr>
        <p:spPr>
          <a:xfrm>
            <a:off x="789105" y="3138616"/>
            <a:ext cx="4888007" cy="364028"/>
          </a:xfrm>
          <a:prstGeom prst="rect">
            <a:avLst/>
          </a:prstGeom>
          <a:solidFill>
            <a:srgbClr val="2541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1A49B339-6778-56C9-2459-1845DA2A4380}"/>
              </a:ext>
            </a:extLst>
          </p:cNvPr>
          <p:cNvSpPr txBox="1"/>
          <p:nvPr/>
        </p:nvSpPr>
        <p:spPr>
          <a:xfrm>
            <a:off x="815329" y="3153301"/>
            <a:ext cx="5000220" cy="5723298"/>
          </a:xfrm>
          <a:prstGeom prst="rect">
            <a:avLst/>
          </a:prstGeom>
          <a:noFill/>
        </p:spPr>
        <p:txBody>
          <a:bodyPr wrap="square" lIns="91440" tIns="45720" rIns="91440" bIns="45720" anchor="t">
            <a:spAutoFit/>
          </a:bodyPr>
          <a:lstStyle/>
          <a:p>
            <a:pPr>
              <a:lnSpc>
                <a:spcPct val="107000"/>
              </a:lnSpc>
              <a:spcAft>
                <a:spcPts val="800"/>
              </a:spcAft>
              <a:tabLst>
                <a:tab pos="1485900" algn="l"/>
              </a:tabLst>
            </a:pPr>
            <a:r>
              <a:rPr lang="en-GB" sz="1600" b="1" kern="100">
                <a:solidFill>
                  <a:schemeClr val="bg1"/>
                </a:solidFill>
                <a:latin typeface="Segoe UI" panose="020B0502040204020203" pitchFamily="34" charset="0"/>
                <a:ea typeface="Calibri" panose="020F0502020204030204" pitchFamily="34" charset="0"/>
                <a:cs typeface="Segoe UI" panose="020B0502040204020203" pitchFamily="34" charset="0"/>
              </a:rPr>
              <a:t>Vision</a:t>
            </a:r>
            <a:endParaRPr lang="en-GB" sz="1100" b="1" kern="1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p>
            <a:pPr>
              <a:lnSpc>
                <a:spcPct val="107000"/>
              </a:lnSpc>
              <a:spcAft>
                <a:spcPts val="800"/>
              </a:spcAft>
              <a:tabLst>
                <a:tab pos="1485900" algn="l"/>
              </a:tabLst>
            </a:pPr>
            <a:r>
              <a:rPr lang="en-GB" sz="1100">
                <a:solidFill>
                  <a:srgbClr val="000000"/>
                </a:solidFill>
                <a:effectLst/>
                <a:latin typeface="Segoe UI "/>
                <a:ea typeface="Calibri" panose="020F0502020204030204" pitchFamily="34" charset="0"/>
                <a:cs typeface="Calibri" panose="020F0502020204030204" pitchFamily="34" charset="0"/>
              </a:rPr>
              <a:t>To become a hub of excellence and a strategic partner for the transformation of specified entities in the achievement of their mandates</a:t>
            </a:r>
            <a:endParaRPr lang="en-GB" sz="1600" b="1" kern="100">
              <a:solidFill>
                <a:srgbClr val="18333C"/>
              </a:solidFill>
              <a:latin typeface="Segoe UI" panose="020B0502040204020203" pitchFamily="34" charset="0"/>
              <a:ea typeface="Calibri" panose="020F0502020204030204" pitchFamily="34" charset="0"/>
              <a:cs typeface="Segoe UI" panose="020B0502040204020203" pitchFamily="34" charset="0"/>
            </a:endParaRPr>
          </a:p>
          <a:p>
            <a:pPr>
              <a:lnSpc>
                <a:spcPct val="107000"/>
              </a:lnSpc>
              <a:spcAft>
                <a:spcPts val="800"/>
              </a:spcAft>
              <a:tabLst>
                <a:tab pos="1485900" algn="l"/>
              </a:tabLst>
            </a:pPr>
            <a:r>
              <a:rPr lang="en-GB" sz="1600" b="1" kern="100">
                <a:solidFill>
                  <a:srgbClr val="18333C"/>
                </a:solidFill>
                <a:latin typeface="Segoe UI" panose="020B0502040204020203" pitchFamily="34" charset="0"/>
                <a:ea typeface="Calibri" panose="020F0502020204030204" pitchFamily="34" charset="0"/>
                <a:cs typeface="Segoe UI" panose="020B0502040204020203" pitchFamily="34" charset="0"/>
              </a:rPr>
              <a:t>Mission</a:t>
            </a:r>
            <a:endParaRPr lang="en-GB" sz="1600" b="1" kern="100">
              <a:solidFill>
                <a:srgbClr val="18333C"/>
              </a:solidFill>
              <a:effectLst/>
              <a:latin typeface="Segoe UI" panose="020B0502040204020203" pitchFamily="34" charset="0"/>
              <a:ea typeface="Calibri" panose="020F0502020204030204" pitchFamily="34" charset="0"/>
              <a:cs typeface="Segoe UI" panose="020B0502040204020203" pitchFamily="34" charset="0"/>
            </a:endParaRPr>
          </a:p>
          <a:p>
            <a:pPr>
              <a:lnSpc>
                <a:spcPct val="107000"/>
              </a:lnSpc>
              <a:spcAft>
                <a:spcPts val="800"/>
              </a:spcAft>
              <a:tabLst>
                <a:tab pos="1485900" algn="l"/>
              </a:tabLst>
            </a:pPr>
            <a:r>
              <a:rPr lang="en-GB" sz="1100">
                <a:effectLst/>
                <a:latin typeface="Segoe UI" panose="020B0502040204020203" pitchFamily="34" charset="0"/>
                <a:ea typeface="Calibri" panose="020F0502020204030204" pitchFamily="34" charset="0"/>
                <a:cs typeface="Segoe UI" panose="020B0502040204020203" pitchFamily="34" charset="0"/>
              </a:rPr>
              <a:t>To contribute to a robust economy by transforming the operations of specified entities through good corporate governance, operational excellence and monitoring. </a:t>
            </a:r>
            <a:endParaRPr lang="en-US" sz="1100">
              <a:effectLst/>
              <a:latin typeface="Segoe UI" panose="020B0502040204020203" pitchFamily="34" charset="0"/>
              <a:ea typeface="Calibri" panose="020F0502020204030204" pitchFamily="34" charset="0"/>
              <a:cs typeface="Segoe UI" panose="020B0502040204020203" pitchFamily="34" charset="0"/>
            </a:endParaRPr>
          </a:p>
          <a:p>
            <a:pPr>
              <a:lnSpc>
                <a:spcPct val="107000"/>
              </a:lnSpc>
              <a:spcAft>
                <a:spcPts val="800"/>
              </a:spcAft>
              <a:tabLst>
                <a:tab pos="1485900" algn="l"/>
              </a:tabLst>
            </a:pPr>
            <a:r>
              <a:rPr lang="en-GB" sz="1600" b="1" kern="100">
                <a:solidFill>
                  <a:srgbClr val="18333C"/>
                </a:solidFill>
                <a:effectLst/>
                <a:latin typeface="Segoe UI" panose="020B0502040204020203" pitchFamily="34" charset="0"/>
                <a:ea typeface="Calibri" panose="020F0502020204030204" pitchFamily="34" charset="0"/>
                <a:cs typeface="Segoe UI" panose="020B0502040204020203" pitchFamily="34" charset="0"/>
              </a:rPr>
              <a:t>Our Objects</a:t>
            </a:r>
          </a:p>
          <a:p>
            <a:pPr>
              <a:lnSpc>
                <a:spcPct val="107000"/>
              </a:lnSpc>
              <a:spcAft>
                <a:spcPts val="800"/>
              </a:spcAft>
              <a:tabLst>
                <a:tab pos="1485900" algn="l"/>
              </a:tabLst>
            </a:pPr>
            <a:r>
              <a:rPr lang="en-GB" sz="1100" kern="100">
                <a:ea typeface="+mn-lt"/>
                <a:cs typeface="+mn-lt"/>
              </a:rPr>
              <a:t>T</a:t>
            </a:r>
            <a:r>
              <a:rPr lang="en-GB" sz="1100" kern="100">
                <a:latin typeface="Segoe UI "/>
                <a:ea typeface="+mn-lt"/>
                <a:cs typeface="+mn-lt"/>
              </a:rPr>
              <a:t>he objectives of the Authority are to </a:t>
            </a:r>
          </a:p>
          <a:p>
            <a:pPr>
              <a:lnSpc>
                <a:spcPct val="107000"/>
              </a:lnSpc>
              <a:spcAft>
                <a:spcPts val="800"/>
              </a:spcAft>
              <a:tabLst>
                <a:tab pos="1485900" algn="l"/>
              </a:tabLst>
            </a:pPr>
            <a:r>
              <a:rPr lang="en-GB" sz="1100" kern="100">
                <a:latin typeface="Segoe UI "/>
                <a:ea typeface="+mn-lt"/>
                <a:cs typeface="+mn-lt"/>
              </a:rPr>
              <a:t>(</a:t>
            </a:r>
            <a:r>
              <a:rPr lang="en-GB" sz="1100" kern="100">
                <a:effectLst/>
                <a:latin typeface="Segoe UI "/>
                <a:ea typeface="+mn-lt"/>
                <a:cs typeface="+mn-lt"/>
              </a:rPr>
              <a:t>a) </a:t>
            </a:r>
            <a:r>
              <a:rPr lang="en-GB" sz="1100" kern="100">
                <a:latin typeface="Segoe UI "/>
                <a:ea typeface="+mn-lt"/>
                <a:cs typeface="+mn-lt"/>
              </a:rPr>
              <a:t>promote </a:t>
            </a:r>
            <a:r>
              <a:rPr lang="en-GB" sz="1100" kern="100">
                <a:effectLst/>
                <a:latin typeface="Segoe UI "/>
                <a:ea typeface="+mn-lt"/>
                <a:cs typeface="+mn-lt"/>
              </a:rPr>
              <a:t>within the framework of Government policy, the efficient or where applicable profitable operations of </a:t>
            </a:r>
            <a:r>
              <a:rPr lang="en-GB" sz="1100" kern="100">
                <a:latin typeface="Segoe UI "/>
                <a:ea typeface="+mn-lt"/>
                <a:cs typeface="+mn-lt"/>
              </a:rPr>
              <a:t>specified entities; </a:t>
            </a:r>
            <a:endParaRPr lang="en-GB">
              <a:latin typeface="Segoe UI "/>
              <a:ea typeface="+mn-lt"/>
              <a:cs typeface="+mn-lt"/>
            </a:endParaRPr>
          </a:p>
          <a:p>
            <a:pPr>
              <a:lnSpc>
                <a:spcPct val="107000"/>
              </a:lnSpc>
              <a:spcAft>
                <a:spcPts val="800"/>
              </a:spcAft>
              <a:tabLst>
                <a:tab pos="1485900" algn="l"/>
              </a:tabLst>
            </a:pPr>
            <a:r>
              <a:rPr lang="en-GB" sz="1100" kern="100">
                <a:effectLst/>
                <a:latin typeface="Segoe UI "/>
                <a:ea typeface="+mn-lt"/>
                <a:cs typeface="+mn-lt"/>
              </a:rPr>
              <a:t>(b) </a:t>
            </a:r>
            <a:r>
              <a:rPr lang="en-GB" sz="1100" kern="100">
                <a:latin typeface="Segoe UI "/>
                <a:ea typeface="+mn-lt"/>
                <a:cs typeface="+mn-lt"/>
              </a:rPr>
              <a:t>ensure </a:t>
            </a:r>
            <a:r>
              <a:rPr lang="en-GB" sz="1100" kern="100">
                <a:effectLst/>
                <a:latin typeface="Segoe UI "/>
                <a:ea typeface="+mn-lt"/>
                <a:cs typeface="+mn-lt"/>
              </a:rPr>
              <a:t>that </a:t>
            </a:r>
            <a:r>
              <a:rPr lang="en-GB" sz="1100" kern="100">
                <a:latin typeface="Segoe UI "/>
                <a:ea typeface="+mn-lt"/>
                <a:cs typeface="+mn-lt"/>
              </a:rPr>
              <a:t>specified entities </a:t>
            </a:r>
            <a:r>
              <a:rPr lang="en-GB" sz="1100" kern="100">
                <a:effectLst/>
                <a:latin typeface="Segoe UI "/>
                <a:ea typeface="+mn-lt"/>
                <a:cs typeface="+mn-lt"/>
              </a:rPr>
              <a:t>adhere to good corporate governance practices</a:t>
            </a:r>
            <a:r>
              <a:rPr lang="en-GB" sz="1100" kern="100">
                <a:latin typeface="Segoe UI "/>
                <a:ea typeface="+mn-lt"/>
                <a:cs typeface="+mn-lt"/>
              </a:rPr>
              <a:t>;</a:t>
            </a:r>
            <a:endParaRPr lang="en-GB">
              <a:latin typeface="Segoe UI "/>
              <a:ea typeface="+mn-lt"/>
              <a:cs typeface="+mn-lt"/>
            </a:endParaRPr>
          </a:p>
          <a:p>
            <a:pPr>
              <a:lnSpc>
                <a:spcPct val="107000"/>
              </a:lnSpc>
              <a:spcAft>
                <a:spcPts val="800"/>
              </a:spcAft>
              <a:tabLst>
                <a:tab pos="1485900" algn="l"/>
              </a:tabLst>
            </a:pPr>
            <a:r>
              <a:rPr lang="en-GB" sz="1100" kern="100">
                <a:latin typeface="Segoe UI "/>
                <a:ea typeface="+mn-lt"/>
                <a:cs typeface="+mn-lt"/>
              </a:rPr>
              <a:t> </a:t>
            </a:r>
            <a:r>
              <a:rPr lang="en-GB" sz="1100" kern="100">
                <a:effectLst/>
                <a:latin typeface="Segoe UI "/>
                <a:ea typeface="+mn-lt"/>
                <a:cs typeface="+mn-lt"/>
              </a:rPr>
              <a:t>(c) </a:t>
            </a:r>
            <a:r>
              <a:rPr lang="en-GB" sz="1100" kern="100">
                <a:latin typeface="Segoe UI "/>
                <a:ea typeface="+mn-lt"/>
                <a:cs typeface="+mn-lt"/>
              </a:rPr>
              <a:t>acquire</a:t>
            </a:r>
            <a:r>
              <a:rPr lang="en-GB" sz="1100" kern="100">
                <a:effectLst/>
                <a:latin typeface="Segoe UI "/>
                <a:ea typeface="+mn-lt"/>
                <a:cs typeface="+mn-lt"/>
              </a:rPr>
              <a:t>, </a:t>
            </a:r>
            <a:r>
              <a:rPr lang="en-GB" sz="1100" kern="100">
                <a:latin typeface="Segoe UI "/>
                <a:ea typeface="+mn-lt"/>
                <a:cs typeface="+mn-lt"/>
              </a:rPr>
              <a:t>receive,[sic] </a:t>
            </a:r>
            <a:r>
              <a:rPr lang="en-GB" sz="1100" kern="100">
                <a:effectLst/>
                <a:latin typeface="Segoe UI "/>
                <a:ea typeface="+mn-lt"/>
                <a:cs typeface="+mn-lt"/>
              </a:rPr>
              <a:t>hold and administer or dispose of shares of the State in </a:t>
            </a:r>
            <a:r>
              <a:rPr lang="en-GB" sz="1100" kern="100">
                <a:latin typeface="Segoe UI "/>
                <a:ea typeface="+mn-lt"/>
                <a:cs typeface="+mn-lt"/>
              </a:rPr>
              <a:t>state-owned enterprises </a:t>
            </a:r>
            <a:r>
              <a:rPr lang="en-GB" sz="1100" kern="100">
                <a:effectLst/>
                <a:latin typeface="Segoe UI "/>
                <a:ea typeface="+mn-lt"/>
                <a:cs typeface="+mn-lt"/>
              </a:rPr>
              <a:t>and </a:t>
            </a:r>
            <a:r>
              <a:rPr lang="en-GB" sz="1100" kern="100">
                <a:latin typeface="Segoe UI "/>
                <a:ea typeface="+mn-lt"/>
                <a:cs typeface="+mn-lt"/>
              </a:rPr>
              <a:t>joint venture companies; </a:t>
            </a:r>
            <a:endParaRPr lang="en-GB">
              <a:latin typeface="Segoe UI "/>
              <a:ea typeface="+mn-lt"/>
              <a:cs typeface="+mn-lt"/>
            </a:endParaRPr>
          </a:p>
          <a:p>
            <a:pPr>
              <a:lnSpc>
                <a:spcPct val="107000"/>
              </a:lnSpc>
              <a:spcAft>
                <a:spcPts val="800"/>
              </a:spcAft>
              <a:tabLst>
                <a:tab pos="1485900" algn="l"/>
              </a:tabLst>
            </a:pPr>
            <a:r>
              <a:rPr lang="en-GB" sz="1100" kern="100">
                <a:effectLst/>
                <a:latin typeface="Segoe UI "/>
                <a:ea typeface="+mn-lt"/>
                <a:cs typeface="+mn-lt"/>
              </a:rPr>
              <a:t>(d) </a:t>
            </a:r>
            <a:r>
              <a:rPr lang="en-GB" sz="1100" kern="100">
                <a:latin typeface="Segoe UI "/>
                <a:ea typeface="+mn-lt"/>
                <a:cs typeface="+mn-lt"/>
              </a:rPr>
              <a:t>oversee </a:t>
            </a:r>
            <a:r>
              <a:rPr lang="en-GB" sz="1100" kern="100">
                <a:effectLst/>
                <a:latin typeface="Segoe UI "/>
                <a:ea typeface="+mn-lt"/>
                <a:cs typeface="+mn-lt"/>
              </a:rPr>
              <a:t>and administer the interests of the State in </a:t>
            </a:r>
            <a:r>
              <a:rPr lang="en-GB" sz="1100" kern="100">
                <a:latin typeface="Segoe UI "/>
                <a:ea typeface="+mn-lt"/>
                <a:cs typeface="+mn-lt"/>
              </a:rPr>
              <a:t>specified entities</a:t>
            </a:r>
            <a:r>
              <a:rPr lang="en-GB" sz="1100" kern="100">
                <a:effectLst/>
                <a:latin typeface="Segoe UI "/>
                <a:ea typeface="+mn-lt"/>
                <a:cs typeface="+mn-lt"/>
              </a:rPr>
              <a:t>; and</a:t>
            </a:r>
            <a:r>
              <a:rPr lang="en-GB" sz="1100" kern="100">
                <a:latin typeface="Segoe UI "/>
                <a:ea typeface="+mn-lt"/>
                <a:cs typeface="+mn-lt"/>
              </a:rPr>
              <a:t> </a:t>
            </a:r>
            <a:endParaRPr lang="en-GB">
              <a:latin typeface="Segoe UI "/>
              <a:ea typeface="+mn-lt"/>
              <a:cs typeface="+mn-lt"/>
            </a:endParaRPr>
          </a:p>
          <a:p>
            <a:pPr>
              <a:lnSpc>
                <a:spcPct val="107000"/>
              </a:lnSpc>
              <a:spcAft>
                <a:spcPts val="800"/>
              </a:spcAft>
              <a:tabLst>
                <a:tab pos="1485900" algn="l"/>
              </a:tabLst>
            </a:pPr>
            <a:r>
              <a:rPr lang="en-GB" sz="1100" kern="100">
                <a:effectLst/>
                <a:latin typeface="Segoe UI "/>
                <a:ea typeface="+mn-lt"/>
                <a:cs typeface="+mn-lt"/>
              </a:rPr>
              <a:t>(e) </a:t>
            </a:r>
            <a:r>
              <a:rPr lang="en-GB" sz="1100" kern="100">
                <a:latin typeface="Segoe UI "/>
                <a:ea typeface="+mn-lt"/>
                <a:cs typeface="+mn-lt"/>
              </a:rPr>
              <a:t>ensure </a:t>
            </a:r>
            <a:r>
              <a:rPr lang="en-GB" sz="1100" kern="100">
                <a:effectLst/>
                <a:latin typeface="Segoe UI "/>
                <a:ea typeface="+mn-lt"/>
                <a:cs typeface="+mn-lt"/>
              </a:rPr>
              <a:t>that</a:t>
            </a:r>
            <a:r>
              <a:rPr lang="en-GB" sz="1100" kern="100">
                <a:latin typeface="Segoe UI "/>
                <a:ea typeface="+mn-lt"/>
                <a:cs typeface="+mn-lt"/>
              </a:rPr>
              <a:t> </a:t>
            </a:r>
            <a:endParaRPr lang="en-GB">
              <a:latin typeface="Segoe UI "/>
              <a:ea typeface="+mn-lt"/>
              <a:cs typeface="+mn-lt"/>
            </a:endParaRPr>
          </a:p>
          <a:p>
            <a:pPr>
              <a:lnSpc>
                <a:spcPct val="107000"/>
              </a:lnSpc>
              <a:spcAft>
                <a:spcPts val="800"/>
              </a:spcAft>
              <a:tabLst>
                <a:tab pos="1485900" algn="l"/>
              </a:tabLst>
            </a:pPr>
            <a:r>
              <a:rPr lang="en-GB" sz="1100" kern="100">
                <a:effectLst/>
                <a:latin typeface="Segoe UI "/>
                <a:ea typeface="+mn-lt"/>
                <a:cs typeface="+mn-lt"/>
              </a:rPr>
              <a:t>(</a:t>
            </a:r>
            <a:r>
              <a:rPr lang="en-GB" sz="1100" kern="100" err="1">
                <a:effectLst/>
                <a:latin typeface="Segoe UI "/>
                <a:ea typeface="+mn-lt"/>
                <a:cs typeface="+mn-lt"/>
              </a:rPr>
              <a:t>i</a:t>
            </a:r>
            <a:r>
              <a:rPr lang="en-GB" sz="1100" kern="100">
                <a:effectLst/>
                <a:latin typeface="Segoe UI "/>
                <a:ea typeface="+mn-lt"/>
                <a:cs typeface="+mn-lt"/>
              </a:rPr>
              <a:t>) </a:t>
            </a:r>
            <a:r>
              <a:rPr lang="en-GB" sz="1100" kern="100">
                <a:latin typeface="Segoe UI "/>
                <a:ea typeface="+mn-lt"/>
                <a:cs typeface="+mn-lt"/>
              </a:rPr>
              <a:t>State-owned enterprises </a:t>
            </a:r>
            <a:r>
              <a:rPr lang="en-GB" sz="1100" kern="100">
                <a:effectLst/>
                <a:latin typeface="Segoe UI "/>
                <a:ea typeface="+mn-lt"/>
                <a:cs typeface="+mn-lt"/>
              </a:rPr>
              <a:t>and </a:t>
            </a:r>
            <a:r>
              <a:rPr lang="en-GB" sz="1100" kern="100">
                <a:latin typeface="Segoe UI "/>
                <a:ea typeface="+mn-lt"/>
                <a:cs typeface="+mn-lt"/>
              </a:rPr>
              <a:t>joint venture companies </a:t>
            </a:r>
            <a:r>
              <a:rPr lang="en-GB" sz="1100" kern="100">
                <a:effectLst/>
                <a:latin typeface="Segoe UI "/>
                <a:ea typeface="+mn-lt"/>
                <a:cs typeface="+mn-lt"/>
              </a:rPr>
              <a:t>introduce effective measures that promote the socio-economic growth of the country including</a:t>
            </a:r>
            <a:r>
              <a:rPr lang="en-GB" sz="1100" kern="100">
                <a:latin typeface="Segoe UI "/>
                <a:ea typeface="+mn-lt"/>
                <a:cs typeface="+mn-lt"/>
              </a:rPr>
              <a:t>, in particular,[sic]</a:t>
            </a:r>
            <a:r>
              <a:rPr lang="en-GB" sz="1100" kern="100">
                <a:effectLst/>
                <a:latin typeface="Segoe UI "/>
                <a:ea typeface="+mn-lt"/>
                <a:cs typeface="+mn-lt"/>
              </a:rPr>
              <a:t> agriculture, industry and services in accordance with their core mandates; and</a:t>
            </a:r>
            <a:r>
              <a:rPr lang="en-GB" sz="1100" kern="100">
                <a:latin typeface="Segoe UI "/>
                <a:ea typeface="+mn-lt"/>
                <a:cs typeface="+mn-lt"/>
              </a:rPr>
              <a:t> </a:t>
            </a:r>
            <a:endParaRPr lang="en-GB">
              <a:latin typeface="Segoe UI "/>
              <a:ea typeface="+mn-lt"/>
              <a:cs typeface="+mn-lt"/>
            </a:endParaRPr>
          </a:p>
          <a:p>
            <a:pPr>
              <a:lnSpc>
                <a:spcPct val="107000"/>
              </a:lnSpc>
              <a:spcAft>
                <a:spcPts val="800"/>
              </a:spcAft>
              <a:tabLst>
                <a:tab pos="1485900" algn="l"/>
              </a:tabLst>
            </a:pPr>
            <a:r>
              <a:rPr lang="en-GB" sz="1100" kern="100">
                <a:effectLst/>
                <a:latin typeface="Segoe UI "/>
                <a:ea typeface="+mn-lt"/>
                <a:cs typeface="+mn-lt"/>
              </a:rPr>
              <a:t>(ii) </a:t>
            </a:r>
            <a:r>
              <a:rPr lang="en-GB" sz="1100" kern="100">
                <a:latin typeface="Segoe UI "/>
                <a:ea typeface="+mn-lt"/>
                <a:cs typeface="+mn-lt"/>
              </a:rPr>
              <a:t>other </a:t>
            </a:r>
            <a:r>
              <a:rPr lang="en-GB" sz="1100" kern="100">
                <a:effectLst/>
                <a:latin typeface="Segoe UI "/>
                <a:ea typeface="+mn-lt"/>
                <a:cs typeface="+mn-lt"/>
              </a:rPr>
              <a:t>State </a:t>
            </a:r>
            <a:r>
              <a:rPr lang="en-GB" sz="1100" kern="100">
                <a:latin typeface="Segoe UI "/>
                <a:ea typeface="+mn-lt"/>
                <a:cs typeface="+mn-lt"/>
              </a:rPr>
              <a:t>entities </a:t>
            </a:r>
            <a:r>
              <a:rPr lang="en-GB" sz="1100" kern="100">
                <a:effectLst/>
                <a:latin typeface="Segoe UI "/>
                <a:ea typeface="+mn-lt"/>
                <a:cs typeface="+mn-lt"/>
              </a:rPr>
              <a:t>introduce measures for efficient regulation and higher standard of excellence</a:t>
            </a:r>
            <a:r>
              <a:rPr lang="en-GB" sz="1100" kern="100">
                <a:latin typeface="Segoe UI "/>
                <a:ea typeface="+mn-lt"/>
                <a:cs typeface="+mn-lt"/>
              </a:rPr>
              <a:t>. </a:t>
            </a:r>
            <a:endParaRPr lang="en-GB">
              <a:latin typeface="Segoe UI "/>
              <a:cs typeface="Calibri"/>
            </a:endParaRPr>
          </a:p>
        </p:txBody>
      </p:sp>
      <p:cxnSp>
        <p:nvCxnSpPr>
          <p:cNvPr id="4" name="Straight Connector 3">
            <a:extLst>
              <a:ext uri="{FF2B5EF4-FFF2-40B4-BE49-F238E27FC236}">
                <a16:creationId xmlns:a16="http://schemas.microsoft.com/office/drawing/2014/main" id="{40959568-D01D-F1F1-2FAB-BDD7C73B7200}"/>
              </a:ext>
            </a:extLst>
          </p:cNvPr>
          <p:cNvCxnSpPr>
            <a:cxnSpLocks/>
          </p:cNvCxnSpPr>
          <p:nvPr/>
        </p:nvCxnSpPr>
        <p:spPr>
          <a:xfrm>
            <a:off x="941294" y="2259105"/>
            <a:ext cx="3106271" cy="0"/>
          </a:xfrm>
          <a:prstGeom prst="line">
            <a:avLst/>
          </a:prstGeom>
          <a:ln>
            <a:solidFill>
              <a:srgbClr val="C3DFDE"/>
            </a:solidFill>
          </a:ln>
        </p:spPr>
        <p:style>
          <a:lnRef idx="1">
            <a:schemeClr val="accent1"/>
          </a:lnRef>
          <a:fillRef idx="0">
            <a:schemeClr val="accent1"/>
          </a:fillRef>
          <a:effectRef idx="0">
            <a:schemeClr val="accent1"/>
          </a:effectRef>
          <a:fontRef idx="minor">
            <a:schemeClr val="tx1"/>
          </a:fontRef>
        </p:style>
      </p:cxnSp>
      <p:sp>
        <p:nvSpPr>
          <p:cNvPr id="12" name="object 9">
            <a:extLst>
              <a:ext uri="{FF2B5EF4-FFF2-40B4-BE49-F238E27FC236}">
                <a16:creationId xmlns:a16="http://schemas.microsoft.com/office/drawing/2014/main" id="{672E1FB2-5340-4566-EF9C-783B9E060AC2}"/>
              </a:ext>
            </a:extLst>
          </p:cNvPr>
          <p:cNvSpPr txBox="1"/>
          <p:nvPr/>
        </p:nvSpPr>
        <p:spPr>
          <a:xfrm>
            <a:off x="5523171" y="585119"/>
            <a:ext cx="760671"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2022</a:t>
            </a:r>
            <a:r>
              <a:rPr lang="en-GB" sz="606">
                <a:latin typeface="Open Sans"/>
                <a:cs typeface="Open Sans"/>
              </a:rPr>
              <a:t> </a:t>
            </a: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Financial </a:t>
            </a:r>
          </a:p>
          <a:p>
            <a:pPr marR="4396" indent="101663" algn="r"/>
            <a:r>
              <a:rPr lang="en-GB" sz="606">
                <a:solidFill>
                  <a:srgbClr val="254159"/>
                </a:solidFill>
                <a:latin typeface="Open Sans"/>
                <a:cs typeface="Open Sans"/>
              </a:rPr>
              <a:t>Report</a:t>
            </a:r>
          </a:p>
        </p:txBody>
      </p:sp>
      <p:sp>
        <p:nvSpPr>
          <p:cNvPr id="13" name="object 10">
            <a:extLst>
              <a:ext uri="{FF2B5EF4-FFF2-40B4-BE49-F238E27FC236}">
                <a16:creationId xmlns:a16="http://schemas.microsoft.com/office/drawing/2014/main" id="{5E1397CD-F31D-AFE4-D9AA-4600C7C68ECA}"/>
              </a:ext>
            </a:extLst>
          </p:cNvPr>
          <p:cNvSpPr/>
          <p:nvPr/>
        </p:nvSpPr>
        <p:spPr>
          <a:xfrm>
            <a:off x="6370053" y="608106"/>
            <a:ext cx="45719" cy="305863"/>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pic>
        <p:nvPicPr>
          <p:cNvPr id="15" name="Picture 14">
            <a:extLst>
              <a:ext uri="{FF2B5EF4-FFF2-40B4-BE49-F238E27FC236}">
                <a16:creationId xmlns:a16="http://schemas.microsoft.com/office/drawing/2014/main" id="{9ABE2B95-3461-D67D-CCF3-E6A93928709A}"/>
              </a:ext>
            </a:extLst>
          </p:cNvPr>
          <p:cNvPicPr>
            <a:picLocks noChangeAspect="1"/>
          </p:cNvPicPr>
          <p:nvPr/>
        </p:nvPicPr>
        <p:blipFill>
          <a:blip r:embed="rId2"/>
          <a:stretch>
            <a:fillRect/>
          </a:stretch>
        </p:blipFill>
        <p:spPr>
          <a:xfrm>
            <a:off x="2690391" y="1404771"/>
            <a:ext cx="824175" cy="793370"/>
          </a:xfrm>
          <a:prstGeom prst="rect">
            <a:avLst/>
          </a:prstGeom>
        </p:spPr>
      </p:pic>
      <p:sp>
        <p:nvSpPr>
          <p:cNvPr id="17" name="object 6">
            <a:extLst>
              <a:ext uri="{FF2B5EF4-FFF2-40B4-BE49-F238E27FC236}">
                <a16:creationId xmlns:a16="http://schemas.microsoft.com/office/drawing/2014/main" id="{5C9CF8A0-8D20-848E-B37C-5A80D9747457}"/>
              </a:ext>
            </a:extLst>
          </p:cNvPr>
          <p:cNvSpPr txBox="1"/>
          <p:nvPr/>
        </p:nvSpPr>
        <p:spPr>
          <a:xfrm>
            <a:off x="5543117" y="9479333"/>
            <a:ext cx="784163" cy="104328"/>
          </a:xfrm>
          <a:prstGeom prst="rect">
            <a:avLst/>
          </a:prstGeom>
        </p:spPr>
        <p:txBody>
          <a:bodyPr vert="horz" wrap="square" lIns="0" tIns="10990" rIns="0" bIns="0" rtlCol="0">
            <a:spAutoFit/>
          </a:bodyPr>
          <a:lstStyle/>
          <a:p>
            <a:pPr marL="10991">
              <a:spcBef>
                <a:spcPts val="87"/>
              </a:spcBef>
            </a:pPr>
            <a:r>
              <a:rPr lang="en-GB" sz="606">
                <a:solidFill>
                  <a:srgbClr val="254159"/>
                </a:solidFill>
                <a:latin typeface="Open Sans"/>
                <a:cs typeface="Open Sans"/>
              </a:rPr>
              <a:t>2022 Performance</a:t>
            </a:r>
            <a:endParaRPr sz="606">
              <a:latin typeface="Open Sans"/>
              <a:cs typeface="Open Sans"/>
            </a:endParaRPr>
          </a:p>
        </p:txBody>
      </p:sp>
      <p:sp>
        <p:nvSpPr>
          <p:cNvPr id="18" name="object 7">
            <a:extLst>
              <a:ext uri="{FF2B5EF4-FFF2-40B4-BE49-F238E27FC236}">
                <a16:creationId xmlns:a16="http://schemas.microsoft.com/office/drawing/2014/main" id="{1D446089-7EEB-CE9C-7BAE-039AB5ACF3B4}"/>
              </a:ext>
            </a:extLst>
          </p:cNvPr>
          <p:cNvSpPr txBox="1"/>
          <p:nvPr/>
        </p:nvSpPr>
        <p:spPr>
          <a:xfrm>
            <a:off x="6480704" y="9471120"/>
            <a:ext cx="135182" cy="131002"/>
          </a:xfrm>
          <a:prstGeom prst="rect">
            <a:avLst/>
          </a:prstGeom>
        </p:spPr>
        <p:txBody>
          <a:bodyPr vert="horz" wrap="square" lIns="0" tIns="10990" rIns="0" bIns="0" rtlCol="0" anchor="t">
            <a:spAutoFit/>
          </a:bodyPr>
          <a:lstStyle/>
          <a:p>
            <a:pPr marL="10795">
              <a:spcBef>
                <a:spcPts val="87"/>
              </a:spcBef>
            </a:pPr>
            <a:r>
              <a:rPr lang="en-GB" sz="750" b="1" spc="-22">
                <a:solidFill>
                  <a:srgbClr val="254159"/>
                </a:solidFill>
                <a:latin typeface="Open Sans Extrabold"/>
                <a:ea typeface="Open Sans Extrabold"/>
                <a:cs typeface="Open Sans Extrabold"/>
              </a:rPr>
              <a:t>4</a:t>
            </a:r>
          </a:p>
        </p:txBody>
      </p:sp>
      <p:sp>
        <p:nvSpPr>
          <p:cNvPr id="19" name="object 8">
            <a:extLst>
              <a:ext uri="{FF2B5EF4-FFF2-40B4-BE49-F238E27FC236}">
                <a16:creationId xmlns:a16="http://schemas.microsoft.com/office/drawing/2014/main" id="{75F8CA68-7614-7D91-F10F-7B3FD419826F}"/>
              </a:ext>
            </a:extLst>
          </p:cNvPr>
          <p:cNvSpPr/>
          <p:nvPr/>
        </p:nvSpPr>
        <p:spPr>
          <a:xfrm>
            <a:off x="6389286" y="9479934"/>
            <a:ext cx="0" cy="105508"/>
          </a:xfrm>
          <a:custGeom>
            <a:avLst/>
            <a:gdLst/>
            <a:ahLst/>
            <a:cxnLst/>
            <a:rect l="l" t="t" r="r" b="b"/>
            <a:pathLst>
              <a:path h="121920">
                <a:moveTo>
                  <a:pt x="0" y="0"/>
                </a:moveTo>
                <a:lnTo>
                  <a:pt x="0" y="121500"/>
                </a:lnTo>
              </a:path>
            </a:pathLst>
          </a:custGeom>
          <a:ln w="12700">
            <a:solidFill>
              <a:srgbClr val="EB5E27"/>
            </a:solidFill>
          </a:ln>
        </p:spPr>
        <p:txBody>
          <a:bodyPr wrap="square" lIns="0" tIns="0" rIns="0" bIns="0" rtlCol="0"/>
          <a:lstStyle/>
          <a:p>
            <a:endParaRPr sz="1558"/>
          </a:p>
        </p:txBody>
      </p:sp>
      <p:sp>
        <p:nvSpPr>
          <p:cNvPr id="6" name="object 10">
            <a:extLst>
              <a:ext uri="{FF2B5EF4-FFF2-40B4-BE49-F238E27FC236}">
                <a16:creationId xmlns:a16="http://schemas.microsoft.com/office/drawing/2014/main" id="{5E416D76-2368-67D4-F722-A1678CEB13E7}"/>
              </a:ext>
            </a:extLst>
          </p:cNvPr>
          <p:cNvSpPr/>
          <p:nvPr/>
        </p:nvSpPr>
        <p:spPr>
          <a:xfrm>
            <a:off x="6373579" y="577583"/>
            <a:ext cx="45719" cy="305863"/>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11" name="object 9">
            <a:extLst>
              <a:ext uri="{FF2B5EF4-FFF2-40B4-BE49-F238E27FC236}">
                <a16:creationId xmlns:a16="http://schemas.microsoft.com/office/drawing/2014/main" id="{29A1D348-70A2-F6E8-D830-49022E5E0DC3}"/>
              </a:ext>
            </a:extLst>
          </p:cNvPr>
          <p:cNvSpPr txBox="1"/>
          <p:nvPr/>
        </p:nvSpPr>
        <p:spPr>
          <a:xfrm>
            <a:off x="5521986" y="588622"/>
            <a:ext cx="760671"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2022</a:t>
            </a:r>
            <a:r>
              <a:rPr lang="en-GB" sz="606">
                <a:latin typeface="Open Sans"/>
                <a:cs typeface="Open Sans"/>
              </a:rPr>
              <a:t> </a:t>
            </a: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Financial </a:t>
            </a:r>
          </a:p>
          <a:p>
            <a:pPr marR="4396" indent="101663" algn="r"/>
            <a:r>
              <a:rPr lang="en-GB" sz="606">
                <a:solidFill>
                  <a:srgbClr val="254159"/>
                </a:solidFill>
                <a:latin typeface="Open Sans"/>
                <a:cs typeface="Open Sans"/>
              </a:rPr>
              <a:t>Report</a:t>
            </a:r>
          </a:p>
        </p:txBody>
      </p:sp>
      <p:sp>
        <p:nvSpPr>
          <p:cNvPr id="16" name="object 10">
            <a:extLst>
              <a:ext uri="{FF2B5EF4-FFF2-40B4-BE49-F238E27FC236}">
                <a16:creationId xmlns:a16="http://schemas.microsoft.com/office/drawing/2014/main" id="{11F6CEE2-D9B2-323E-C9BC-C5284F429835}"/>
              </a:ext>
            </a:extLst>
          </p:cNvPr>
          <p:cNvSpPr/>
          <p:nvPr/>
        </p:nvSpPr>
        <p:spPr>
          <a:xfrm>
            <a:off x="6372394" y="581086"/>
            <a:ext cx="45719" cy="305863"/>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5" name="TextBox 4">
            <a:extLst>
              <a:ext uri="{FF2B5EF4-FFF2-40B4-BE49-F238E27FC236}">
                <a16:creationId xmlns:a16="http://schemas.microsoft.com/office/drawing/2014/main" id="{53BFE9F8-5BB8-9161-B4AE-58154B056EED}"/>
              </a:ext>
            </a:extLst>
          </p:cNvPr>
          <p:cNvSpPr txBox="1"/>
          <p:nvPr/>
        </p:nvSpPr>
        <p:spPr>
          <a:xfrm>
            <a:off x="1397384" y="9438757"/>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latin typeface="Segoe UI" panose="020B0502040204020203" pitchFamily="34" charset="0"/>
                <a:cs typeface="Segoe UI" panose="020B0502040204020203" pitchFamily="34" charset="0"/>
              </a:rPr>
              <a:t>Overseeing the State’s Interests in Specified Entities</a:t>
            </a:r>
          </a:p>
        </p:txBody>
      </p:sp>
    </p:spTree>
    <p:extLst>
      <p:ext uri="{BB962C8B-B14F-4D97-AF65-F5344CB8AC3E}">
        <p14:creationId xmlns:p14="http://schemas.microsoft.com/office/powerpoint/2010/main" val="7070793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9F009EB-429E-397A-B27F-88E38FB316A3}"/>
              </a:ext>
            </a:extLst>
          </p:cNvPr>
          <p:cNvSpPr txBox="1"/>
          <p:nvPr/>
        </p:nvSpPr>
        <p:spPr>
          <a:xfrm>
            <a:off x="782154" y="528847"/>
            <a:ext cx="1923859" cy="369332"/>
          </a:xfrm>
          <a:prstGeom prst="rect">
            <a:avLst/>
          </a:prstGeom>
          <a:noFill/>
        </p:spPr>
        <p:txBody>
          <a:bodyPr wrap="square">
            <a:spAutoFit/>
          </a:bodyPr>
          <a:lstStyle/>
          <a:p>
            <a:r>
              <a:rPr lang="en-GB" b="1">
                <a:solidFill>
                  <a:schemeClr val="tx1">
                    <a:lumMod val="75000"/>
                    <a:lumOff val="25000"/>
                  </a:schemeClr>
                </a:solidFill>
                <a:latin typeface="Segoe UI" panose="020B0502040204020203" pitchFamily="34" charset="0"/>
                <a:cs typeface="Segoe UI" panose="020B0502040204020203" pitchFamily="34" charset="0"/>
              </a:rPr>
              <a:t>Our Oversight</a:t>
            </a:r>
          </a:p>
        </p:txBody>
      </p:sp>
      <p:sp>
        <p:nvSpPr>
          <p:cNvPr id="3" name="object 2">
            <a:extLst>
              <a:ext uri="{FF2B5EF4-FFF2-40B4-BE49-F238E27FC236}">
                <a16:creationId xmlns:a16="http://schemas.microsoft.com/office/drawing/2014/main" id="{DC5B2430-AD2B-237F-CC27-3D189EE02BF5}"/>
              </a:ext>
            </a:extLst>
          </p:cNvPr>
          <p:cNvSpPr/>
          <p:nvPr/>
        </p:nvSpPr>
        <p:spPr>
          <a:xfrm>
            <a:off x="942841" y="5142853"/>
            <a:ext cx="4972317" cy="3965902"/>
          </a:xfrm>
          <a:custGeom>
            <a:avLst/>
            <a:gdLst/>
            <a:ahLst/>
            <a:cxnLst/>
            <a:rect l="l" t="t" r="r" b="b"/>
            <a:pathLst>
              <a:path w="7920355" h="10692130">
                <a:moveTo>
                  <a:pt x="7919999" y="0"/>
                </a:moveTo>
                <a:lnTo>
                  <a:pt x="0" y="0"/>
                </a:lnTo>
                <a:lnTo>
                  <a:pt x="0" y="10692003"/>
                </a:lnTo>
                <a:lnTo>
                  <a:pt x="7919999" y="10692003"/>
                </a:lnTo>
                <a:lnTo>
                  <a:pt x="7919999" y="0"/>
                </a:lnTo>
                <a:close/>
              </a:path>
            </a:pathLst>
          </a:custGeom>
          <a:solidFill>
            <a:srgbClr val="D9E2E5"/>
          </a:solidFill>
        </p:spPr>
        <p:txBody>
          <a:bodyPr wrap="square" lIns="0" tIns="0" rIns="0" bIns="0" rtlCol="0"/>
          <a:lstStyle/>
          <a:p>
            <a:endParaRPr sz="1558"/>
          </a:p>
        </p:txBody>
      </p:sp>
      <p:sp>
        <p:nvSpPr>
          <p:cNvPr id="4" name="Rectangle: Rounded Corners 3">
            <a:extLst>
              <a:ext uri="{FF2B5EF4-FFF2-40B4-BE49-F238E27FC236}">
                <a16:creationId xmlns:a16="http://schemas.microsoft.com/office/drawing/2014/main" id="{C7260BB0-9DBB-DC83-6B80-DDE1BC605D14}"/>
              </a:ext>
            </a:extLst>
          </p:cNvPr>
          <p:cNvSpPr/>
          <p:nvPr/>
        </p:nvSpPr>
        <p:spPr>
          <a:xfrm>
            <a:off x="1180121" y="5871609"/>
            <a:ext cx="2204778" cy="953389"/>
          </a:xfrm>
          <a:prstGeom prst="roundRect">
            <a:avLst/>
          </a:prstGeom>
          <a:solidFill>
            <a:schemeClr val="bg1"/>
          </a:solidFill>
          <a:ln>
            <a:solidFill>
              <a:schemeClr val="bg1">
                <a:lumMod val="95000"/>
              </a:schemeClr>
            </a:solid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H"/>
          </a:p>
        </p:txBody>
      </p:sp>
      <p:sp>
        <p:nvSpPr>
          <p:cNvPr id="5" name="Rectangle 4">
            <a:extLst>
              <a:ext uri="{FF2B5EF4-FFF2-40B4-BE49-F238E27FC236}">
                <a16:creationId xmlns:a16="http://schemas.microsoft.com/office/drawing/2014/main" id="{703C30B1-9C54-BED9-B38E-754945F218B0}"/>
              </a:ext>
            </a:extLst>
          </p:cNvPr>
          <p:cNvSpPr/>
          <p:nvPr/>
        </p:nvSpPr>
        <p:spPr>
          <a:xfrm>
            <a:off x="-8633065" y="2950990"/>
            <a:ext cx="2114937" cy="89724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7" name="Rectangle 6">
            <a:extLst>
              <a:ext uri="{FF2B5EF4-FFF2-40B4-BE49-F238E27FC236}">
                <a16:creationId xmlns:a16="http://schemas.microsoft.com/office/drawing/2014/main" id="{5FDFC0EC-5FA4-EAEC-5A98-0BEED3C27F6C}"/>
              </a:ext>
            </a:extLst>
          </p:cNvPr>
          <p:cNvSpPr/>
          <p:nvPr/>
        </p:nvSpPr>
        <p:spPr>
          <a:xfrm>
            <a:off x="1165137" y="3446934"/>
            <a:ext cx="2114937" cy="89724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0" name="TextBox 9">
            <a:extLst>
              <a:ext uri="{FF2B5EF4-FFF2-40B4-BE49-F238E27FC236}">
                <a16:creationId xmlns:a16="http://schemas.microsoft.com/office/drawing/2014/main" id="{AE69EEBE-C4E7-B5EE-1EB2-12F407AA538C}"/>
              </a:ext>
            </a:extLst>
          </p:cNvPr>
          <p:cNvSpPr txBox="1"/>
          <p:nvPr/>
        </p:nvSpPr>
        <p:spPr>
          <a:xfrm>
            <a:off x="1809486" y="6196110"/>
            <a:ext cx="1476862" cy="430887"/>
          </a:xfrm>
          <a:prstGeom prst="rect">
            <a:avLst/>
          </a:prstGeom>
          <a:noFill/>
        </p:spPr>
        <p:txBody>
          <a:bodyPr wrap="square">
            <a:spAutoFit/>
          </a:bodyPr>
          <a:lstStyle/>
          <a:p>
            <a:pPr marL="0" lvl="0" indent="0" defTabSz="844550">
              <a:lnSpc>
                <a:spcPct val="100000"/>
              </a:lnSpc>
              <a:spcBef>
                <a:spcPct val="0"/>
              </a:spcBef>
              <a:spcAft>
                <a:spcPct val="35000"/>
              </a:spcAft>
              <a:buNone/>
            </a:pPr>
            <a:r>
              <a:rPr lang="en-US" sz="1100" b="1" kern="1200">
                <a:solidFill>
                  <a:srgbClr val="1A3D3C"/>
                </a:solidFill>
                <a:latin typeface="Segoe UI" panose="020B0502040204020203" pitchFamily="34" charset="0"/>
                <a:cs typeface="Segoe UI" panose="020B0502040204020203" pitchFamily="34" charset="0"/>
              </a:rPr>
              <a:t>AGRICULTURE,  ICT AND INDUSTRY </a:t>
            </a:r>
            <a:endParaRPr lang="en-US" sz="1100" kern="1200">
              <a:solidFill>
                <a:srgbClr val="1A3D3C"/>
              </a:solidFill>
              <a:latin typeface="Segoe UI" panose="020B0502040204020203" pitchFamily="34" charset="0"/>
              <a:cs typeface="Segoe UI" panose="020B0502040204020203" pitchFamily="34" charset="0"/>
            </a:endParaRPr>
          </a:p>
        </p:txBody>
      </p:sp>
      <p:sp>
        <p:nvSpPr>
          <p:cNvPr id="27" name="Freeform: Shape 26">
            <a:extLst>
              <a:ext uri="{FF2B5EF4-FFF2-40B4-BE49-F238E27FC236}">
                <a16:creationId xmlns:a16="http://schemas.microsoft.com/office/drawing/2014/main" id="{9C0EBE20-8C7D-4EF3-97B0-A35C1A965CCE}"/>
              </a:ext>
            </a:extLst>
          </p:cNvPr>
          <p:cNvSpPr/>
          <p:nvPr/>
        </p:nvSpPr>
        <p:spPr>
          <a:xfrm>
            <a:off x="1511554" y="6401548"/>
            <a:ext cx="18281" cy="28968"/>
          </a:xfrm>
          <a:custGeom>
            <a:avLst/>
            <a:gdLst>
              <a:gd name="connsiteX0" fmla="*/ 2 w 18281"/>
              <a:gd name="connsiteY0" fmla="*/ 19634 h 28968"/>
              <a:gd name="connsiteX1" fmla="*/ 8947 w 18281"/>
              <a:gd name="connsiteY1" fmla="*/ 28966 h 28968"/>
              <a:gd name="connsiteX2" fmla="*/ 18279 w 18281"/>
              <a:gd name="connsiteY2" fmla="*/ 20022 h 28968"/>
              <a:gd name="connsiteX3" fmla="*/ 18279 w 18281"/>
              <a:gd name="connsiteY3" fmla="*/ 19634 h 28968"/>
              <a:gd name="connsiteX4" fmla="*/ 9138 w 18281"/>
              <a:gd name="connsiteY4" fmla="*/ 0 h 28968"/>
              <a:gd name="connsiteX5" fmla="*/ 2 w 18281"/>
              <a:gd name="connsiteY5" fmla="*/ 19634 h 28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1" h="28968">
                <a:moveTo>
                  <a:pt x="2" y="19634"/>
                </a:moveTo>
                <a:cubicBezTo>
                  <a:pt x="-105" y="24681"/>
                  <a:pt x="3900" y="28860"/>
                  <a:pt x="8947" y="28966"/>
                </a:cubicBezTo>
                <a:cubicBezTo>
                  <a:pt x="13994" y="29074"/>
                  <a:pt x="18172" y="25069"/>
                  <a:pt x="18279" y="20022"/>
                </a:cubicBezTo>
                <a:cubicBezTo>
                  <a:pt x="18282" y="19893"/>
                  <a:pt x="18282" y="19763"/>
                  <a:pt x="18279" y="19634"/>
                </a:cubicBezTo>
                <a:cubicBezTo>
                  <a:pt x="18279" y="13563"/>
                  <a:pt x="9138" y="0"/>
                  <a:pt x="9138" y="0"/>
                </a:cubicBezTo>
                <a:cubicBezTo>
                  <a:pt x="9138" y="0"/>
                  <a:pt x="2" y="13526"/>
                  <a:pt x="2" y="19634"/>
                </a:cubicBezTo>
                <a:close/>
              </a:path>
            </a:pathLst>
          </a:custGeom>
          <a:solidFill>
            <a:srgbClr val="4C9191"/>
          </a:solidFill>
          <a:ln w="4068" cap="flat">
            <a:noFill/>
            <a:prstDash val="solid"/>
            <a:miter/>
          </a:ln>
        </p:spPr>
        <p:txBody>
          <a:bodyPr rtlCol="0" anchor="ctr"/>
          <a:lstStyle/>
          <a:p>
            <a:endParaRPr lang="en-GB"/>
          </a:p>
        </p:txBody>
      </p:sp>
      <p:sp>
        <p:nvSpPr>
          <p:cNvPr id="28" name="Freeform: Shape 27">
            <a:extLst>
              <a:ext uri="{FF2B5EF4-FFF2-40B4-BE49-F238E27FC236}">
                <a16:creationId xmlns:a16="http://schemas.microsoft.com/office/drawing/2014/main" id="{4F6A333B-8612-9289-63C0-2C2A3C5A1C3B}"/>
              </a:ext>
            </a:extLst>
          </p:cNvPr>
          <p:cNvSpPr/>
          <p:nvPr/>
        </p:nvSpPr>
        <p:spPr>
          <a:xfrm>
            <a:off x="1481728" y="6426077"/>
            <a:ext cx="18280" cy="28778"/>
          </a:xfrm>
          <a:custGeom>
            <a:avLst/>
            <a:gdLst>
              <a:gd name="connsiteX0" fmla="*/ 9140 w 18280"/>
              <a:gd name="connsiteY0" fmla="*/ 28779 h 28778"/>
              <a:gd name="connsiteX1" fmla="*/ 18281 w 18280"/>
              <a:gd name="connsiteY1" fmla="*/ 19638 h 28778"/>
              <a:gd name="connsiteX2" fmla="*/ 18281 w 18280"/>
              <a:gd name="connsiteY2" fmla="*/ 19630 h 28778"/>
              <a:gd name="connsiteX3" fmla="*/ 9140 w 18280"/>
              <a:gd name="connsiteY3" fmla="*/ 0 h 28778"/>
              <a:gd name="connsiteX4" fmla="*/ 0 w 18280"/>
              <a:gd name="connsiteY4" fmla="*/ 19630 h 28778"/>
              <a:gd name="connsiteX5" fmla="*/ 9132 w 18280"/>
              <a:gd name="connsiteY5" fmla="*/ 28779 h 28778"/>
              <a:gd name="connsiteX6" fmla="*/ 9140 w 18280"/>
              <a:gd name="connsiteY6" fmla="*/ 28779 h 28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280" h="28778">
                <a:moveTo>
                  <a:pt x="9140" y="28779"/>
                </a:moveTo>
                <a:cubicBezTo>
                  <a:pt x="14189" y="28779"/>
                  <a:pt x="18281" y="24687"/>
                  <a:pt x="18281" y="19638"/>
                </a:cubicBezTo>
                <a:cubicBezTo>
                  <a:pt x="18281" y="19636"/>
                  <a:pt x="18281" y="19633"/>
                  <a:pt x="18281" y="19630"/>
                </a:cubicBezTo>
                <a:cubicBezTo>
                  <a:pt x="18281" y="13563"/>
                  <a:pt x="9140" y="0"/>
                  <a:pt x="9140" y="0"/>
                </a:cubicBezTo>
                <a:cubicBezTo>
                  <a:pt x="9140" y="0"/>
                  <a:pt x="0" y="13526"/>
                  <a:pt x="0" y="19630"/>
                </a:cubicBezTo>
                <a:cubicBezTo>
                  <a:pt x="-5" y="24678"/>
                  <a:pt x="4084" y="28774"/>
                  <a:pt x="9132" y="28779"/>
                </a:cubicBezTo>
                <a:cubicBezTo>
                  <a:pt x="9135" y="28779"/>
                  <a:pt x="9138" y="28779"/>
                  <a:pt x="9140" y="28779"/>
                </a:cubicBezTo>
                <a:close/>
              </a:path>
            </a:pathLst>
          </a:custGeom>
          <a:solidFill>
            <a:srgbClr val="4C9191"/>
          </a:solidFill>
          <a:ln w="4068" cap="flat">
            <a:noFill/>
            <a:prstDash val="solid"/>
            <a:miter/>
          </a:ln>
        </p:spPr>
        <p:txBody>
          <a:bodyPr rtlCol="0" anchor="ctr"/>
          <a:lstStyle/>
          <a:p>
            <a:endParaRPr lang="en-GB"/>
          </a:p>
        </p:txBody>
      </p:sp>
      <p:sp>
        <p:nvSpPr>
          <p:cNvPr id="29" name="Freeform: Shape 28">
            <a:extLst>
              <a:ext uri="{FF2B5EF4-FFF2-40B4-BE49-F238E27FC236}">
                <a16:creationId xmlns:a16="http://schemas.microsoft.com/office/drawing/2014/main" id="{4984B5E7-ABAF-31E4-F1F0-30765CDC17B7}"/>
              </a:ext>
            </a:extLst>
          </p:cNvPr>
          <p:cNvSpPr/>
          <p:nvPr/>
        </p:nvSpPr>
        <p:spPr>
          <a:xfrm>
            <a:off x="1534326" y="6439327"/>
            <a:ext cx="18286" cy="29247"/>
          </a:xfrm>
          <a:custGeom>
            <a:avLst/>
            <a:gdLst>
              <a:gd name="connsiteX0" fmla="*/ 9143 w 18286"/>
              <a:gd name="connsiteY0" fmla="*/ 29248 h 29247"/>
              <a:gd name="connsiteX1" fmla="*/ 18284 w 18286"/>
              <a:gd name="connsiteY1" fmla="*/ 19634 h 29247"/>
              <a:gd name="connsiteX2" fmla="*/ 9143 w 18286"/>
              <a:gd name="connsiteY2" fmla="*/ 0 h 29247"/>
              <a:gd name="connsiteX3" fmla="*/ 3 w 18286"/>
              <a:gd name="connsiteY3" fmla="*/ 19634 h 29247"/>
              <a:gd name="connsiteX4" fmla="*/ 9143 w 18286"/>
              <a:gd name="connsiteY4" fmla="*/ 29248 h 292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86" h="29247">
                <a:moveTo>
                  <a:pt x="9143" y="29248"/>
                </a:moveTo>
                <a:cubicBezTo>
                  <a:pt x="14318" y="29109"/>
                  <a:pt x="18406" y="24810"/>
                  <a:pt x="18284" y="19634"/>
                </a:cubicBezTo>
                <a:cubicBezTo>
                  <a:pt x="18284" y="13563"/>
                  <a:pt x="9143" y="0"/>
                  <a:pt x="9143" y="0"/>
                </a:cubicBezTo>
                <a:cubicBezTo>
                  <a:pt x="9143" y="0"/>
                  <a:pt x="3" y="13530"/>
                  <a:pt x="3" y="19634"/>
                </a:cubicBezTo>
                <a:cubicBezTo>
                  <a:pt x="-120" y="24810"/>
                  <a:pt x="3968" y="29109"/>
                  <a:pt x="9143" y="29248"/>
                </a:cubicBezTo>
                <a:close/>
              </a:path>
            </a:pathLst>
          </a:custGeom>
          <a:solidFill>
            <a:srgbClr val="4C9191"/>
          </a:solidFill>
          <a:ln w="4068" cap="flat">
            <a:noFill/>
            <a:prstDash val="solid"/>
            <a:miter/>
          </a:ln>
        </p:spPr>
        <p:txBody>
          <a:bodyPr rtlCol="0" anchor="ctr"/>
          <a:lstStyle/>
          <a:p>
            <a:endParaRPr lang="en-GB"/>
          </a:p>
        </p:txBody>
      </p:sp>
      <p:grpSp>
        <p:nvGrpSpPr>
          <p:cNvPr id="34" name="Group 33">
            <a:extLst>
              <a:ext uri="{FF2B5EF4-FFF2-40B4-BE49-F238E27FC236}">
                <a16:creationId xmlns:a16="http://schemas.microsoft.com/office/drawing/2014/main" id="{2692C245-5585-A058-E6BB-9517AF69A0E9}"/>
              </a:ext>
            </a:extLst>
          </p:cNvPr>
          <p:cNvGrpSpPr/>
          <p:nvPr/>
        </p:nvGrpSpPr>
        <p:grpSpPr>
          <a:xfrm>
            <a:off x="1282419" y="6287601"/>
            <a:ext cx="337343" cy="372355"/>
            <a:chOff x="902848" y="4282737"/>
            <a:chExt cx="337343" cy="372355"/>
          </a:xfrm>
        </p:grpSpPr>
        <p:sp>
          <p:nvSpPr>
            <p:cNvPr id="30" name="Freeform: Shape 29">
              <a:extLst>
                <a:ext uri="{FF2B5EF4-FFF2-40B4-BE49-F238E27FC236}">
                  <a16:creationId xmlns:a16="http://schemas.microsoft.com/office/drawing/2014/main" id="{798D9C1B-3AD9-0F5A-7182-65DE4CAB0C83}"/>
                </a:ext>
              </a:extLst>
            </p:cNvPr>
            <p:cNvSpPr/>
            <p:nvPr/>
          </p:nvSpPr>
          <p:spPr>
            <a:xfrm>
              <a:off x="902848" y="4282737"/>
              <a:ext cx="243181" cy="199360"/>
            </a:xfrm>
            <a:custGeom>
              <a:avLst/>
              <a:gdLst>
                <a:gd name="connsiteX0" fmla="*/ 228557 w 243181"/>
                <a:gd name="connsiteY0" fmla="*/ 176049 h 199360"/>
                <a:gd name="connsiteX1" fmla="*/ 236112 w 243181"/>
                <a:gd name="connsiteY1" fmla="*/ 183114 h 199360"/>
                <a:gd name="connsiteX2" fmla="*/ 243181 w 243181"/>
                <a:gd name="connsiteY2" fmla="*/ 175794 h 199360"/>
                <a:gd name="connsiteX3" fmla="*/ 243181 w 243181"/>
                <a:gd name="connsiteY3" fmla="*/ 144424 h 199360"/>
                <a:gd name="connsiteX4" fmla="*/ 235853 w 243181"/>
                <a:gd name="connsiteY4" fmla="*/ 137124 h 199360"/>
                <a:gd name="connsiteX5" fmla="*/ 228553 w 243181"/>
                <a:gd name="connsiteY5" fmla="*/ 144452 h 199360"/>
                <a:gd name="connsiteX6" fmla="*/ 228557 w 243181"/>
                <a:gd name="connsiteY6" fmla="*/ 144683 h 199360"/>
                <a:gd name="connsiteX7" fmla="*/ 228117 w 243181"/>
                <a:gd name="connsiteY7" fmla="*/ 153198 h 199360"/>
                <a:gd name="connsiteX8" fmla="*/ 126297 w 243181"/>
                <a:gd name="connsiteY8" fmla="*/ 153198 h 199360"/>
                <a:gd name="connsiteX9" fmla="*/ 157223 w 243181"/>
                <a:gd name="connsiteY9" fmla="*/ 122272 h 199360"/>
                <a:gd name="connsiteX10" fmla="*/ 158358 w 243181"/>
                <a:gd name="connsiteY10" fmla="*/ 120737 h 199360"/>
                <a:gd name="connsiteX11" fmla="*/ 150615 w 243181"/>
                <a:gd name="connsiteY11" fmla="*/ 17679 h 199360"/>
                <a:gd name="connsiteX12" fmla="*/ 47557 w 243181"/>
                <a:gd name="connsiteY12" fmla="*/ 25422 h 199360"/>
                <a:gd name="connsiteX13" fmla="*/ 31391 w 243181"/>
                <a:gd name="connsiteY13" fmla="*/ 87869 h 199360"/>
                <a:gd name="connsiteX14" fmla="*/ 2143 w 243181"/>
                <a:gd name="connsiteY14" fmla="*/ 117117 h 199360"/>
                <a:gd name="connsiteX15" fmla="*/ 2141 w 243181"/>
                <a:gd name="connsiteY15" fmla="*/ 127461 h 199360"/>
                <a:gd name="connsiteX16" fmla="*/ 2143 w 243181"/>
                <a:gd name="connsiteY16" fmla="*/ 127463 h 199360"/>
                <a:gd name="connsiteX17" fmla="*/ 72050 w 243181"/>
                <a:gd name="connsiteY17" fmla="*/ 197214 h 199360"/>
                <a:gd name="connsiteX18" fmla="*/ 82382 w 243181"/>
                <a:gd name="connsiteY18" fmla="*/ 197228 h 199360"/>
                <a:gd name="connsiteX19" fmla="*/ 82396 w 243181"/>
                <a:gd name="connsiteY19" fmla="*/ 197214 h 199360"/>
                <a:gd name="connsiteX20" fmla="*/ 95337 w 243181"/>
                <a:gd name="connsiteY20" fmla="*/ 184272 h 199360"/>
                <a:gd name="connsiteX21" fmla="*/ 228557 w 243181"/>
                <a:gd name="connsiteY21" fmla="*/ 168920 h 199360"/>
                <a:gd name="connsiteX22" fmla="*/ 87460 w 243181"/>
                <a:gd name="connsiteY22" fmla="*/ 42138 h 199360"/>
                <a:gd name="connsiteX23" fmla="*/ 77128 w 243181"/>
                <a:gd name="connsiteY23" fmla="*/ 42124 h 199360"/>
                <a:gd name="connsiteX24" fmla="*/ 77114 w 243181"/>
                <a:gd name="connsiteY24" fmla="*/ 42138 h 199360"/>
                <a:gd name="connsiteX25" fmla="*/ 44575 w 243181"/>
                <a:gd name="connsiteY25" fmla="*/ 74673 h 199360"/>
                <a:gd name="connsiteX26" fmla="*/ 101354 w 243181"/>
                <a:gd name="connsiteY26" fmla="*/ 14517 h 199360"/>
                <a:gd name="connsiteX27" fmla="*/ 161510 w 243181"/>
                <a:gd name="connsiteY27" fmla="*/ 71296 h 199360"/>
                <a:gd name="connsiteX28" fmla="*/ 151324 w 243181"/>
                <a:gd name="connsiteY28" fmla="*/ 106002 h 199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43181" h="199360">
                  <a:moveTo>
                    <a:pt x="228557" y="176049"/>
                  </a:moveTo>
                  <a:cubicBezTo>
                    <a:pt x="228693" y="180086"/>
                    <a:pt x="232075" y="183249"/>
                    <a:pt x="236112" y="183114"/>
                  </a:cubicBezTo>
                  <a:cubicBezTo>
                    <a:pt x="240058" y="182982"/>
                    <a:pt x="243187" y="179742"/>
                    <a:pt x="243181" y="175794"/>
                  </a:cubicBezTo>
                  <a:lnTo>
                    <a:pt x="243181" y="144424"/>
                  </a:lnTo>
                  <a:cubicBezTo>
                    <a:pt x="243173" y="140384"/>
                    <a:pt x="239892" y="137116"/>
                    <a:pt x="235853" y="137124"/>
                  </a:cubicBezTo>
                  <a:cubicBezTo>
                    <a:pt x="231814" y="137132"/>
                    <a:pt x="228545" y="140413"/>
                    <a:pt x="228553" y="144452"/>
                  </a:cubicBezTo>
                  <a:cubicBezTo>
                    <a:pt x="228553" y="144529"/>
                    <a:pt x="228555" y="144606"/>
                    <a:pt x="228557" y="144683"/>
                  </a:cubicBezTo>
                  <a:lnTo>
                    <a:pt x="228117" y="153198"/>
                  </a:lnTo>
                  <a:lnTo>
                    <a:pt x="126297" y="153198"/>
                  </a:lnTo>
                  <a:lnTo>
                    <a:pt x="157223" y="122272"/>
                  </a:lnTo>
                  <a:cubicBezTo>
                    <a:pt x="157666" y="121811"/>
                    <a:pt x="158048" y="121296"/>
                    <a:pt x="158358" y="120737"/>
                  </a:cubicBezTo>
                  <a:cubicBezTo>
                    <a:pt x="184679" y="90140"/>
                    <a:pt x="181212" y="44000"/>
                    <a:pt x="150615" y="17679"/>
                  </a:cubicBezTo>
                  <a:cubicBezTo>
                    <a:pt x="120018" y="-8641"/>
                    <a:pt x="73878" y="-5175"/>
                    <a:pt x="47557" y="25422"/>
                  </a:cubicBezTo>
                  <a:cubicBezTo>
                    <a:pt x="32776" y="42605"/>
                    <a:pt x="26804" y="65673"/>
                    <a:pt x="31391" y="87869"/>
                  </a:cubicBezTo>
                  <a:lnTo>
                    <a:pt x="2143" y="117117"/>
                  </a:lnTo>
                  <a:cubicBezTo>
                    <a:pt x="-714" y="119973"/>
                    <a:pt x="-715" y="124604"/>
                    <a:pt x="2141" y="127461"/>
                  </a:cubicBezTo>
                  <a:cubicBezTo>
                    <a:pt x="2142" y="127461"/>
                    <a:pt x="2143" y="127462"/>
                    <a:pt x="2143" y="127463"/>
                  </a:cubicBezTo>
                  <a:lnTo>
                    <a:pt x="72050" y="197214"/>
                  </a:lnTo>
                  <a:cubicBezTo>
                    <a:pt x="74899" y="200071"/>
                    <a:pt x="79525" y="200077"/>
                    <a:pt x="82382" y="197228"/>
                  </a:cubicBezTo>
                  <a:cubicBezTo>
                    <a:pt x="82387" y="197223"/>
                    <a:pt x="82391" y="197218"/>
                    <a:pt x="82396" y="197214"/>
                  </a:cubicBezTo>
                  <a:lnTo>
                    <a:pt x="95337" y="184272"/>
                  </a:lnTo>
                  <a:lnTo>
                    <a:pt x="228557" y="168920"/>
                  </a:lnTo>
                  <a:close/>
                  <a:moveTo>
                    <a:pt x="87460" y="42138"/>
                  </a:moveTo>
                  <a:cubicBezTo>
                    <a:pt x="84611" y="39281"/>
                    <a:pt x="79985" y="39275"/>
                    <a:pt x="77128" y="42124"/>
                  </a:cubicBezTo>
                  <a:cubicBezTo>
                    <a:pt x="77123" y="42129"/>
                    <a:pt x="77119" y="42134"/>
                    <a:pt x="77114" y="42138"/>
                  </a:cubicBezTo>
                  <a:lnTo>
                    <a:pt x="44575" y="74673"/>
                  </a:lnTo>
                  <a:cubicBezTo>
                    <a:pt x="43643" y="42382"/>
                    <a:pt x="69063" y="15450"/>
                    <a:pt x="101354" y="14517"/>
                  </a:cubicBezTo>
                  <a:cubicBezTo>
                    <a:pt x="133644" y="13584"/>
                    <a:pt x="160577" y="39005"/>
                    <a:pt x="161510" y="71296"/>
                  </a:cubicBezTo>
                  <a:cubicBezTo>
                    <a:pt x="161867" y="83650"/>
                    <a:pt x="158301" y="95800"/>
                    <a:pt x="151324" y="106002"/>
                  </a:cubicBezTo>
                  <a:close/>
                </a:path>
              </a:pathLst>
            </a:custGeom>
            <a:solidFill>
              <a:srgbClr val="005151"/>
            </a:solidFill>
            <a:ln w="4068" cap="flat">
              <a:noFill/>
              <a:prstDash val="solid"/>
              <a:miter/>
            </a:ln>
          </p:spPr>
          <p:txBody>
            <a:bodyPr rtlCol="0" anchor="ctr"/>
            <a:lstStyle/>
            <a:p>
              <a:endParaRPr lang="en-GB"/>
            </a:p>
          </p:txBody>
        </p:sp>
        <p:sp>
          <p:nvSpPr>
            <p:cNvPr id="31" name="Freeform: Shape 30">
              <a:extLst>
                <a:ext uri="{FF2B5EF4-FFF2-40B4-BE49-F238E27FC236}">
                  <a16:creationId xmlns:a16="http://schemas.microsoft.com/office/drawing/2014/main" id="{E73263B3-1DA8-908E-3147-73EEA1559569}"/>
                </a:ext>
              </a:extLst>
            </p:cNvPr>
            <p:cNvSpPr/>
            <p:nvPr/>
          </p:nvSpPr>
          <p:spPr>
            <a:xfrm>
              <a:off x="1101955" y="4523438"/>
              <a:ext cx="138236" cy="131654"/>
            </a:xfrm>
            <a:custGeom>
              <a:avLst/>
              <a:gdLst>
                <a:gd name="connsiteX0" fmla="*/ 101956 w 138236"/>
                <a:gd name="connsiteY0" fmla="*/ 114192 h 131654"/>
                <a:gd name="connsiteX1" fmla="*/ 76176 w 138236"/>
                <a:gd name="connsiteY1" fmla="*/ 103966 h 131654"/>
                <a:gd name="connsiteX2" fmla="*/ 72474 w 138236"/>
                <a:gd name="connsiteY2" fmla="*/ 104155 h 131654"/>
                <a:gd name="connsiteX3" fmla="*/ 69619 w 138236"/>
                <a:gd name="connsiteY3" fmla="*/ 104854 h 131654"/>
                <a:gd name="connsiteX4" fmla="*/ 69310 w 138236"/>
                <a:gd name="connsiteY4" fmla="*/ 88873 h 131654"/>
                <a:gd name="connsiteX5" fmla="*/ 72281 w 138236"/>
                <a:gd name="connsiteY5" fmla="*/ 76059 h 131654"/>
                <a:gd name="connsiteX6" fmla="*/ 84210 w 138236"/>
                <a:gd name="connsiteY6" fmla="*/ 61937 h 131654"/>
                <a:gd name="connsiteX7" fmla="*/ 125067 w 138236"/>
                <a:gd name="connsiteY7" fmla="*/ 48773 h 131654"/>
                <a:gd name="connsiteX8" fmla="*/ 137786 w 138236"/>
                <a:gd name="connsiteY8" fmla="*/ 446 h 131654"/>
                <a:gd name="connsiteX9" fmla="*/ 89443 w 138236"/>
                <a:gd name="connsiteY9" fmla="*/ 13182 h 131654"/>
                <a:gd name="connsiteX10" fmla="*/ 76304 w 138236"/>
                <a:gd name="connsiteY10" fmla="*/ 54997 h 131654"/>
                <a:gd name="connsiteX11" fmla="*/ 63436 w 138236"/>
                <a:gd name="connsiteY11" fmla="*/ 71040 h 131654"/>
                <a:gd name="connsiteX12" fmla="*/ 61281 w 138236"/>
                <a:gd name="connsiteY12" fmla="*/ 68046 h 131654"/>
                <a:gd name="connsiteX13" fmla="*/ 50458 w 138236"/>
                <a:gd name="connsiteY13" fmla="*/ 33717 h 131654"/>
                <a:gd name="connsiteX14" fmla="*/ 10658 w 138236"/>
                <a:gd name="connsiteY14" fmla="*/ 23244 h 131654"/>
                <a:gd name="connsiteX15" fmla="*/ 21132 w 138236"/>
                <a:gd name="connsiteY15" fmla="*/ 63039 h 131654"/>
                <a:gd name="connsiteX16" fmla="*/ 52914 w 138236"/>
                <a:gd name="connsiteY16" fmla="*/ 73875 h 131654"/>
                <a:gd name="connsiteX17" fmla="*/ 58393 w 138236"/>
                <a:gd name="connsiteY17" fmla="*/ 84159 h 131654"/>
                <a:gd name="connsiteX18" fmla="*/ 58825 w 138236"/>
                <a:gd name="connsiteY18" fmla="*/ 88873 h 131654"/>
                <a:gd name="connsiteX19" fmla="*/ 58825 w 138236"/>
                <a:gd name="connsiteY19" fmla="*/ 108207 h 131654"/>
                <a:gd name="connsiteX20" fmla="*/ 49388 w 138236"/>
                <a:gd name="connsiteY20" fmla="*/ 115101 h 131654"/>
                <a:gd name="connsiteX21" fmla="*/ 0 w 138236"/>
                <a:gd name="connsiteY21" fmla="*/ 131655 h 131654"/>
                <a:gd name="connsiteX22" fmla="*/ 130760 w 138236"/>
                <a:gd name="connsiteY22" fmla="*/ 131655 h 131654"/>
                <a:gd name="connsiteX23" fmla="*/ 101956 w 138236"/>
                <a:gd name="connsiteY23" fmla="*/ 114192 h 13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8236" h="131654">
                  <a:moveTo>
                    <a:pt x="101956" y="114192"/>
                  </a:moveTo>
                  <a:cubicBezTo>
                    <a:pt x="94980" y="107622"/>
                    <a:pt x="85759" y="103964"/>
                    <a:pt x="76176" y="103966"/>
                  </a:cubicBezTo>
                  <a:cubicBezTo>
                    <a:pt x="74942" y="103966"/>
                    <a:pt x="73708" y="104036"/>
                    <a:pt x="72474" y="104155"/>
                  </a:cubicBezTo>
                  <a:lnTo>
                    <a:pt x="69619" y="104854"/>
                  </a:lnTo>
                  <a:lnTo>
                    <a:pt x="69310" y="88873"/>
                  </a:lnTo>
                  <a:cubicBezTo>
                    <a:pt x="69494" y="84454"/>
                    <a:pt x="70501" y="80108"/>
                    <a:pt x="72281" y="76059"/>
                  </a:cubicBezTo>
                  <a:cubicBezTo>
                    <a:pt x="74623" y="70184"/>
                    <a:pt x="78809" y="65229"/>
                    <a:pt x="84210" y="61937"/>
                  </a:cubicBezTo>
                  <a:cubicBezTo>
                    <a:pt x="94568" y="62068"/>
                    <a:pt x="113347" y="60501"/>
                    <a:pt x="125067" y="48773"/>
                  </a:cubicBezTo>
                  <a:cubicBezTo>
                    <a:pt x="141932" y="31907"/>
                    <a:pt x="137786" y="446"/>
                    <a:pt x="137786" y="446"/>
                  </a:cubicBezTo>
                  <a:cubicBezTo>
                    <a:pt x="137786" y="446"/>
                    <a:pt x="106300" y="-3684"/>
                    <a:pt x="89443" y="13182"/>
                  </a:cubicBezTo>
                  <a:cubicBezTo>
                    <a:pt x="77353" y="25272"/>
                    <a:pt x="76065" y="44878"/>
                    <a:pt x="76304" y="54997"/>
                  </a:cubicBezTo>
                  <a:cubicBezTo>
                    <a:pt x="70696" y="59138"/>
                    <a:pt x="66261" y="64667"/>
                    <a:pt x="63436" y="71040"/>
                  </a:cubicBezTo>
                  <a:cubicBezTo>
                    <a:pt x="62779" y="69999"/>
                    <a:pt x="62059" y="68999"/>
                    <a:pt x="61281" y="68046"/>
                  </a:cubicBezTo>
                  <a:cubicBezTo>
                    <a:pt x="61466" y="59683"/>
                    <a:pt x="60372" y="43631"/>
                    <a:pt x="50458" y="33717"/>
                  </a:cubicBezTo>
                  <a:cubicBezTo>
                    <a:pt x="36574" y="19834"/>
                    <a:pt x="10658" y="23244"/>
                    <a:pt x="10658" y="23244"/>
                  </a:cubicBezTo>
                  <a:cubicBezTo>
                    <a:pt x="10658" y="23244"/>
                    <a:pt x="7252" y="49160"/>
                    <a:pt x="21132" y="63039"/>
                  </a:cubicBezTo>
                  <a:cubicBezTo>
                    <a:pt x="30116" y="72028"/>
                    <a:pt x="44135" y="73764"/>
                    <a:pt x="52914" y="73875"/>
                  </a:cubicBezTo>
                  <a:cubicBezTo>
                    <a:pt x="55368" y="76929"/>
                    <a:pt x="57227" y="80418"/>
                    <a:pt x="58393" y="84159"/>
                  </a:cubicBezTo>
                  <a:cubicBezTo>
                    <a:pt x="58751" y="85703"/>
                    <a:pt x="58896" y="87289"/>
                    <a:pt x="58825" y="88873"/>
                  </a:cubicBezTo>
                  <a:lnTo>
                    <a:pt x="58825" y="108207"/>
                  </a:lnTo>
                  <a:cubicBezTo>
                    <a:pt x="55338" y="109998"/>
                    <a:pt x="52154" y="112324"/>
                    <a:pt x="49388" y="115101"/>
                  </a:cubicBezTo>
                  <a:cubicBezTo>
                    <a:pt x="31149" y="106500"/>
                    <a:pt x="9372" y="113799"/>
                    <a:pt x="0" y="131655"/>
                  </a:cubicBezTo>
                  <a:lnTo>
                    <a:pt x="130760" y="131655"/>
                  </a:lnTo>
                  <a:cubicBezTo>
                    <a:pt x="124430" y="121637"/>
                    <a:pt x="113765" y="115172"/>
                    <a:pt x="101956" y="114192"/>
                  </a:cubicBezTo>
                  <a:close/>
                </a:path>
              </a:pathLst>
            </a:custGeom>
            <a:solidFill>
              <a:srgbClr val="4C9191"/>
            </a:solidFill>
            <a:ln w="4068" cap="flat">
              <a:noFill/>
              <a:prstDash val="solid"/>
              <a:miter/>
            </a:ln>
          </p:spPr>
          <p:txBody>
            <a:bodyPr rtlCol="0" anchor="ctr"/>
            <a:lstStyle/>
            <a:p>
              <a:endParaRPr lang="en-GB"/>
            </a:p>
          </p:txBody>
        </p:sp>
      </p:grpSp>
      <p:sp>
        <p:nvSpPr>
          <p:cNvPr id="15" name="Rectangle 14">
            <a:extLst>
              <a:ext uri="{FF2B5EF4-FFF2-40B4-BE49-F238E27FC236}">
                <a16:creationId xmlns:a16="http://schemas.microsoft.com/office/drawing/2014/main" id="{0DFD1E3E-1000-15E6-4027-0AB29DCB0A27}"/>
              </a:ext>
            </a:extLst>
          </p:cNvPr>
          <p:cNvSpPr/>
          <p:nvPr/>
        </p:nvSpPr>
        <p:spPr>
          <a:xfrm>
            <a:off x="585287" y="6665099"/>
            <a:ext cx="2114937" cy="89724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Rounded Corners 16">
            <a:extLst>
              <a:ext uri="{FF2B5EF4-FFF2-40B4-BE49-F238E27FC236}">
                <a16:creationId xmlns:a16="http://schemas.microsoft.com/office/drawing/2014/main" id="{E7877CA8-74AD-8824-8BC5-930A6ACEDFD9}"/>
              </a:ext>
            </a:extLst>
          </p:cNvPr>
          <p:cNvSpPr/>
          <p:nvPr/>
        </p:nvSpPr>
        <p:spPr>
          <a:xfrm>
            <a:off x="3791435" y="7009719"/>
            <a:ext cx="1715029" cy="970563"/>
          </a:xfrm>
          <a:prstGeom prst="roundRect">
            <a:avLst/>
          </a:prstGeom>
          <a:solidFill>
            <a:schemeClr val="bg1"/>
          </a:solidFill>
          <a:ln>
            <a:solidFill>
              <a:schemeClr val="bg1">
                <a:lumMod val="95000"/>
              </a:schemeClr>
            </a:solid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H"/>
          </a:p>
        </p:txBody>
      </p:sp>
      <p:sp>
        <p:nvSpPr>
          <p:cNvPr id="18" name="Rectangle: Rounded Corners 17">
            <a:extLst>
              <a:ext uri="{FF2B5EF4-FFF2-40B4-BE49-F238E27FC236}">
                <a16:creationId xmlns:a16="http://schemas.microsoft.com/office/drawing/2014/main" id="{D051C761-AB82-58AB-F5A4-3A2314B89FDD}"/>
              </a:ext>
            </a:extLst>
          </p:cNvPr>
          <p:cNvSpPr/>
          <p:nvPr/>
        </p:nvSpPr>
        <p:spPr>
          <a:xfrm>
            <a:off x="1174627" y="7003404"/>
            <a:ext cx="2210272" cy="976878"/>
          </a:xfrm>
          <a:prstGeom prst="roundRect">
            <a:avLst/>
          </a:prstGeom>
          <a:solidFill>
            <a:schemeClr val="bg1"/>
          </a:solidFill>
          <a:ln>
            <a:solidFill>
              <a:schemeClr val="bg1">
                <a:lumMod val="95000"/>
              </a:schemeClr>
            </a:solid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H"/>
          </a:p>
        </p:txBody>
      </p:sp>
      <p:sp>
        <p:nvSpPr>
          <p:cNvPr id="19" name="TextBox 18">
            <a:extLst>
              <a:ext uri="{FF2B5EF4-FFF2-40B4-BE49-F238E27FC236}">
                <a16:creationId xmlns:a16="http://schemas.microsoft.com/office/drawing/2014/main" id="{EA24D22F-9E4D-F813-11CC-8B2E09BC8DC1}"/>
              </a:ext>
            </a:extLst>
          </p:cNvPr>
          <p:cNvSpPr txBox="1"/>
          <p:nvPr/>
        </p:nvSpPr>
        <p:spPr>
          <a:xfrm>
            <a:off x="4241655" y="7354656"/>
            <a:ext cx="1141039" cy="261610"/>
          </a:xfrm>
          <a:prstGeom prst="rect">
            <a:avLst/>
          </a:prstGeom>
          <a:noFill/>
        </p:spPr>
        <p:txBody>
          <a:bodyPr wrap="square">
            <a:spAutoFit/>
          </a:bodyPr>
          <a:lstStyle/>
          <a:p>
            <a:pPr marL="0" lvl="0" indent="0" defTabSz="844550">
              <a:lnSpc>
                <a:spcPct val="100000"/>
              </a:lnSpc>
              <a:spcBef>
                <a:spcPct val="0"/>
              </a:spcBef>
              <a:spcAft>
                <a:spcPct val="35000"/>
              </a:spcAft>
              <a:buNone/>
            </a:pPr>
            <a:r>
              <a:rPr lang="en-US" sz="1100" b="1" kern="1200">
                <a:latin typeface="Segoe UI" panose="020B0502040204020203" pitchFamily="34" charset="0"/>
                <a:cs typeface="Segoe UI" panose="020B0502040204020203" pitchFamily="34" charset="0"/>
              </a:rPr>
              <a:t>REGULATORY </a:t>
            </a:r>
            <a:endParaRPr lang="en-US" sz="1100" kern="1200">
              <a:latin typeface="Segoe UI" panose="020B0502040204020203" pitchFamily="34" charset="0"/>
              <a:cs typeface="Segoe UI" panose="020B0502040204020203" pitchFamily="34" charset="0"/>
            </a:endParaRPr>
          </a:p>
        </p:txBody>
      </p:sp>
      <p:sp>
        <p:nvSpPr>
          <p:cNvPr id="20" name="TextBox 19">
            <a:extLst>
              <a:ext uri="{FF2B5EF4-FFF2-40B4-BE49-F238E27FC236}">
                <a16:creationId xmlns:a16="http://schemas.microsoft.com/office/drawing/2014/main" id="{D69FD2BA-A10D-9649-41D0-F359C2D35765}"/>
              </a:ext>
            </a:extLst>
          </p:cNvPr>
          <p:cNvSpPr txBox="1"/>
          <p:nvPr/>
        </p:nvSpPr>
        <p:spPr>
          <a:xfrm>
            <a:off x="1900834" y="7306138"/>
            <a:ext cx="1391466" cy="430887"/>
          </a:xfrm>
          <a:prstGeom prst="rect">
            <a:avLst/>
          </a:prstGeom>
          <a:noFill/>
        </p:spPr>
        <p:txBody>
          <a:bodyPr wrap="square">
            <a:spAutoFit/>
          </a:bodyPr>
          <a:lstStyle/>
          <a:p>
            <a:pPr marL="0" lvl="0" indent="0" defTabSz="844550">
              <a:lnSpc>
                <a:spcPct val="100000"/>
              </a:lnSpc>
              <a:spcBef>
                <a:spcPct val="0"/>
              </a:spcBef>
              <a:spcAft>
                <a:spcPct val="35000"/>
              </a:spcAft>
              <a:buNone/>
            </a:pPr>
            <a:r>
              <a:rPr lang="en-US" sz="1100" b="1" kern="1200">
                <a:latin typeface="Segoe UI" panose="020B0502040204020203" pitchFamily="34" charset="0"/>
                <a:cs typeface="Segoe UI" panose="020B0502040204020203" pitchFamily="34" charset="0"/>
              </a:rPr>
              <a:t>TRANSPORT AND </a:t>
            </a:r>
            <a:r>
              <a:rPr lang="en-US" sz="1100" b="1">
                <a:latin typeface="Segoe UI" panose="020B0502040204020203" pitchFamily="34" charset="0"/>
                <a:cs typeface="Segoe UI" panose="020B0502040204020203" pitchFamily="34" charset="0"/>
              </a:rPr>
              <a:t>INFRASTRUCTURE</a:t>
            </a:r>
            <a:endParaRPr lang="en-US" sz="1100" kern="1200">
              <a:latin typeface="Segoe UI" panose="020B0502040204020203" pitchFamily="34" charset="0"/>
              <a:cs typeface="Segoe UI" panose="020B0502040204020203" pitchFamily="34" charset="0"/>
            </a:endParaRPr>
          </a:p>
        </p:txBody>
      </p:sp>
      <p:pic>
        <p:nvPicPr>
          <p:cNvPr id="21" name="Graphic 20" descr="Bus with solid fill">
            <a:extLst>
              <a:ext uri="{FF2B5EF4-FFF2-40B4-BE49-F238E27FC236}">
                <a16:creationId xmlns:a16="http://schemas.microsoft.com/office/drawing/2014/main" id="{9EC5F1A9-215E-5B10-70CC-59B86DEDBF2E}"/>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76274" y="7306138"/>
            <a:ext cx="482761" cy="482761"/>
          </a:xfrm>
          <a:prstGeom prst="rect">
            <a:avLst/>
          </a:prstGeom>
        </p:spPr>
      </p:pic>
      <p:pic>
        <p:nvPicPr>
          <p:cNvPr id="22" name="Graphic 21" descr="Shield Tick with solid fill">
            <a:extLst>
              <a:ext uri="{FF2B5EF4-FFF2-40B4-BE49-F238E27FC236}">
                <a16:creationId xmlns:a16="http://schemas.microsoft.com/office/drawing/2014/main" id="{8855592C-D086-DF45-2E34-805AAC151C39}"/>
              </a:ext>
            </a:extLst>
          </p:cNvPr>
          <p:cNvPicPr>
            <a:picLocks noChangeAspect="1"/>
          </p:cNvPicPr>
          <p:nvPr/>
        </p:nvPicPr>
        <p:blipFill>
          <a:blip r:embed="rId4" cstate="hq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895026" y="7305667"/>
            <a:ext cx="392929" cy="392929"/>
          </a:xfrm>
          <a:prstGeom prst="rect">
            <a:avLst/>
          </a:prstGeom>
        </p:spPr>
      </p:pic>
      <p:pic>
        <p:nvPicPr>
          <p:cNvPr id="33" name="Graphic 32" descr="Cloud Computing outline">
            <a:extLst>
              <a:ext uri="{FF2B5EF4-FFF2-40B4-BE49-F238E27FC236}">
                <a16:creationId xmlns:a16="http://schemas.microsoft.com/office/drawing/2014/main" id="{FF9D49E1-D0FB-2E73-D4DF-DFCCEE67612B}"/>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514395" y="6038749"/>
            <a:ext cx="330200" cy="330200"/>
          </a:xfrm>
          <a:prstGeom prst="rect">
            <a:avLst/>
          </a:prstGeom>
        </p:spPr>
      </p:pic>
      <p:sp>
        <p:nvSpPr>
          <p:cNvPr id="35" name="Rectangle: Rounded Corners 34">
            <a:extLst>
              <a:ext uri="{FF2B5EF4-FFF2-40B4-BE49-F238E27FC236}">
                <a16:creationId xmlns:a16="http://schemas.microsoft.com/office/drawing/2014/main" id="{64534294-AA4A-769F-8333-532942C2A5D7}"/>
              </a:ext>
            </a:extLst>
          </p:cNvPr>
          <p:cNvSpPr/>
          <p:nvPr/>
        </p:nvSpPr>
        <p:spPr>
          <a:xfrm>
            <a:off x="3791435" y="5871609"/>
            <a:ext cx="1637560" cy="953389"/>
          </a:xfrm>
          <a:prstGeom prst="roundRect">
            <a:avLst/>
          </a:prstGeom>
          <a:solidFill>
            <a:schemeClr val="bg1"/>
          </a:solidFill>
          <a:ln>
            <a:solidFill>
              <a:schemeClr val="bg1">
                <a:lumMod val="95000"/>
              </a:schemeClr>
            </a:solid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H"/>
          </a:p>
        </p:txBody>
      </p:sp>
      <p:sp>
        <p:nvSpPr>
          <p:cNvPr id="36" name="TextBox 35">
            <a:extLst>
              <a:ext uri="{FF2B5EF4-FFF2-40B4-BE49-F238E27FC236}">
                <a16:creationId xmlns:a16="http://schemas.microsoft.com/office/drawing/2014/main" id="{55E1D7CE-6027-518F-264A-4B535A2AC8A3}"/>
              </a:ext>
            </a:extLst>
          </p:cNvPr>
          <p:cNvSpPr txBox="1"/>
          <p:nvPr/>
        </p:nvSpPr>
        <p:spPr>
          <a:xfrm>
            <a:off x="4286383" y="6203486"/>
            <a:ext cx="780937" cy="261610"/>
          </a:xfrm>
          <a:prstGeom prst="rect">
            <a:avLst/>
          </a:prstGeom>
          <a:noFill/>
        </p:spPr>
        <p:txBody>
          <a:bodyPr wrap="square">
            <a:spAutoFit/>
          </a:bodyPr>
          <a:lstStyle/>
          <a:p>
            <a:pPr marL="0" lvl="0" indent="0" defTabSz="844550">
              <a:lnSpc>
                <a:spcPct val="100000"/>
              </a:lnSpc>
              <a:spcBef>
                <a:spcPct val="0"/>
              </a:spcBef>
              <a:spcAft>
                <a:spcPct val="35000"/>
              </a:spcAft>
              <a:buNone/>
            </a:pPr>
            <a:r>
              <a:rPr lang="en-US" sz="1100" b="1" kern="1200">
                <a:solidFill>
                  <a:srgbClr val="1A3D3C"/>
                </a:solidFill>
                <a:latin typeface="Segoe UI" panose="020B0502040204020203" pitchFamily="34" charset="0"/>
                <a:cs typeface="Segoe UI" panose="020B0502040204020203" pitchFamily="34" charset="0"/>
              </a:rPr>
              <a:t>ENERGY </a:t>
            </a:r>
            <a:endParaRPr lang="en-US" sz="1100" kern="1200">
              <a:solidFill>
                <a:srgbClr val="1A3D3C"/>
              </a:solidFill>
              <a:latin typeface="Segoe UI" panose="020B0502040204020203" pitchFamily="34" charset="0"/>
              <a:cs typeface="Segoe UI" panose="020B0502040204020203" pitchFamily="34" charset="0"/>
            </a:endParaRPr>
          </a:p>
        </p:txBody>
      </p:sp>
      <p:pic>
        <p:nvPicPr>
          <p:cNvPr id="37" name="Graphic 36" descr="High voltage with solid fill">
            <a:extLst>
              <a:ext uri="{FF2B5EF4-FFF2-40B4-BE49-F238E27FC236}">
                <a16:creationId xmlns:a16="http://schemas.microsoft.com/office/drawing/2014/main" id="{D7B5D6F4-17D1-16E4-8D77-5DA62095ECC3}"/>
              </a:ext>
            </a:extLst>
          </p:cNvPr>
          <p:cNvPicPr>
            <a:picLocks noChangeAspect="1"/>
          </p:cNvPicPr>
          <p:nvPr/>
        </p:nvPicPr>
        <p:blipFill>
          <a:blip r:embed="rId8" cstate="hq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905114" y="6131909"/>
            <a:ext cx="382958" cy="382958"/>
          </a:xfrm>
          <a:prstGeom prst="rect">
            <a:avLst/>
          </a:prstGeom>
        </p:spPr>
      </p:pic>
      <p:sp>
        <p:nvSpPr>
          <p:cNvPr id="38" name="Rectangle: Rounded Corners 37">
            <a:extLst>
              <a:ext uri="{FF2B5EF4-FFF2-40B4-BE49-F238E27FC236}">
                <a16:creationId xmlns:a16="http://schemas.microsoft.com/office/drawing/2014/main" id="{901FAB08-ACB4-1B5F-C09F-BC01F7A3026B}"/>
              </a:ext>
            </a:extLst>
          </p:cNvPr>
          <p:cNvSpPr/>
          <p:nvPr/>
        </p:nvSpPr>
        <p:spPr>
          <a:xfrm>
            <a:off x="1974730" y="8203100"/>
            <a:ext cx="2889787" cy="744848"/>
          </a:xfrm>
          <a:prstGeom prst="roundRect">
            <a:avLst/>
          </a:prstGeom>
          <a:solidFill>
            <a:schemeClr val="bg1"/>
          </a:solidFill>
          <a:ln>
            <a:solidFill>
              <a:schemeClr val="bg1">
                <a:lumMod val="95000"/>
              </a:schemeClr>
            </a:solid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H"/>
          </a:p>
        </p:txBody>
      </p:sp>
      <p:sp>
        <p:nvSpPr>
          <p:cNvPr id="39" name="TextBox 38">
            <a:extLst>
              <a:ext uri="{FF2B5EF4-FFF2-40B4-BE49-F238E27FC236}">
                <a16:creationId xmlns:a16="http://schemas.microsoft.com/office/drawing/2014/main" id="{E5570FC9-5F5E-E958-9B04-4F3180942B01}"/>
              </a:ext>
            </a:extLst>
          </p:cNvPr>
          <p:cNvSpPr txBox="1"/>
          <p:nvPr/>
        </p:nvSpPr>
        <p:spPr>
          <a:xfrm>
            <a:off x="2409200" y="8457214"/>
            <a:ext cx="2455317" cy="261610"/>
          </a:xfrm>
          <a:prstGeom prst="rect">
            <a:avLst/>
          </a:prstGeom>
          <a:noFill/>
        </p:spPr>
        <p:txBody>
          <a:bodyPr wrap="square">
            <a:spAutoFit/>
          </a:bodyPr>
          <a:lstStyle/>
          <a:p>
            <a:pPr marL="0" lvl="0" indent="0" defTabSz="844550">
              <a:lnSpc>
                <a:spcPct val="100000"/>
              </a:lnSpc>
              <a:spcBef>
                <a:spcPct val="0"/>
              </a:spcBef>
              <a:spcAft>
                <a:spcPct val="35000"/>
              </a:spcAft>
              <a:buNone/>
            </a:pPr>
            <a:r>
              <a:rPr lang="en-US" sz="1100" b="1" kern="1200">
                <a:latin typeface="Segoe UI" panose="020B0502040204020203" pitchFamily="34" charset="0"/>
                <a:cs typeface="Segoe UI" panose="020B0502040204020203" pitchFamily="34" charset="0"/>
              </a:rPr>
              <a:t>FINANCE AND ALLIED SERVICES</a:t>
            </a:r>
            <a:endParaRPr lang="en-US" sz="1100" kern="1200">
              <a:latin typeface="Segoe UI" panose="020B0502040204020203" pitchFamily="34" charset="0"/>
              <a:cs typeface="Segoe UI" panose="020B0502040204020203" pitchFamily="34" charset="0"/>
            </a:endParaRPr>
          </a:p>
        </p:txBody>
      </p:sp>
      <p:pic>
        <p:nvPicPr>
          <p:cNvPr id="40" name="Graphic 39" descr="Cent with solid fill">
            <a:extLst>
              <a:ext uri="{FF2B5EF4-FFF2-40B4-BE49-F238E27FC236}">
                <a16:creationId xmlns:a16="http://schemas.microsoft.com/office/drawing/2014/main" id="{F63523C1-CBDF-E80C-1761-F30BB6D95B03}"/>
              </a:ext>
            </a:extLst>
          </p:cNvPr>
          <p:cNvPicPr>
            <a:picLocks noChangeAspect="1"/>
          </p:cNvPicPr>
          <p:nvPr/>
        </p:nvPicPr>
        <p:blipFill>
          <a:blip r:embed="rId10" cstate="hq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2068586" y="8397014"/>
            <a:ext cx="377561" cy="377561"/>
          </a:xfrm>
          <a:prstGeom prst="rect">
            <a:avLst/>
          </a:prstGeom>
        </p:spPr>
      </p:pic>
      <p:graphicFrame>
        <p:nvGraphicFramePr>
          <p:cNvPr id="41" name="Chart 40">
            <a:extLst>
              <a:ext uri="{FF2B5EF4-FFF2-40B4-BE49-F238E27FC236}">
                <a16:creationId xmlns:a16="http://schemas.microsoft.com/office/drawing/2014/main" id="{2AE2B134-7539-B1C5-2A9A-DF03B3F61863}"/>
              </a:ext>
            </a:extLst>
          </p:cNvPr>
          <p:cNvGraphicFramePr/>
          <p:nvPr>
            <p:extLst>
              <p:ext uri="{D42A27DB-BD31-4B8C-83A1-F6EECF244321}">
                <p14:modId xmlns:p14="http://schemas.microsoft.com/office/powerpoint/2010/main" val="718929126"/>
              </p:ext>
            </p:extLst>
          </p:nvPr>
        </p:nvGraphicFramePr>
        <p:xfrm>
          <a:off x="1705313" y="1929349"/>
          <a:ext cx="3528970" cy="2841205"/>
        </p:xfrm>
        <a:graphic>
          <a:graphicData uri="http://schemas.openxmlformats.org/drawingml/2006/chart">
            <c:chart xmlns:c="http://schemas.openxmlformats.org/drawingml/2006/chart" xmlns:r="http://schemas.openxmlformats.org/officeDocument/2006/relationships" r:id="rId12"/>
          </a:graphicData>
        </a:graphic>
      </p:graphicFrame>
      <p:cxnSp>
        <p:nvCxnSpPr>
          <p:cNvPr id="42" name="Straight Connector 41">
            <a:extLst>
              <a:ext uri="{FF2B5EF4-FFF2-40B4-BE49-F238E27FC236}">
                <a16:creationId xmlns:a16="http://schemas.microsoft.com/office/drawing/2014/main" id="{907E2AC3-F54C-713B-BFC1-F27B8619AC3E}"/>
              </a:ext>
            </a:extLst>
          </p:cNvPr>
          <p:cNvCxnSpPr>
            <a:cxnSpLocks/>
          </p:cNvCxnSpPr>
          <p:nvPr/>
        </p:nvCxnSpPr>
        <p:spPr>
          <a:xfrm flipH="1" flipV="1">
            <a:off x="3966047" y="4030145"/>
            <a:ext cx="491289" cy="443900"/>
          </a:xfrm>
          <a:prstGeom prst="line">
            <a:avLst/>
          </a:prstGeom>
          <a:ln>
            <a:solidFill>
              <a:srgbClr val="00515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2CF72F5F-6131-F62B-37DA-7DED78B22BD2}"/>
              </a:ext>
            </a:extLst>
          </p:cNvPr>
          <p:cNvCxnSpPr>
            <a:cxnSpLocks/>
          </p:cNvCxnSpPr>
          <p:nvPr/>
        </p:nvCxnSpPr>
        <p:spPr>
          <a:xfrm flipH="1" flipV="1">
            <a:off x="1551530" y="2802336"/>
            <a:ext cx="846401" cy="285652"/>
          </a:xfrm>
          <a:prstGeom prst="line">
            <a:avLst/>
          </a:prstGeom>
          <a:ln>
            <a:solidFill>
              <a:srgbClr val="00515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B6ED937E-16DB-00BD-A7B4-A3EDBAAB9E03}"/>
              </a:ext>
            </a:extLst>
          </p:cNvPr>
          <p:cNvCxnSpPr>
            <a:cxnSpLocks/>
          </p:cNvCxnSpPr>
          <p:nvPr/>
        </p:nvCxnSpPr>
        <p:spPr>
          <a:xfrm flipH="1">
            <a:off x="4341759" y="2507222"/>
            <a:ext cx="429126" cy="186336"/>
          </a:xfrm>
          <a:prstGeom prst="line">
            <a:avLst/>
          </a:prstGeom>
          <a:ln>
            <a:solidFill>
              <a:srgbClr val="00515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10A6944F-D7B0-C6B8-5D0A-BC4EE3BD9CD8}"/>
              </a:ext>
            </a:extLst>
          </p:cNvPr>
          <p:cNvSpPr txBox="1"/>
          <p:nvPr/>
        </p:nvSpPr>
        <p:spPr>
          <a:xfrm>
            <a:off x="4711130" y="2266591"/>
            <a:ext cx="1033144" cy="461665"/>
          </a:xfrm>
          <a:prstGeom prst="rect">
            <a:avLst/>
          </a:prstGeom>
          <a:noFill/>
        </p:spPr>
        <p:txBody>
          <a:bodyPr wrap="square" rtlCol="0">
            <a:spAutoFit/>
          </a:bodyPr>
          <a:lstStyle/>
          <a:p>
            <a:r>
              <a:rPr lang="en-US" sz="1200">
                <a:latin typeface="Segoe UI" panose="020B0502040204020203" pitchFamily="34" charset="0"/>
                <a:cs typeface="Segoe UI" panose="020B0502040204020203" pitchFamily="34" charset="0"/>
              </a:rPr>
              <a:t>SOE</a:t>
            </a:r>
          </a:p>
          <a:p>
            <a:r>
              <a:rPr lang="en-US" sz="1200">
                <a:latin typeface="Segoe UI" panose="020B0502040204020203" pitchFamily="34" charset="0"/>
                <a:cs typeface="Segoe UI" panose="020B0502040204020203" pitchFamily="34" charset="0"/>
              </a:rPr>
              <a:t>Entities</a:t>
            </a:r>
          </a:p>
        </p:txBody>
      </p:sp>
      <p:sp>
        <p:nvSpPr>
          <p:cNvPr id="46" name="TextBox 16">
            <a:extLst>
              <a:ext uri="{FF2B5EF4-FFF2-40B4-BE49-F238E27FC236}">
                <a16:creationId xmlns:a16="http://schemas.microsoft.com/office/drawing/2014/main" id="{B836D506-8133-DA13-2D11-6DC3C2A5938C}"/>
              </a:ext>
            </a:extLst>
          </p:cNvPr>
          <p:cNvSpPr txBox="1"/>
          <p:nvPr/>
        </p:nvSpPr>
        <p:spPr>
          <a:xfrm>
            <a:off x="4439436" y="4351187"/>
            <a:ext cx="979109" cy="461665"/>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200">
                <a:latin typeface="Segoe UI" panose="020B0502040204020203" pitchFamily="34" charset="0"/>
                <a:cs typeface="Segoe UI" panose="020B0502040204020203" pitchFamily="34" charset="0"/>
              </a:rPr>
              <a:t>JVCs  Entities</a:t>
            </a:r>
          </a:p>
        </p:txBody>
      </p:sp>
      <p:sp>
        <p:nvSpPr>
          <p:cNvPr id="47" name="TextBox 16">
            <a:extLst>
              <a:ext uri="{FF2B5EF4-FFF2-40B4-BE49-F238E27FC236}">
                <a16:creationId xmlns:a16="http://schemas.microsoft.com/office/drawing/2014/main" id="{30855C3C-2CB3-6CCC-40F1-EE94E262BAFF}"/>
              </a:ext>
            </a:extLst>
          </p:cNvPr>
          <p:cNvSpPr txBox="1"/>
          <p:nvPr/>
        </p:nvSpPr>
        <p:spPr>
          <a:xfrm>
            <a:off x="887506" y="2489327"/>
            <a:ext cx="1087224" cy="461665"/>
          </a:xfrm>
          <a:prstGeom prst="rect">
            <a:avLst/>
          </a:prstGeom>
          <a:noFill/>
        </p:spPr>
        <p:txBody>
          <a:bodyPr wrap="square" lIns="91440" tIns="45720" rIns="91440" bIns="45720" rtlCol="0" anchor="t">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1200">
                <a:latin typeface="Segoe UI"/>
                <a:cs typeface="Segoe UI"/>
              </a:rPr>
              <a:t>OSE </a:t>
            </a:r>
            <a:endParaRPr lang="en-US"/>
          </a:p>
          <a:p>
            <a:r>
              <a:rPr lang="en-US" sz="1200">
                <a:latin typeface="Segoe UI"/>
                <a:cs typeface="Segoe UI"/>
              </a:rPr>
              <a:t>Entities</a:t>
            </a:r>
            <a:endParaRPr lang="en-US"/>
          </a:p>
        </p:txBody>
      </p:sp>
      <p:sp>
        <p:nvSpPr>
          <p:cNvPr id="49" name="TextBox 48">
            <a:extLst>
              <a:ext uri="{FF2B5EF4-FFF2-40B4-BE49-F238E27FC236}">
                <a16:creationId xmlns:a16="http://schemas.microsoft.com/office/drawing/2014/main" id="{615EEF98-0B43-D8E2-F026-0144C6FE5CD1}"/>
              </a:ext>
            </a:extLst>
          </p:cNvPr>
          <p:cNvSpPr txBox="1"/>
          <p:nvPr/>
        </p:nvSpPr>
        <p:spPr>
          <a:xfrm>
            <a:off x="2912857" y="5278617"/>
            <a:ext cx="1032287" cy="369332"/>
          </a:xfrm>
          <a:prstGeom prst="rect">
            <a:avLst/>
          </a:prstGeom>
          <a:noFill/>
        </p:spPr>
        <p:txBody>
          <a:bodyPr wrap="square">
            <a:spAutoFit/>
          </a:bodyPr>
          <a:lstStyle/>
          <a:p>
            <a:pPr algn="ctr"/>
            <a:r>
              <a:rPr lang="en-GB" b="1">
                <a:solidFill>
                  <a:srgbClr val="005151"/>
                </a:solidFill>
                <a:latin typeface="Segoe UI" panose="020B0502040204020203" pitchFamily="34" charset="0"/>
                <a:cs typeface="Segoe UI" panose="020B0502040204020203" pitchFamily="34" charset="0"/>
              </a:rPr>
              <a:t>Sectors</a:t>
            </a:r>
          </a:p>
        </p:txBody>
      </p:sp>
      <p:sp>
        <p:nvSpPr>
          <p:cNvPr id="8" name="TextBox 7">
            <a:extLst>
              <a:ext uri="{FF2B5EF4-FFF2-40B4-BE49-F238E27FC236}">
                <a16:creationId xmlns:a16="http://schemas.microsoft.com/office/drawing/2014/main" id="{77DA5402-C194-698D-E764-B44E4BC4CFD9}"/>
              </a:ext>
            </a:extLst>
          </p:cNvPr>
          <p:cNvSpPr txBox="1"/>
          <p:nvPr/>
        </p:nvSpPr>
        <p:spPr>
          <a:xfrm>
            <a:off x="786685" y="1108209"/>
            <a:ext cx="4946038" cy="600164"/>
          </a:xfrm>
          <a:prstGeom prst="rect">
            <a:avLst/>
          </a:prstGeom>
          <a:noFill/>
        </p:spPr>
        <p:txBody>
          <a:bodyPr wrap="square">
            <a:spAutoFit/>
          </a:bodyPr>
          <a:lstStyle/>
          <a:p>
            <a:pPr>
              <a:buNone/>
            </a:pPr>
            <a:r>
              <a:rPr lang="en-US" sz="1100">
                <a:latin typeface="Segoe UI" panose="020B0502040204020203" pitchFamily="34" charset="0"/>
                <a:ea typeface="+mn-lt"/>
                <a:cs typeface="Segoe UI" panose="020B0502040204020203" pitchFamily="34" charset="0"/>
              </a:rPr>
              <a:t>The Authority oversees 175 Specified Entities under three categories - State-Owned-Enterprises (SOEs), Joint Venture Companies (JVCs) and Other State Entities (Public Corporations) </a:t>
            </a:r>
            <a:endParaRPr lang="en-US" sz="1100">
              <a:latin typeface="Segoe UI" panose="020B0502040204020203" pitchFamily="34" charset="0"/>
              <a:cs typeface="Segoe UI" panose="020B0502040204020203" pitchFamily="34" charset="0"/>
            </a:endParaRPr>
          </a:p>
        </p:txBody>
      </p:sp>
      <p:sp>
        <p:nvSpPr>
          <p:cNvPr id="13" name="object 9">
            <a:extLst>
              <a:ext uri="{FF2B5EF4-FFF2-40B4-BE49-F238E27FC236}">
                <a16:creationId xmlns:a16="http://schemas.microsoft.com/office/drawing/2014/main" id="{3F266EB6-9526-C1BE-3A46-039AB241573D}"/>
              </a:ext>
            </a:extLst>
          </p:cNvPr>
          <p:cNvSpPr txBox="1"/>
          <p:nvPr/>
        </p:nvSpPr>
        <p:spPr>
          <a:xfrm>
            <a:off x="5521986" y="588622"/>
            <a:ext cx="760671"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2022</a:t>
            </a:r>
            <a:r>
              <a:rPr lang="en-GB" sz="606">
                <a:latin typeface="Open Sans"/>
                <a:cs typeface="Open Sans"/>
              </a:rPr>
              <a:t> </a:t>
            </a: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Financial </a:t>
            </a:r>
          </a:p>
          <a:p>
            <a:pPr marR="4396" indent="101663" algn="r"/>
            <a:r>
              <a:rPr lang="en-GB" sz="606">
                <a:solidFill>
                  <a:srgbClr val="254159"/>
                </a:solidFill>
                <a:latin typeface="Open Sans"/>
                <a:cs typeface="Open Sans"/>
              </a:rPr>
              <a:t>Report</a:t>
            </a:r>
          </a:p>
        </p:txBody>
      </p:sp>
      <p:sp>
        <p:nvSpPr>
          <p:cNvPr id="14" name="object 10">
            <a:extLst>
              <a:ext uri="{FF2B5EF4-FFF2-40B4-BE49-F238E27FC236}">
                <a16:creationId xmlns:a16="http://schemas.microsoft.com/office/drawing/2014/main" id="{C4FF9810-F7E4-D500-CF96-A5D3983CE918}"/>
              </a:ext>
            </a:extLst>
          </p:cNvPr>
          <p:cNvSpPr/>
          <p:nvPr/>
        </p:nvSpPr>
        <p:spPr>
          <a:xfrm>
            <a:off x="6372394" y="581086"/>
            <a:ext cx="45719" cy="305863"/>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16" name="TextBox 15">
            <a:extLst>
              <a:ext uri="{FF2B5EF4-FFF2-40B4-BE49-F238E27FC236}">
                <a16:creationId xmlns:a16="http://schemas.microsoft.com/office/drawing/2014/main" id="{6B974CFC-BB4A-CD76-6B96-C3B9858E70D7}"/>
              </a:ext>
            </a:extLst>
          </p:cNvPr>
          <p:cNvSpPr txBox="1"/>
          <p:nvPr/>
        </p:nvSpPr>
        <p:spPr>
          <a:xfrm>
            <a:off x="1397384" y="9438757"/>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latin typeface="Segoe UI" panose="020B0502040204020203" pitchFamily="34" charset="0"/>
                <a:cs typeface="Segoe UI" panose="020B0502040204020203" pitchFamily="34" charset="0"/>
              </a:rPr>
              <a:t>Overseeing the State’s Interests in Specified Entities</a:t>
            </a:r>
          </a:p>
        </p:txBody>
      </p:sp>
      <p:sp>
        <p:nvSpPr>
          <p:cNvPr id="2" name="object 6">
            <a:extLst>
              <a:ext uri="{FF2B5EF4-FFF2-40B4-BE49-F238E27FC236}">
                <a16:creationId xmlns:a16="http://schemas.microsoft.com/office/drawing/2014/main" id="{621635FB-B589-6851-9A16-F8B0AA0350F2}"/>
              </a:ext>
            </a:extLst>
          </p:cNvPr>
          <p:cNvSpPr txBox="1"/>
          <p:nvPr/>
        </p:nvSpPr>
        <p:spPr>
          <a:xfrm>
            <a:off x="5543117" y="9479333"/>
            <a:ext cx="784163" cy="104328"/>
          </a:xfrm>
          <a:prstGeom prst="rect">
            <a:avLst/>
          </a:prstGeom>
        </p:spPr>
        <p:txBody>
          <a:bodyPr vert="horz" wrap="square" lIns="0" tIns="10990" rIns="0" bIns="0" rtlCol="0">
            <a:spAutoFit/>
          </a:bodyPr>
          <a:lstStyle/>
          <a:p>
            <a:pPr marL="10991">
              <a:spcBef>
                <a:spcPts val="87"/>
              </a:spcBef>
            </a:pPr>
            <a:r>
              <a:rPr lang="en-GB" sz="606">
                <a:solidFill>
                  <a:srgbClr val="254159"/>
                </a:solidFill>
                <a:latin typeface="Open Sans"/>
                <a:cs typeface="Open Sans"/>
              </a:rPr>
              <a:t>2022 Performance</a:t>
            </a:r>
            <a:endParaRPr sz="606">
              <a:latin typeface="Open Sans"/>
              <a:cs typeface="Open Sans"/>
            </a:endParaRPr>
          </a:p>
        </p:txBody>
      </p:sp>
      <p:sp>
        <p:nvSpPr>
          <p:cNvPr id="52" name="object 7">
            <a:extLst>
              <a:ext uri="{FF2B5EF4-FFF2-40B4-BE49-F238E27FC236}">
                <a16:creationId xmlns:a16="http://schemas.microsoft.com/office/drawing/2014/main" id="{3006376E-82A6-CB80-4F95-1B8DF3E5539F}"/>
              </a:ext>
            </a:extLst>
          </p:cNvPr>
          <p:cNvSpPr txBox="1"/>
          <p:nvPr/>
        </p:nvSpPr>
        <p:spPr>
          <a:xfrm>
            <a:off x="6453260" y="9452109"/>
            <a:ext cx="135182" cy="131002"/>
          </a:xfrm>
          <a:prstGeom prst="rect">
            <a:avLst/>
          </a:prstGeom>
        </p:spPr>
        <p:txBody>
          <a:bodyPr vert="horz" wrap="square" lIns="0" tIns="10990" rIns="0" bIns="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0795">
              <a:spcBef>
                <a:spcPts val="87"/>
              </a:spcBef>
            </a:pPr>
            <a:r>
              <a:rPr lang="en-GB" sz="750" b="1" spc="-22">
                <a:solidFill>
                  <a:srgbClr val="254159"/>
                </a:solidFill>
                <a:latin typeface="Open Sans Extrabold"/>
                <a:ea typeface="Open Sans Extrabold"/>
                <a:cs typeface="Open Sans Extrabold"/>
              </a:rPr>
              <a:t>5</a:t>
            </a:r>
          </a:p>
        </p:txBody>
      </p:sp>
      <p:sp>
        <p:nvSpPr>
          <p:cNvPr id="54" name="object 8">
            <a:extLst>
              <a:ext uri="{FF2B5EF4-FFF2-40B4-BE49-F238E27FC236}">
                <a16:creationId xmlns:a16="http://schemas.microsoft.com/office/drawing/2014/main" id="{0123E70D-1952-BE35-9AF0-EFBB3F40CFDF}"/>
              </a:ext>
            </a:extLst>
          </p:cNvPr>
          <p:cNvSpPr/>
          <p:nvPr/>
        </p:nvSpPr>
        <p:spPr>
          <a:xfrm>
            <a:off x="6389286" y="9479934"/>
            <a:ext cx="0" cy="105508"/>
          </a:xfrm>
          <a:custGeom>
            <a:avLst/>
            <a:gdLst/>
            <a:ahLst/>
            <a:cxnLst/>
            <a:rect l="l" t="t" r="r" b="b"/>
            <a:pathLst>
              <a:path h="121920">
                <a:moveTo>
                  <a:pt x="0" y="0"/>
                </a:moveTo>
                <a:lnTo>
                  <a:pt x="0" y="121500"/>
                </a:lnTo>
              </a:path>
            </a:pathLst>
          </a:custGeom>
          <a:ln w="12700">
            <a:solidFill>
              <a:srgbClr val="EB5E27"/>
            </a:solidFill>
          </a:ln>
        </p:spPr>
        <p:txBody>
          <a:bodyPr wrap="square" lIns="0" tIns="0" rIns="0" bIns="0" rtlCol="0"/>
          <a:lstStyle/>
          <a:p>
            <a:endParaRPr sz="1558"/>
          </a:p>
        </p:txBody>
      </p:sp>
    </p:spTree>
    <p:extLst>
      <p:ext uri="{BB962C8B-B14F-4D97-AF65-F5344CB8AC3E}">
        <p14:creationId xmlns:p14="http://schemas.microsoft.com/office/powerpoint/2010/main" val="35738629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3E5AE87-A309-139E-51ED-867023194E68}"/>
              </a:ext>
            </a:extLst>
          </p:cNvPr>
          <p:cNvPicPr>
            <a:picLocks noChangeAspect="1"/>
          </p:cNvPicPr>
          <p:nvPr/>
        </p:nvPicPr>
        <p:blipFill>
          <a:blip r:embed="rId2"/>
          <a:stretch>
            <a:fillRect/>
          </a:stretch>
        </p:blipFill>
        <p:spPr>
          <a:xfrm>
            <a:off x="0" y="2668428"/>
            <a:ext cx="6858000" cy="4569143"/>
          </a:xfrm>
          <a:prstGeom prst="rect">
            <a:avLst/>
          </a:prstGeom>
        </p:spPr>
      </p:pic>
      <p:sp>
        <p:nvSpPr>
          <p:cNvPr id="7" name="object 9">
            <a:extLst>
              <a:ext uri="{FF2B5EF4-FFF2-40B4-BE49-F238E27FC236}">
                <a16:creationId xmlns:a16="http://schemas.microsoft.com/office/drawing/2014/main" id="{D500A58E-942D-9BA4-33BC-D177BDD838CB}"/>
              </a:ext>
            </a:extLst>
          </p:cNvPr>
          <p:cNvSpPr txBox="1"/>
          <p:nvPr/>
        </p:nvSpPr>
        <p:spPr>
          <a:xfrm>
            <a:off x="5521986" y="588622"/>
            <a:ext cx="760671"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2022</a:t>
            </a:r>
            <a:r>
              <a:rPr lang="en-GB" sz="606">
                <a:latin typeface="Open Sans"/>
                <a:cs typeface="Open Sans"/>
              </a:rPr>
              <a:t> </a:t>
            </a: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Financial </a:t>
            </a:r>
          </a:p>
          <a:p>
            <a:pPr marR="4396" indent="101663" algn="r"/>
            <a:r>
              <a:rPr lang="en-GB" sz="606">
                <a:solidFill>
                  <a:srgbClr val="254159"/>
                </a:solidFill>
                <a:latin typeface="Open Sans"/>
                <a:cs typeface="Open Sans"/>
              </a:rPr>
              <a:t>Report</a:t>
            </a:r>
          </a:p>
        </p:txBody>
      </p:sp>
      <p:sp>
        <p:nvSpPr>
          <p:cNvPr id="8" name="object 10">
            <a:extLst>
              <a:ext uri="{FF2B5EF4-FFF2-40B4-BE49-F238E27FC236}">
                <a16:creationId xmlns:a16="http://schemas.microsoft.com/office/drawing/2014/main" id="{B6A698E0-DF55-C2CC-4549-F329980FE239}"/>
              </a:ext>
            </a:extLst>
          </p:cNvPr>
          <p:cNvSpPr/>
          <p:nvPr/>
        </p:nvSpPr>
        <p:spPr>
          <a:xfrm>
            <a:off x="6372394" y="581086"/>
            <a:ext cx="45719" cy="305863"/>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4" name="TextBox 3">
            <a:extLst>
              <a:ext uri="{FF2B5EF4-FFF2-40B4-BE49-F238E27FC236}">
                <a16:creationId xmlns:a16="http://schemas.microsoft.com/office/drawing/2014/main" id="{D2BC5C01-F061-E91C-1C5D-2F7E35B9498F}"/>
              </a:ext>
            </a:extLst>
          </p:cNvPr>
          <p:cNvSpPr txBox="1"/>
          <p:nvPr/>
        </p:nvSpPr>
        <p:spPr>
          <a:xfrm>
            <a:off x="1397384" y="9438757"/>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latin typeface="Segoe UI" panose="020B0502040204020203" pitchFamily="34" charset="0"/>
                <a:cs typeface="Segoe UI" panose="020B0502040204020203" pitchFamily="34" charset="0"/>
              </a:rPr>
              <a:t>Overseeing the State’s Interests in Specified Entities</a:t>
            </a:r>
          </a:p>
        </p:txBody>
      </p:sp>
      <p:sp>
        <p:nvSpPr>
          <p:cNvPr id="2" name="object 6">
            <a:extLst>
              <a:ext uri="{FF2B5EF4-FFF2-40B4-BE49-F238E27FC236}">
                <a16:creationId xmlns:a16="http://schemas.microsoft.com/office/drawing/2014/main" id="{10B59D0D-379E-3095-09DD-E7DBDA7628D4}"/>
              </a:ext>
            </a:extLst>
          </p:cNvPr>
          <p:cNvSpPr txBox="1"/>
          <p:nvPr/>
        </p:nvSpPr>
        <p:spPr>
          <a:xfrm>
            <a:off x="5543117" y="9479333"/>
            <a:ext cx="784163" cy="104328"/>
          </a:xfrm>
          <a:prstGeom prst="rect">
            <a:avLst/>
          </a:prstGeom>
        </p:spPr>
        <p:txBody>
          <a:bodyPr vert="horz" wrap="square" lIns="0" tIns="10990" rIns="0" bIns="0" rtlCol="0">
            <a:spAutoFit/>
          </a:bodyPr>
          <a:lstStyle/>
          <a:p>
            <a:pPr marL="10991">
              <a:spcBef>
                <a:spcPts val="87"/>
              </a:spcBef>
            </a:pPr>
            <a:r>
              <a:rPr lang="en-GB" sz="606">
                <a:solidFill>
                  <a:srgbClr val="254159"/>
                </a:solidFill>
                <a:latin typeface="Open Sans"/>
                <a:cs typeface="Open Sans"/>
              </a:rPr>
              <a:t>2022 Performance</a:t>
            </a:r>
            <a:endParaRPr sz="606">
              <a:latin typeface="Open Sans"/>
              <a:cs typeface="Open Sans"/>
            </a:endParaRPr>
          </a:p>
        </p:txBody>
      </p:sp>
      <p:sp>
        <p:nvSpPr>
          <p:cNvPr id="5" name="object 7">
            <a:extLst>
              <a:ext uri="{FF2B5EF4-FFF2-40B4-BE49-F238E27FC236}">
                <a16:creationId xmlns:a16="http://schemas.microsoft.com/office/drawing/2014/main" id="{3006376E-82A6-CB80-4F95-1B8DF3E5539F}"/>
              </a:ext>
            </a:extLst>
          </p:cNvPr>
          <p:cNvSpPr txBox="1"/>
          <p:nvPr/>
        </p:nvSpPr>
        <p:spPr>
          <a:xfrm>
            <a:off x="6569642" y="9487609"/>
            <a:ext cx="135182" cy="131002"/>
          </a:xfrm>
          <a:prstGeom prst="rect">
            <a:avLst/>
          </a:prstGeom>
        </p:spPr>
        <p:txBody>
          <a:bodyPr vert="horz" wrap="square" lIns="0" tIns="10990" rIns="0" bIns="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0795">
              <a:spcBef>
                <a:spcPts val="87"/>
              </a:spcBef>
            </a:pPr>
            <a:r>
              <a:rPr lang="en-GB" sz="750" b="1" spc="-22">
                <a:solidFill>
                  <a:srgbClr val="254159"/>
                </a:solidFill>
                <a:latin typeface="Open Sans Extrabold"/>
                <a:ea typeface="Open Sans Extrabold"/>
                <a:cs typeface="Open Sans Extrabold"/>
              </a:rPr>
              <a:t>6</a:t>
            </a:r>
          </a:p>
        </p:txBody>
      </p:sp>
      <p:sp>
        <p:nvSpPr>
          <p:cNvPr id="9" name="object 8">
            <a:extLst>
              <a:ext uri="{FF2B5EF4-FFF2-40B4-BE49-F238E27FC236}">
                <a16:creationId xmlns:a16="http://schemas.microsoft.com/office/drawing/2014/main" id="{DE835C2F-E747-4B59-EE38-C118910594EB}"/>
              </a:ext>
            </a:extLst>
          </p:cNvPr>
          <p:cNvSpPr/>
          <p:nvPr/>
        </p:nvSpPr>
        <p:spPr>
          <a:xfrm>
            <a:off x="6389286" y="9479934"/>
            <a:ext cx="0" cy="105508"/>
          </a:xfrm>
          <a:custGeom>
            <a:avLst/>
            <a:gdLst/>
            <a:ahLst/>
            <a:cxnLst/>
            <a:rect l="l" t="t" r="r" b="b"/>
            <a:pathLst>
              <a:path h="121920">
                <a:moveTo>
                  <a:pt x="0" y="0"/>
                </a:moveTo>
                <a:lnTo>
                  <a:pt x="0" y="121500"/>
                </a:lnTo>
              </a:path>
            </a:pathLst>
          </a:custGeom>
          <a:ln w="12700">
            <a:solidFill>
              <a:srgbClr val="EB5E27"/>
            </a:solidFill>
          </a:ln>
        </p:spPr>
        <p:txBody>
          <a:bodyPr wrap="square" lIns="0" tIns="0" rIns="0" bIns="0" rtlCol="0"/>
          <a:lstStyle/>
          <a:p>
            <a:endParaRPr sz="1558"/>
          </a:p>
        </p:txBody>
      </p:sp>
    </p:spTree>
    <p:extLst>
      <p:ext uri="{BB962C8B-B14F-4D97-AF65-F5344CB8AC3E}">
        <p14:creationId xmlns:p14="http://schemas.microsoft.com/office/powerpoint/2010/main" val="6370999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Rectangle 145">
            <a:extLst>
              <a:ext uri="{FF2B5EF4-FFF2-40B4-BE49-F238E27FC236}">
                <a16:creationId xmlns:a16="http://schemas.microsoft.com/office/drawing/2014/main" id="{5935C473-7743-78BF-0B6A-E7EF07BE29A8}"/>
              </a:ext>
            </a:extLst>
          </p:cNvPr>
          <p:cNvSpPr/>
          <p:nvPr/>
        </p:nvSpPr>
        <p:spPr>
          <a:xfrm>
            <a:off x="481843" y="4712382"/>
            <a:ext cx="5926064" cy="213562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FE8341C-3AF3-13D7-F656-D72885A16E9A}"/>
              </a:ext>
            </a:extLst>
          </p:cNvPr>
          <p:cNvSpPr txBox="1"/>
          <p:nvPr/>
        </p:nvSpPr>
        <p:spPr>
          <a:xfrm>
            <a:off x="2687439" y="1066859"/>
            <a:ext cx="1130521" cy="310624"/>
          </a:xfrm>
          <a:prstGeom prst="rect">
            <a:avLst/>
          </a:prstGeom>
          <a:noFill/>
        </p:spPr>
        <p:txBody>
          <a:bodyPr wrap="square">
            <a:spAutoFit/>
          </a:bodyPr>
          <a:lstStyle/>
          <a:p>
            <a:pPr algn="ctr">
              <a:lnSpc>
                <a:spcPct val="107000"/>
              </a:lnSpc>
              <a:spcAft>
                <a:spcPts val="800"/>
              </a:spcAft>
            </a:pPr>
            <a:r>
              <a:rPr lang="en-GB" sz="1400" b="1" kern="100">
                <a:solidFill>
                  <a:srgbClr val="223C52"/>
                </a:solidFill>
                <a:effectLst/>
                <a:latin typeface="Segoe UI" panose="020B0502040204020203" pitchFamily="34" charset="0"/>
                <a:ea typeface="Calibri" panose="020F0502020204030204" pitchFamily="34" charset="0"/>
                <a:cs typeface="Times New Roman" panose="02020603050405020304" pitchFamily="18" charset="0"/>
              </a:rPr>
              <a:t>Board</a:t>
            </a:r>
            <a:endParaRPr lang="en-GB" sz="1400" b="1" kern="100">
              <a:solidFill>
                <a:srgbClr val="223C52"/>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98" name="TextBox 97">
            <a:extLst>
              <a:ext uri="{FF2B5EF4-FFF2-40B4-BE49-F238E27FC236}">
                <a16:creationId xmlns:a16="http://schemas.microsoft.com/office/drawing/2014/main" id="{3F07A23C-943D-D529-D7EA-AC29040F6D8E}"/>
              </a:ext>
            </a:extLst>
          </p:cNvPr>
          <p:cNvSpPr txBox="1"/>
          <p:nvPr/>
        </p:nvSpPr>
        <p:spPr>
          <a:xfrm>
            <a:off x="1864588" y="642111"/>
            <a:ext cx="2863209" cy="458459"/>
          </a:xfrm>
          <a:prstGeom prst="rect">
            <a:avLst/>
          </a:prstGeom>
          <a:noFill/>
        </p:spPr>
        <p:txBody>
          <a:bodyPr wrap="square">
            <a:spAutoFit/>
          </a:bodyPr>
          <a:lstStyle/>
          <a:p>
            <a:pPr algn="ctr">
              <a:lnSpc>
                <a:spcPct val="107000"/>
              </a:lnSpc>
              <a:spcAft>
                <a:spcPts val="800"/>
              </a:spcAft>
            </a:pPr>
            <a:r>
              <a:rPr lang="en-GB" sz="2400" b="1" kern="100">
                <a:solidFill>
                  <a:srgbClr val="005151"/>
                </a:solidFill>
                <a:effectLst/>
                <a:latin typeface="Segoe UI" panose="020B0502040204020203" pitchFamily="34" charset="0"/>
                <a:ea typeface="Calibri" panose="020F0502020204030204" pitchFamily="34" charset="0"/>
                <a:cs typeface="Segoe UI" panose="020B0502040204020203" pitchFamily="34" charset="0"/>
              </a:rPr>
              <a:t>SIGA Leadership</a:t>
            </a:r>
            <a:endParaRPr lang="en-GB" sz="2400" b="1" kern="100">
              <a:solidFill>
                <a:srgbClr val="005151"/>
              </a:solidFill>
              <a:latin typeface="Segoe UI" panose="020B0502040204020203" pitchFamily="34" charset="0"/>
              <a:ea typeface="Calibri" panose="020F0502020204030204" pitchFamily="34" charset="0"/>
              <a:cs typeface="Segoe UI" panose="020B0502040204020203" pitchFamily="34" charset="0"/>
            </a:endParaRPr>
          </a:p>
        </p:txBody>
      </p:sp>
      <p:sp>
        <p:nvSpPr>
          <p:cNvPr id="99" name="TextBox 98">
            <a:extLst>
              <a:ext uri="{FF2B5EF4-FFF2-40B4-BE49-F238E27FC236}">
                <a16:creationId xmlns:a16="http://schemas.microsoft.com/office/drawing/2014/main" id="{C9E9C791-3EAE-1822-7611-EB338F940024}"/>
              </a:ext>
            </a:extLst>
          </p:cNvPr>
          <p:cNvSpPr txBox="1"/>
          <p:nvPr/>
        </p:nvSpPr>
        <p:spPr>
          <a:xfrm>
            <a:off x="2225792" y="4910174"/>
            <a:ext cx="2197200" cy="311239"/>
          </a:xfrm>
          <a:prstGeom prst="rect">
            <a:avLst/>
          </a:prstGeom>
          <a:noFill/>
        </p:spPr>
        <p:txBody>
          <a:bodyPr wrap="square">
            <a:spAutoFit/>
          </a:bodyPr>
          <a:lstStyle/>
          <a:p>
            <a:pPr algn="ctr">
              <a:lnSpc>
                <a:spcPct val="107000"/>
              </a:lnSpc>
              <a:spcAft>
                <a:spcPts val="800"/>
              </a:spcAft>
            </a:pPr>
            <a:r>
              <a:rPr lang="en-GB" sz="1400" b="1" kern="100">
                <a:solidFill>
                  <a:srgbClr val="223C52"/>
                </a:solidFill>
                <a:effectLst/>
                <a:latin typeface="Segoe UI" panose="020B0502040204020203" pitchFamily="34" charset="0"/>
                <a:ea typeface="Calibri" panose="020F0502020204030204" pitchFamily="34" charset="0"/>
                <a:cs typeface="Times New Roman" panose="02020603050405020304" pitchFamily="18" charset="0"/>
              </a:rPr>
              <a:t>Executive  Management </a:t>
            </a:r>
            <a:endParaRPr lang="en-GB" sz="1400" b="1" kern="100">
              <a:solidFill>
                <a:srgbClr val="223C52"/>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17" name="Picture 16" descr="A picture containing teal, turquoise, clothing, aqua&#10;&#10;Description automatically generated">
            <a:extLst>
              <a:ext uri="{FF2B5EF4-FFF2-40B4-BE49-F238E27FC236}">
                <a16:creationId xmlns:a16="http://schemas.microsoft.com/office/drawing/2014/main" id="{035BACFD-4466-4DC8-2531-09182ACC57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316678" y="1684207"/>
            <a:ext cx="1396738" cy="1049388"/>
          </a:xfrm>
          <a:prstGeom prst="rect">
            <a:avLst/>
          </a:prstGeom>
        </p:spPr>
      </p:pic>
      <p:pic>
        <p:nvPicPr>
          <p:cNvPr id="19" name="Picture 18" descr="A person in a suit and tie&#10;&#10;Description automatically generated with medium confidence">
            <a:extLst>
              <a:ext uri="{FF2B5EF4-FFF2-40B4-BE49-F238E27FC236}">
                <a16:creationId xmlns:a16="http://schemas.microsoft.com/office/drawing/2014/main" id="{99308BCF-A237-69F7-1771-DC4E5FEDD2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511" y="1654750"/>
            <a:ext cx="796565" cy="796565"/>
          </a:xfrm>
          <a:prstGeom prst="rect">
            <a:avLst/>
          </a:prstGeom>
        </p:spPr>
      </p:pic>
      <p:sp>
        <p:nvSpPr>
          <p:cNvPr id="21" name="TextBox 20">
            <a:extLst>
              <a:ext uri="{FF2B5EF4-FFF2-40B4-BE49-F238E27FC236}">
                <a16:creationId xmlns:a16="http://schemas.microsoft.com/office/drawing/2014/main" id="{25C1693F-FB8E-45AF-ADE8-9DD1934AE973}"/>
              </a:ext>
            </a:extLst>
          </p:cNvPr>
          <p:cNvSpPr txBox="1"/>
          <p:nvPr/>
        </p:nvSpPr>
        <p:spPr>
          <a:xfrm>
            <a:off x="600819" y="2461651"/>
            <a:ext cx="796565" cy="200055"/>
          </a:xfrm>
          <a:prstGeom prst="rect">
            <a:avLst/>
          </a:prstGeom>
          <a:noFill/>
        </p:spPr>
        <p:txBody>
          <a:bodyPr wrap="square">
            <a:spAutoFit/>
          </a:bodyPr>
          <a:lstStyle/>
          <a:p>
            <a:pPr algn="ctr"/>
            <a:r>
              <a:rPr lang="en-GB" sz="700">
                <a:solidFill>
                  <a:schemeClr val="bg1"/>
                </a:solidFill>
                <a:latin typeface="Segoe UI" panose="020B0502040204020203" pitchFamily="34" charset="0"/>
                <a:cs typeface="Segoe UI" panose="020B0502040204020203" pitchFamily="34" charset="0"/>
              </a:rPr>
              <a:t>Terrence Darko</a:t>
            </a:r>
          </a:p>
        </p:txBody>
      </p:sp>
      <p:sp>
        <p:nvSpPr>
          <p:cNvPr id="23" name="Rectangle: Rounded Corners 22">
            <a:extLst>
              <a:ext uri="{FF2B5EF4-FFF2-40B4-BE49-F238E27FC236}">
                <a16:creationId xmlns:a16="http://schemas.microsoft.com/office/drawing/2014/main" id="{A2DF5007-91CE-F70E-9CE2-2446215FDE83}"/>
              </a:ext>
            </a:extLst>
          </p:cNvPr>
          <p:cNvSpPr/>
          <p:nvPr/>
        </p:nvSpPr>
        <p:spPr>
          <a:xfrm>
            <a:off x="757662" y="2666192"/>
            <a:ext cx="472234" cy="12816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DB5BFAB8-8594-9A0D-6D8D-3D8B450A38BA}"/>
              </a:ext>
            </a:extLst>
          </p:cNvPr>
          <p:cNvSpPr txBox="1"/>
          <p:nvPr/>
        </p:nvSpPr>
        <p:spPr>
          <a:xfrm>
            <a:off x="722623" y="2636038"/>
            <a:ext cx="542312" cy="184666"/>
          </a:xfrm>
          <a:prstGeom prst="rect">
            <a:avLst/>
          </a:prstGeom>
          <a:noFill/>
        </p:spPr>
        <p:txBody>
          <a:bodyPr wrap="square">
            <a:spAutoFit/>
          </a:bodyPr>
          <a:lstStyle/>
          <a:p>
            <a:pPr algn="ctr"/>
            <a:r>
              <a:rPr lang="en-GB" sz="600" b="1">
                <a:solidFill>
                  <a:srgbClr val="7AB9B8"/>
                </a:solidFill>
                <a:latin typeface="Segoe UI" panose="020B0502040204020203" pitchFamily="34" charset="0"/>
                <a:cs typeface="Segoe UI" panose="020B0502040204020203" pitchFamily="34" charset="0"/>
              </a:rPr>
              <a:t>Chairman</a:t>
            </a:r>
          </a:p>
        </p:txBody>
      </p:sp>
      <p:pic>
        <p:nvPicPr>
          <p:cNvPr id="25" name="Picture 24" descr="A picture containing teal, turquoise, clothing, aqua&#10;&#10;Description automatically generated">
            <a:extLst>
              <a:ext uri="{FF2B5EF4-FFF2-40B4-BE49-F238E27FC236}">
                <a16:creationId xmlns:a16="http://schemas.microsoft.com/office/drawing/2014/main" id="{18162682-0E8C-4A89-4C00-5CFEE251DE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4598761" y="3233814"/>
            <a:ext cx="1396738" cy="1049388"/>
          </a:xfrm>
          <a:prstGeom prst="rect">
            <a:avLst/>
          </a:prstGeom>
        </p:spPr>
      </p:pic>
      <p:sp>
        <p:nvSpPr>
          <p:cNvPr id="27" name="TextBox 26">
            <a:extLst>
              <a:ext uri="{FF2B5EF4-FFF2-40B4-BE49-F238E27FC236}">
                <a16:creationId xmlns:a16="http://schemas.microsoft.com/office/drawing/2014/main" id="{1B85BEAB-2C76-943D-5C2B-6C8480B3B806}"/>
              </a:ext>
            </a:extLst>
          </p:cNvPr>
          <p:cNvSpPr txBox="1"/>
          <p:nvPr/>
        </p:nvSpPr>
        <p:spPr>
          <a:xfrm>
            <a:off x="4898846" y="4017263"/>
            <a:ext cx="796565" cy="200055"/>
          </a:xfrm>
          <a:prstGeom prst="rect">
            <a:avLst/>
          </a:prstGeom>
          <a:noFill/>
        </p:spPr>
        <p:txBody>
          <a:bodyPr wrap="square">
            <a:spAutoFit/>
          </a:bodyPr>
          <a:lstStyle/>
          <a:p>
            <a:pPr algn="ctr"/>
            <a:r>
              <a:rPr lang="en-GB" sz="700" err="1">
                <a:solidFill>
                  <a:schemeClr val="bg1"/>
                </a:solidFill>
                <a:latin typeface="Segoe UI" panose="020B0502040204020203" pitchFamily="34" charset="0"/>
                <a:cs typeface="Segoe UI" panose="020B0502040204020203" pitchFamily="34" charset="0"/>
              </a:rPr>
              <a:t>Kow</a:t>
            </a:r>
            <a:r>
              <a:rPr lang="en-GB" sz="700">
                <a:solidFill>
                  <a:schemeClr val="bg1"/>
                </a:solidFill>
                <a:latin typeface="Segoe UI" panose="020B0502040204020203" pitchFamily="34" charset="0"/>
                <a:cs typeface="Segoe UI" panose="020B0502040204020203" pitchFamily="34" charset="0"/>
              </a:rPr>
              <a:t> Essuman</a:t>
            </a:r>
          </a:p>
        </p:txBody>
      </p:sp>
      <p:pic>
        <p:nvPicPr>
          <p:cNvPr id="30" name="Picture 29" descr="A picture containing teal, turquoise, clothing, aqua&#10;&#10;Description automatically generated">
            <a:extLst>
              <a:ext uri="{FF2B5EF4-FFF2-40B4-BE49-F238E27FC236}">
                <a16:creationId xmlns:a16="http://schemas.microsoft.com/office/drawing/2014/main" id="{51A53124-CC75-D322-41C9-A5AF888AEF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3911499" y="1684207"/>
            <a:ext cx="1396738" cy="1049388"/>
          </a:xfrm>
          <a:prstGeom prst="rect">
            <a:avLst/>
          </a:prstGeom>
        </p:spPr>
      </p:pic>
      <p:sp>
        <p:nvSpPr>
          <p:cNvPr id="32" name="TextBox 31">
            <a:extLst>
              <a:ext uri="{FF2B5EF4-FFF2-40B4-BE49-F238E27FC236}">
                <a16:creationId xmlns:a16="http://schemas.microsoft.com/office/drawing/2014/main" id="{E32DFCC7-C14D-72C6-D17A-D94A8264EBBB}"/>
              </a:ext>
            </a:extLst>
          </p:cNvPr>
          <p:cNvSpPr txBox="1"/>
          <p:nvPr/>
        </p:nvSpPr>
        <p:spPr>
          <a:xfrm>
            <a:off x="4072710" y="2462659"/>
            <a:ext cx="1079192" cy="200055"/>
          </a:xfrm>
          <a:prstGeom prst="rect">
            <a:avLst/>
          </a:prstGeom>
          <a:noFill/>
        </p:spPr>
        <p:txBody>
          <a:bodyPr wrap="square">
            <a:spAutoFit/>
          </a:bodyPr>
          <a:lstStyle/>
          <a:p>
            <a:pPr algn="ctr"/>
            <a:r>
              <a:rPr lang="en-GB" sz="700">
                <a:solidFill>
                  <a:schemeClr val="bg1"/>
                </a:solidFill>
                <a:latin typeface="Segoe UI" panose="020B0502040204020203" pitchFamily="34" charset="0"/>
                <a:cs typeface="Segoe UI" panose="020B0502040204020203" pitchFamily="34" charset="0"/>
              </a:rPr>
              <a:t>Dr. Margaret Atuahene</a:t>
            </a:r>
          </a:p>
        </p:txBody>
      </p:sp>
      <p:pic>
        <p:nvPicPr>
          <p:cNvPr id="35" name="Picture 34" descr="A picture containing teal, turquoise, clothing, aqua&#10;&#10;Description automatically generated">
            <a:extLst>
              <a:ext uri="{FF2B5EF4-FFF2-40B4-BE49-F238E27FC236}">
                <a16:creationId xmlns:a16="http://schemas.microsoft.com/office/drawing/2014/main" id="{C07E86D2-53DB-E2CC-D7A6-105C265D42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5096427" y="1684207"/>
            <a:ext cx="1396738" cy="1049388"/>
          </a:xfrm>
          <a:prstGeom prst="rect">
            <a:avLst/>
          </a:prstGeom>
        </p:spPr>
      </p:pic>
      <p:sp>
        <p:nvSpPr>
          <p:cNvPr id="52" name="Rectangle: Rounded Corners 51">
            <a:extLst>
              <a:ext uri="{FF2B5EF4-FFF2-40B4-BE49-F238E27FC236}">
                <a16:creationId xmlns:a16="http://schemas.microsoft.com/office/drawing/2014/main" id="{71EF7F2D-0745-29D8-53B9-74DAF6C8CCE3}"/>
              </a:ext>
            </a:extLst>
          </p:cNvPr>
          <p:cNvSpPr/>
          <p:nvPr/>
        </p:nvSpPr>
        <p:spPr>
          <a:xfrm>
            <a:off x="5079636" y="4215799"/>
            <a:ext cx="472234" cy="12816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608AD838-0DB7-BF90-E1B6-5ACBFE9854C8}"/>
              </a:ext>
            </a:extLst>
          </p:cNvPr>
          <p:cNvSpPr txBox="1"/>
          <p:nvPr/>
        </p:nvSpPr>
        <p:spPr>
          <a:xfrm>
            <a:off x="5044597" y="4185645"/>
            <a:ext cx="542312" cy="184666"/>
          </a:xfrm>
          <a:prstGeom prst="rect">
            <a:avLst/>
          </a:prstGeom>
          <a:noFill/>
        </p:spPr>
        <p:txBody>
          <a:bodyPr wrap="square">
            <a:spAutoFit/>
          </a:bodyPr>
          <a:lstStyle/>
          <a:p>
            <a:pPr algn="ctr"/>
            <a:r>
              <a:rPr lang="en-GB" sz="600" b="1">
                <a:solidFill>
                  <a:srgbClr val="7AB9B8"/>
                </a:solidFill>
                <a:latin typeface="Segoe UI" panose="020B0502040204020203" pitchFamily="34" charset="0"/>
                <a:cs typeface="Segoe UI" panose="020B0502040204020203" pitchFamily="34" charset="0"/>
              </a:rPr>
              <a:t>Member</a:t>
            </a:r>
          </a:p>
        </p:txBody>
      </p:sp>
      <p:sp>
        <p:nvSpPr>
          <p:cNvPr id="54" name="Rectangle: Rounded Corners 53">
            <a:extLst>
              <a:ext uri="{FF2B5EF4-FFF2-40B4-BE49-F238E27FC236}">
                <a16:creationId xmlns:a16="http://schemas.microsoft.com/office/drawing/2014/main" id="{BBDD5037-4E79-9CDA-D820-CAFEBC7F0D73}"/>
              </a:ext>
            </a:extLst>
          </p:cNvPr>
          <p:cNvSpPr/>
          <p:nvPr/>
        </p:nvSpPr>
        <p:spPr>
          <a:xfrm>
            <a:off x="4377800" y="2675253"/>
            <a:ext cx="472234" cy="12816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EB9986B-40CC-B9C2-2F81-A55B6203E5D1}"/>
              </a:ext>
            </a:extLst>
          </p:cNvPr>
          <p:cNvSpPr txBox="1"/>
          <p:nvPr/>
        </p:nvSpPr>
        <p:spPr>
          <a:xfrm>
            <a:off x="4342761" y="2645099"/>
            <a:ext cx="542312" cy="184666"/>
          </a:xfrm>
          <a:prstGeom prst="rect">
            <a:avLst/>
          </a:prstGeom>
          <a:noFill/>
        </p:spPr>
        <p:txBody>
          <a:bodyPr wrap="square">
            <a:spAutoFit/>
          </a:bodyPr>
          <a:lstStyle/>
          <a:p>
            <a:pPr algn="ctr"/>
            <a:r>
              <a:rPr lang="en-GB" sz="600" b="1">
                <a:solidFill>
                  <a:srgbClr val="7AB9B8"/>
                </a:solidFill>
                <a:latin typeface="Segoe UI" panose="020B0502040204020203" pitchFamily="34" charset="0"/>
                <a:cs typeface="Segoe UI" panose="020B0502040204020203" pitchFamily="34" charset="0"/>
              </a:rPr>
              <a:t>Member </a:t>
            </a:r>
          </a:p>
        </p:txBody>
      </p:sp>
      <p:sp>
        <p:nvSpPr>
          <p:cNvPr id="56" name="Rectangle: Rounded Corners 55">
            <a:extLst>
              <a:ext uri="{FF2B5EF4-FFF2-40B4-BE49-F238E27FC236}">
                <a16:creationId xmlns:a16="http://schemas.microsoft.com/office/drawing/2014/main" id="{2D1E13A1-39CB-B2F3-1898-A2E79FC75C4F}"/>
              </a:ext>
            </a:extLst>
          </p:cNvPr>
          <p:cNvSpPr/>
          <p:nvPr/>
        </p:nvSpPr>
        <p:spPr>
          <a:xfrm>
            <a:off x="5542477" y="2675253"/>
            <a:ext cx="472234" cy="12816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TextBox 56">
            <a:extLst>
              <a:ext uri="{FF2B5EF4-FFF2-40B4-BE49-F238E27FC236}">
                <a16:creationId xmlns:a16="http://schemas.microsoft.com/office/drawing/2014/main" id="{C3C94947-F870-95A9-57F5-30621C552A32}"/>
              </a:ext>
            </a:extLst>
          </p:cNvPr>
          <p:cNvSpPr txBox="1"/>
          <p:nvPr/>
        </p:nvSpPr>
        <p:spPr>
          <a:xfrm>
            <a:off x="5507438" y="2645099"/>
            <a:ext cx="542312" cy="184666"/>
          </a:xfrm>
          <a:prstGeom prst="rect">
            <a:avLst/>
          </a:prstGeom>
          <a:noFill/>
        </p:spPr>
        <p:txBody>
          <a:bodyPr wrap="square">
            <a:spAutoFit/>
          </a:bodyPr>
          <a:lstStyle/>
          <a:p>
            <a:pPr algn="ctr"/>
            <a:r>
              <a:rPr lang="en-GB" sz="600" b="1">
                <a:solidFill>
                  <a:srgbClr val="7AB9B8"/>
                </a:solidFill>
                <a:latin typeface="Segoe UI" panose="020B0502040204020203" pitchFamily="34" charset="0"/>
                <a:cs typeface="Segoe UI" panose="020B0502040204020203" pitchFamily="34" charset="0"/>
              </a:rPr>
              <a:t>Member</a:t>
            </a:r>
          </a:p>
        </p:txBody>
      </p:sp>
      <p:sp>
        <p:nvSpPr>
          <p:cNvPr id="62" name="TextBox 61">
            <a:extLst>
              <a:ext uri="{FF2B5EF4-FFF2-40B4-BE49-F238E27FC236}">
                <a16:creationId xmlns:a16="http://schemas.microsoft.com/office/drawing/2014/main" id="{CA79C0D9-2B98-8F00-4237-DA5C28F57FF7}"/>
              </a:ext>
            </a:extLst>
          </p:cNvPr>
          <p:cNvSpPr txBox="1"/>
          <p:nvPr/>
        </p:nvSpPr>
        <p:spPr>
          <a:xfrm>
            <a:off x="5305294" y="2438831"/>
            <a:ext cx="1115981" cy="292388"/>
          </a:xfrm>
          <a:prstGeom prst="rect">
            <a:avLst/>
          </a:prstGeom>
          <a:noFill/>
        </p:spPr>
        <p:txBody>
          <a:bodyPr wrap="square">
            <a:spAutoFit/>
          </a:bodyPr>
          <a:lstStyle/>
          <a:p>
            <a:pPr algn="ctr"/>
            <a:r>
              <a:rPr lang="en-GB" sz="650">
                <a:solidFill>
                  <a:schemeClr val="bg1"/>
                </a:solidFill>
                <a:latin typeface="Segoe UI" panose="020B0502040204020203" pitchFamily="34" charset="0"/>
                <a:cs typeface="Segoe UI" panose="020B0502040204020203" pitchFamily="34" charset="0"/>
              </a:rPr>
              <a:t>Prof. </a:t>
            </a:r>
            <a:r>
              <a:rPr lang="en-GB" sz="650" err="1">
                <a:solidFill>
                  <a:schemeClr val="bg1"/>
                </a:solidFill>
                <a:latin typeface="Segoe UI" panose="020B0502040204020203" pitchFamily="34" charset="0"/>
                <a:cs typeface="Segoe UI" panose="020B0502040204020203" pitchFamily="34" charset="0"/>
              </a:rPr>
              <a:t>Elikem</a:t>
            </a:r>
            <a:r>
              <a:rPr lang="en-GB" sz="650">
                <a:solidFill>
                  <a:schemeClr val="bg1"/>
                </a:solidFill>
                <a:latin typeface="Segoe UI" panose="020B0502040204020203" pitchFamily="34" charset="0"/>
                <a:cs typeface="Segoe UI" panose="020B0502040204020203" pitchFamily="34" charset="0"/>
              </a:rPr>
              <a:t> Nutifafa </a:t>
            </a:r>
            <a:r>
              <a:rPr lang="en-GB" sz="650">
                <a:solidFill>
                  <a:schemeClr val="bg1"/>
                </a:solidFill>
              </a:rPr>
              <a:t>Kuenyehia</a:t>
            </a:r>
            <a:r>
              <a:rPr lang="en-GB" sz="650">
                <a:solidFill>
                  <a:schemeClr val="bg1"/>
                </a:solidFill>
                <a:latin typeface="Segoe UI" panose="020B0502040204020203" pitchFamily="34" charset="0"/>
                <a:cs typeface="Segoe UI" panose="020B0502040204020203" pitchFamily="34" charset="0"/>
              </a:rPr>
              <a:t> </a:t>
            </a:r>
          </a:p>
        </p:txBody>
      </p:sp>
      <p:pic>
        <p:nvPicPr>
          <p:cNvPr id="88" name="Picture 87" descr="A person with curly hair wearing a floral jacket&#10;&#10;Description automatically generated with low confidence">
            <a:extLst>
              <a:ext uri="{FF2B5EF4-FFF2-40B4-BE49-F238E27FC236}">
                <a16:creationId xmlns:a16="http://schemas.microsoft.com/office/drawing/2014/main" id="{4290C8B0-3EFC-7995-8B06-537591A43F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5790" y="1574895"/>
            <a:ext cx="856133" cy="856133"/>
          </a:xfrm>
          <a:prstGeom prst="rect">
            <a:avLst/>
          </a:prstGeom>
        </p:spPr>
      </p:pic>
      <p:pic>
        <p:nvPicPr>
          <p:cNvPr id="90" name="Picture 89" descr="A person in a suit and tie&#10;&#10;Description automatically generated with medium confidence">
            <a:extLst>
              <a:ext uri="{FF2B5EF4-FFF2-40B4-BE49-F238E27FC236}">
                <a16:creationId xmlns:a16="http://schemas.microsoft.com/office/drawing/2014/main" id="{63CC91E8-84DC-1B77-85B7-30E89F5A418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37289" y="1626307"/>
            <a:ext cx="819665" cy="819665"/>
          </a:xfrm>
          <a:prstGeom prst="rect">
            <a:avLst/>
          </a:prstGeom>
        </p:spPr>
      </p:pic>
      <p:pic>
        <p:nvPicPr>
          <p:cNvPr id="94" name="Picture 93" descr="A person in a suit and tie&#10;&#10;Description automatically generated with medium confidence">
            <a:extLst>
              <a:ext uri="{FF2B5EF4-FFF2-40B4-BE49-F238E27FC236}">
                <a16:creationId xmlns:a16="http://schemas.microsoft.com/office/drawing/2014/main" id="{0140BC5D-A0BB-34A6-B403-2AD4F3DC592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76170" y="3135382"/>
            <a:ext cx="841916" cy="841916"/>
          </a:xfrm>
          <a:prstGeom prst="rect">
            <a:avLst/>
          </a:prstGeom>
        </p:spPr>
      </p:pic>
      <p:pic>
        <p:nvPicPr>
          <p:cNvPr id="65" name="Picture 64" descr="A picture containing teal, turquoise, clothing, aqua&#10;&#10;Description automatically generated">
            <a:extLst>
              <a:ext uri="{FF2B5EF4-FFF2-40B4-BE49-F238E27FC236}">
                <a16:creationId xmlns:a16="http://schemas.microsoft.com/office/drawing/2014/main" id="{DBD0B340-B1EF-1EFB-1BC4-55C17A16E5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911092" y="3235884"/>
            <a:ext cx="1396738" cy="1049388"/>
          </a:xfrm>
          <a:prstGeom prst="rect">
            <a:avLst/>
          </a:prstGeom>
        </p:spPr>
      </p:pic>
      <p:pic>
        <p:nvPicPr>
          <p:cNvPr id="67" name="Picture 66" descr="A picture containing teal, turquoise, clothing, aqua&#10;&#10;Description automatically generated">
            <a:extLst>
              <a:ext uri="{FF2B5EF4-FFF2-40B4-BE49-F238E27FC236}">
                <a16:creationId xmlns:a16="http://schemas.microsoft.com/office/drawing/2014/main" id="{AD90755C-4FBC-CCDF-0564-1676811E09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2188860" y="3167865"/>
            <a:ext cx="1396738" cy="1185425"/>
          </a:xfrm>
          <a:prstGeom prst="rect">
            <a:avLst/>
          </a:prstGeom>
        </p:spPr>
      </p:pic>
      <p:pic>
        <p:nvPicPr>
          <p:cNvPr id="69" name="Picture 68" descr="A picture containing teal, turquoise, clothing, aqua&#10;&#10;Description automatically generated">
            <a:extLst>
              <a:ext uri="{FF2B5EF4-FFF2-40B4-BE49-F238E27FC236}">
                <a16:creationId xmlns:a16="http://schemas.microsoft.com/office/drawing/2014/main" id="{D8C99C82-E22F-A621-6104-FD8F01F337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3411718" y="3236513"/>
            <a:ext cx="1396738" cy="1049388"/>
          </a:xfrm>
          <a:prstGeom prst="rect">
            <a:avLst/>
          </a:prstGeom>
        </p:spPr>
      </p:pic>
      <p:sp>
        <p:nvSpPr>
          <p:cNvPr id="71" name="Rectangle: Rounded Corners 70">
            <a:extLst>
              <a:ext uri="{FF2B5EF4-FFF2-40B4-BE49-F238E27FC236}">
                <a16:creationId xmlns:a16="http://schemas.microsoft.com/office/drawing/2014/main" id="{64492B91-6257-B998-2738-02C3E9352E84}"/>
              </a:ext>
            </a:extLst>
          </p:cNvPr>
          <p:cNvSpPr/>
          <p:nvPr/>
        </p:nvSpPr>
        <p:spPr>
          <a:xfrm>
            <a:off x="1363041" y="4226930"/>
            <a:ext cx="472234" cy="12816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TextBox 71">
            <a:extLst>
              <a:ext uri="{FF2B5EF4-FFF2-40B4-BE49-F238E27FC236}">
                <a16:creationId xmlns:a16="http://schemas.microsoft.com/office/drawing/2014/main" id="{77B237DA-94A6-E79E-7E0B-97A28298BA1D}"/>
              </a:ext>
            </a:extLst>
          </p:cNvPr>
          <p:cNvSpPr txBox="1"/>
          <p:nvPr/>
        </p:nvSpPr>
        <p:spPr>
          <a:xfrm>
            <a:off x="1328002" y="4196776"/>
            <a:ext cx="542312" cy="184666"/>
          </a:xfrm>
          <a:prstGeom prst="rect">
            <a:avLst/>
          </a:prstGeom>
          <a:noFill/>
        </p:spPr>
        <p:txBody>
          <a:bodyPr wrap="square">
            <a:spAutoFit/>
          </a:bodyPr>
          <a:lstStyle/>
          <a:p>
            <a:pPr algn="ctr"/>
            <a:r>
              <a:rPr lang="en-GB" sz="600" b="1">
                <a:solidFill>
                  <a:srgbClr val="7AB9B8"/>
                </a:solidFill>
                <a:latin typeface="Segoe UI" panose="020B0502040204020203" pitchFamily="34" charset="0"/>
                <a:cs typeface="Segoe UI" panose="020B0502040204020203" pitchFamily="34" charset="0"/>
              </a:rPr>
              <a:t>Member</a:t>
            </a:r>
          </a:p>
        </p:txBody>
      </p:sp>
      <p:sp>
        <p:nvSpPr>
          <p:cNvPr id="73" name="Rectangle: Rounded Corners 72">
            <a:extLst>
              <a:ext uri="{FF2B5EF4-FFF2-40B4-BE49-F238E27FC236}">
                <a16:creationId xmlns:a16="http://schemas.microsoft.com/office/drawing/2014/main" id="{46AB4C7A-D9B2-E8E5-A085-4DD53202940E}"/>
              </a:ext>
            </a:extLst>
          </p:cNvPr>
          <p:cNvSpPr/>
          <p:nvPr/>
        </p:nvSpPr>
        <p:spPr>
          <a:xfrm>
            <a:off x="2630909" y="4217869"/>
            <a:ext cx="472234" cy="12816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TextBox 73">
            <a:extLst>
              <a:ext uri="{FF2B5EF4-FFF2-40B4-BE49-F238E27FC236}">
                <a16:creationId xmlns:a16="http://schemas.microsoft.com/office/drawing/2014/main" id="{A33F5F24-2386-DA90-66AC-181B1618DCF4}"/>
              </a:ext>
            </a:extLst>
          </p:cNvPr>
          <p:cNvSpPr txBox="1"/>
          <p:nvPr/>
        </p:nvSpPr>
        <p:spPr>
          <a:xfrm>
            <a:off x="2595870" y="4187715"/>
            <a:ext cx="542312" cy="184666"/>
          </a:xfrm>
          <a:prstGeom prst="rect">
            <a:avLst/>
          </a:prstGeom>
          <a:noFill/>
        </p:spPr>
        <p:txBody>
          <a:bodyPr wrap="square">
            <a:spAutoFit/>
          </a:bodyPr>
          <a:lstStyle/>
          <a:p>
            <a:pPr algn="ctr"/>
            <a:r>
              <a:rPr lang="en-GB" sz="600" b="1">
                <a:solidFill>
                  <a:srgbClr val="7AB9B8"/>
                </a:solidFill>
                <a:latin typeface="Segoe UI" panose="020B0502040204020203" pitchFamily="34" charset="0"/>
                <a:cs typeface="Segoe UI" panose="020B0502040204020203" pitchFamily="34" charset="0"/>
              </a:rPr>
              <a:t>Member</a:t>
            </a:r>
          </a:p>
        </p:txBody>
      </p:sp>
      <p:sp>
        <p:nvSpPr>
          <p:cNvPr id="75" name="Rectangle: Rounded Corners 74">
            <a:extLst>
              <a:ext uri="{FF2B5EF4-FFF2-40B4-BE49-F238E27FC236}">
                <a16:creationId xmlns:a16="http://schemas.microsoft.com/office/drawing/2014/main" id="{1DDB647C-B5FA-96A4-3AE1-3847A6DB6824}"/>
              </a:ext>
            </a:extLst>
          </p:cNvPr>
          <p:cNvSpPr/>
          <p:nvPr/>
        </p:nvSpPr>
        <p:spPr>
          <a:xfrm>
            <a:off x="3891150" y="4218498"/>
            <a:ext cx="472234" cy="12816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TextBox 75">
            <a:extLst>
              <a:ext uri="{FF2B5EF4-FFF2-40B4-BE49-F238E27FC236}">
                <a16:creationId xmlns:a16="http://schemas.microsoft.com/office/drawing/2014/main" id="{910BABF0-1330-C302-75F8-1801DA375062}"/>
              </a:ext>
            </a:extLst>
          </p:cNvPr>
          <p:cNvSpPr txBox="1"/>
          <p:nvPr/>
        </p:nvSpPr>
        <p:spPr>
          <a:xfrm>
            <a:off x="3856111" y="4188344"/>
            <a:ext cx="542312" cy="184666"/>
          </a:xfrm>
          <a:prstGeom prst="rect">
            <a:avLst/>
          </a:prstGeom>
          <a:noFill/>
        </p:spPr>
        <p:txBody>
          <a:bodyPr wrap="square">
            <a:spAutoFit/>
          </a:bodyPr>
          <a:lstStyle/>
          <a:p>
            <a:pPr algn="ctr"/>
            <a:r>
              <a:rPr lang="en-GB" sz="600" b="1">
                <a:solidFill>
                  <a:srgbClr val="7AB9B8"/>
                </a:solidFill>
                <a:latin typeface="Segoe UI" panose="020B0502040204020203" pitchFamily="34" charset="0"/>
                <a:cs typeface="Segoe UI" panose="020B0502040204020203" pitchFamily="34" charset="0"/>
              </a:rPr>
              <a:t>Member </a:t>
            </a:r>
          </a:p>
        </p:txBody>
      </p:sp>
      <p:sp>
        <p:nvSpPr>
          <p:cNvPr id="77" name="TextBox 76">
            <a:extLst>
              <a:ext uri="{FF2B5EF4-FFF2-40B4-BE49-F238E27FC236}">
                <a16:creationId xmlns:a16="http://schemas.microsoft.com/office/drawing/2014/main" id="{6596DD69-E47F-FBD7-4B7D-8518F50AA359}"/>
              </a:ext>
            </a:extLst>
          </p:cNvPr>
          <p:cNvSpPr txBox="1"/>
          <p:nvPr/>
        </p:nvSpPr>
        <p:spPr>
          <a:xfrm>
            <a:off x="1067372" y="4027312"/>
            <a:ext cx="1114731" cy="192360"/>
          </a:xfrm>
          <a:prstGeom prst="rect">
            <a:avLst/>
          </a:prstGeom>
          <a:noFill/>
        </p:spPr>
        <p:txBody>
          <a:bodyPr wrap="square">
            <a:spAutoFit/>
          </a:bodyPr>
          <a:lstStyle/>
          <a:p>
            <a:pPr algn="ctr"/>
            <a:r>
              <a:rPr lang="en-GB" sz="650">
                <a:solidFill>
                  <a:schemeClr val="bg1"/>
                </a:solidFill>
                <a:latin typeface="Segoe UI" panose="020B0502040204020203" pitchFamily="34" charset="0"/>
                <a:cs typeface="Segoe UI" panose="020B0502040204020203" pitchFamily="34" charset="0"/>
              </a:rPr>
              <a:t>Franklin </a:t>
            </a:r>
            <a:r>
              <a:rPr lang="en-GB" sz="650" err="1">
                <a:solidFill>
                  <a:schemeClr val="bg1"/>
                </a:solidFill>
                <a:latin typeface="Segoe UI" panose="020B0502040204020203" pitchFamily="34" charset="0"/>
                <a:cs typeface="Segoe UI" panose="020B0502040204020203" pitchFamily="34" charset="0"/>
              </a:rPr>
              <a:t>Asafo</a:t>
            </a:r>
            <a:r>
              <a:rPr lang="en-GB" sz="650">
                <a:solidFill>
                  <a:schemeClr val="bg1"/>
                </a:solidFill>
                <a:latin typeface="Segoe UI" panose="020B0502040204020203" pitchFamily="34" charset="0"/>
                <a:cs typeface="Segoe UI" panose="020B0502040204020203" pitchFamily="34" charset="0"/>
              </a:rPr>
              <a:t> Adjei</a:t>
            </a:r>
          </a:p>
        </p:txBody>
      </p:sp>
      <p:sp>
        <p:nvSpPr>
          <p:cNvPr id="78" name="TextBox 77">
            <a:extLst>
              <a:ext uri="{FF2B5EF4-FFF2-40B4-BE49-F238E27FC236}">
                <a16:creationId xmlns:a16="http://schemas.microsoft.com/office/drawing/2014/main" id="{A10E8327-05AD-1994-AAF6-3B8D051D54EB}"/>
              </a:ext>
            </a:extLst>
          </p:cNvPr>
          <p:cNvSpPr txBox="1"/>
          <p:nvPr/>
        </p:nvSpPr>
        <p:spPr>
          <a:xfrm>
            <a:off x="2225983" y="4019243"/>
            <a:ext cx="1278862" cy="192360"/>
          </a:xfrm>
          <a:prstGeom prst="rect">
            <a:avLst/>
          </a:prstGeom>
          <a:noFill/>
        </p:spPr>
        <p:txBody>
          <a:bodyPr wrap="square">
            <a:spAutoFit/>
          </a:bodyPr>
          <a:lstStyle/>
          <a:p>
            <a:pPr algn="ctr"/>
            <a:r>
              <a:rPr lang="en-GB" sz="650">
                <a:solidFill>
                  <a:schemeClr val="bg1"/>
                </a:solidFill>
                <a:latin typeface="Segoe UI" panose="020B0502040204020203" pitchFamily="34" charset="0"/>
                <a:cs typeface="Segoe UI" panose="020B0502040204020203" pitchFamily="34" charset="0"/>
              </a:rPr>
              <a:t>David Klotey Collinson</a:t>
            </a:r>
          </a:p>
        </p:txBody>
      </p:sp>
      <p:sp>
        <p:nvSpPr>
          <p:cNvPr id="79" name="TextBox 78">
            <a:extLst>
              <a:ext uri="{FF2B5EF4-FFF2-40B4-BE49-F238E27FC236}">
                <a16:creationId xmlns:a16="http://schemas.microsoft.com/office/drawing/2014/main" id="{34C72353-15BA-AE0E-4DBC-6DF474AF717A}"/>
              </a:ext>
            </a:extLst>
          </p:cNvPr>
          <p:cNvSpPr txBox="1"/>
          <p:nvPr/>
        </p:nvSpPr>
        <p:spPr>
          <a:xfrm>
            <a:off x="3566281" y="4019872"/>
            <a:ext cx="1079192" cy="200055"/>
          </a:xfrm>
          <a:prstGeom prst="rect">
            <a:avLst/>
          </a:prstGeom>
          <a:noFill/>
        </p:spPr>
        <p:txBody>
          <a:bodyPr wrap="square">
            <a:spAutoFit/>
          </a:bodyPr>
          <a:lstStyle/>
          <a:p>
            <a:pPr algn="ctr"/>
            <a:r>
              <a:rPr lang="en-GB" sz="700">
                <a:solidFill>
                  <a:schemeClr val="bg1"/>
                </a:solidFill>
                <a:latin typeface="Segoe UI" panose="020B0502040204020203" pitchFamily="34" charset="0"/>
                <a:cs typeface="Segoe UI" panose="020B0502040204020203" pitchFamily="34" charset="0"/>
              </a:rPr>
              <a:t>Yasmin Baba</a:t>
            </a:r>
          </a:p>
        </p:txBody>
      </p:sp>
      <p:pic>
        <p:nvPicPr>
          <p:cNvPr id="86" name="Picture 85" descr="A person with a mustache and blue shirt&#10;&#10;Description automatically generated with low confidence">
            <a:extLst>
              <a:ext uri="{FF2B5EF4-FFF2-40B4-BE49-F238E27FC236}">
                <a16:creationId xmlns:a16="http://schemas.microsoft.com/office/drawing/2014/main" id="{E84791D8-14A2-6AAF-EAE5-CAA3A4BCC8B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48037" y="3191662"/>
            <a:ext cx="797159" cy="797159"/>
          </a:xfrm>
          <a:prstGeom prst="rect">
            <a:avLst/>
          </a:prstGeom>
        </p:spPr>
      </p:pic>
      <p:pic>
        <p:nvPicPr>
          <p:cNvPr id="92" name="Picture 91" descr="A person in a suit and tie&#10;&#10;Description automatically generated with medium confidence">
            <a:extLst>
              <a:ext uri="{FF2B5EF4-FFF2-40B4-BE49-F238E27FC236}">
                <a16:creationId xmlns:a16="http://schemas.microsoft.com/office/drawing/2014/main" id="{FED94B1E-733F-DF5F-6262-CA23B4FD1D4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73792" y="3191661"/>
            <a:ext cx="799457" cy="799457"/>
          </a:xfrm>
          <a:prstGeom prst="rect">
            <a:avLst/>
          </a:prstGeom>
        </p:spPr>
      </p:pic>
      <p:pic>
        <p:nvPicPr>
          <p:cNvPr id="106" name="Picture 105" descr="A picture containing teal, turquoise, clothing, aqua&#10;&#10;Description automatically generated">
            <a:extLst>
              <a:ext uri="{FF2B5EF4-FFF2-40B4-BE49-F238E27FC236}">
                <a16:creationId xmlns:a16="http://schemas.microsoft.com/office/drawing/2014/main" id="{2290490D-F574-16D6-6A63-4708A61B7F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1500371" y="1690832"/>
            <a:ext cx="1396738" cy="1049388"/>
          </a:xfrm>
          <a:prstGeom prst="rect">
            <a:avLst/>
          </a:prstGeom>
        </p:spPr>
      </p:pic>
      <p:sp>
        <p:nvSpPr>
          <p:cNvPr id="107" name="Rectangle: Rounded Corners 106">
            <a:extLst>
              <a:ext uri="{FF2B5EF4-FFF2-40B4-BE49-F238E27FC236}">
                <a16:creationId xmlns:a16="http://schemas.microsoft.com/office/drawing/2014/main" id="{3545D1F3-1663-245C-8C8E-B726716D0E6A}"/>
              </a:ext>
            </a:extLst>
          </p:cNvPr>
          <p:cNvSpPr/>
          <p:nvPr/>
        </p:nvSpPr>
        <p:spPr>
          <a:xfrm>
            <a:off x="1979803" y="2672817"/>
            <a:ext cx="472234" cy="12816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TextBox 107">
            <a:extLst>
              <a:ext uri="{FF2B5EF4-FFF2-40B4-BE49-F238E27FC236}">
                <a16:creationId xmlns:a16="http://schemas.microsoft.com/office/drawing/2014/main" id="{EEBE1E80-C69D-A55B-F527-3DF8D3BA0CC9}"/>
              </a:ext>
            </a:extLst>
          </p:cNvPr>
          <p:cNvSpPr txBox="1"/>
          <p:nvPr/>
        </p:nvSpPr>
        <p:spPr>
          <a:xfrm>
            <a:off x="1944764" y="2642663"/>
            <a:ext cx="542312" cy="184666"/>
          </a:xfrm>
          <a:prstGeom prst="rect">
            <a:avLst/>
          </a:prstGeom>
          <a:noFill/>
        </p:spPr>
        <p:txBody>
          <a:bodyPr wrap="square">
            <a:spAutoFit/>
          </a:bodyPr>
          <a:lstStyle/>
          <a:p>
            <a:pPr algn="ctr"/>
            <a:r>
              <a:rPr lang="en-GB" sz="600" b="1">
                <a:solidFill>
                  <a:srgbClr val="7AB9B8"/>
                </a:solidFill>
                <a:latin typeface="Segoe UI" panose="020B0502040204020203" pitchFamily="34" charset="0"/>
                <a:cs typeface="Segoe UI" panose="020B0502040204020203" pitchFamily="34" charset="0"/>
              </a:rPr>
              <a:t>Member </a:t>
            </a:r>
          </a:p>
        </p:txBody>
      </p:sp>
      <p:sp>
        <p:nvSpPr>
          <p:cNvPr id="109" name="TextBox 108">
            <a:extLst>
              <a:ext uri="{FF2B5EF4-FFF2-40B4-BE49-F238E27FC236}">
                <a16:creationId xmlns:a16="http://schemas.microsoft.com/office/drawing/2014/main" id="{B99ED5E3-7B5F-B502-E8E4-B17CAABA90B4}"/>
              </a:ext>
            </a:extLst>
          </p:cNvPr>
          <p:cNvSpPr txBox="1"/>
          <p:nvPr/>
        </p:nvSpPr>
        <p:spPr>
          <a:xfrm>
            <a:off x="1654934" y="2474191"/>
            <a:ext cx="1079192" cy="200055"/>
          </a:xfrm>
          <a:prstGeom prst="rect">
            <a:avLst/>
          </a:prstGeom>
          <a:noFill/>
        </p:spPr>
        <p:txBody>
          <a:bodyPr wrap="square">
            <a:spAutoFit/>
          </a:bodyPr>
          <a:lstStyle/>
          <a:p>
            <a:pPr algn="ctr"/>
            <a:r>
              <a:rPr lang="en-GB" sz="700" err="1">
                <a:solidFill>
                  <a:schemeClr val="bg1"/>
                </a:solidFill>
                <a:latin typeface="Segoe UI" panose="020B0502040204020203" pitchFamily="34" charset="0"/>
                <a:cs typeface="Segoe UI" panose="020B0502040204020203" pitchFamily="34" charset="0"/>
              </a:rPr>
              <a:t>Amb</a:t>
            </a:r>
            <a:r>
              <a:rPr lang="en-GB" sz="700">
                <a:solidFill>
                  <a:schemeClr val="bg1"/>
                </a:solidFill>
                <a:latin typeface="Segoe UI" panose="020B0502040204020203" pitchFamily="34" charset="0"/>
                <a:cs typeface="Segoe UI" panose="020B0502040204020203" pitchFamily="34" charset="0"/>
              </a:rPr>
              <a:t>. Edward Boateng</a:t>
            </a:r>
          </a:p>
        </p:txBody>
      </p:sp>
      <p:pic>
        <p:nvPicPr>
          <p:cNvPr id="112" name="Picture 111" descr="A picture containing human face, person, clothing, smile&#10;&#10;Description automatically generated">
            <a:extLst>
              <a:ext uri="{FF2B5EF4-FFF2-40B4-BE49-F238E27FC236}">
                <a16:creationId xmlns:a16="http://schemas.microsoft.com/office/drawing/2014/main" id="{1E78A55E-E810-8942-0696-781DEC44A36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606352" y="3085491"/>
            <a:ext cx="946164" cy="946164"/>
          </a:xfrm>
          <a:prstGeom prst="rect">
            <a:avLst/>
          </a:prstGeom>
        </p:spPr>
      </p:pic>
      <p:pic>
        <p:nvPicPr>
          <p:cNvPr id="118" name="Picture 117" descr="A picture containing teal, turquoise, clothing, aqua&#10;&#10;Description automatically generated">
            <a:extLst>
              <a:ext uri="{FF2B5EF4-FFF2-40B4-BE49-F238E27FC236}">
                <a16:creationId xmlns:a16="http://schemas.microsoft.com/office/drawing/2014/main" id="{D37F3BDB-09FA-3F8C-8967-8D263C2538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1367298" y="5489331"/>
            <a:ext cx="1396738" cy="1049388"/>
          </a:xfrm>
          <a:prstGeom prst="rect">
            <a:avLst/>
          </a:prstGeom>
        </p:spPr>
      </p:pic>
      <p:pic>
        <p:nvPicPr>
          <p:cNvPr id="119" name="Picture 118" descr="A picture containing teal, turquoise, clothing, aqua&#10;&#10;Description automatically generated">
            <a:extLst>
              <a:ext uri="{FF2B5EF4-FFF2-40B4-BE49-F238E27FC236}">
                <a16:creationId xmlns:a16="http://schemas.microsoft.com/office/drawing/2014/main" id="{C5C24DD3-E171-E953-B323-B0D2A30565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2639232" y="5421312"/>
            <a:ext cx="1396738" cy="1185425"/>
          </a:xfrm>
          <a:prstGeom prst="rect">
            <a:avLst/>
          </a:prstGeom>
        </p:spPr>
      </p:pic>
      <p:pic>
        <p:nvPicPr>
          <p:cNvPr id="120" name="Picture 119" descr="A picture containing teal, turquoise, clothing, aqua&#10;&#10;Description automatically generated">
            <a:extLst>
              <a:ext uri="{FF2B5EF4-FFF2-40B4-BE49-F238E27FC236}">
                <a16:creationId xmlns:a16="http://schemas.microsoft.com/office/drawing/2014/main" id="{D9CA00A0-8C4F-A92D-741C-10593E02BB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3889201" y="5489331"/>
            <a:ext cx="1396738" cy="1049388"/>
          </a:xfrm>
          <a:prstGeom prst="rect">
            <a:avLst/>
          </a:prstGeom>
        </p:spPr>
      </p:pic>
      <p:sp>
        <p:nvSpPr>
          <p:cNvPr id="121" name="Rectangle: Rounded Corners 120">
            <a:extLst>
              <a:ext uri="{FF2B5EF4-FFF2-40B4-BE49-F238E27FC236}">
                <a16:creationId xmlns:a16="http://schemas.microsoft.com/office/drawing/2014/main" id="{CAD980A8-14BD-DD3F-B82A-F7BE07C039C4}"/>
              </a:ext>
            </a:extLst>
          </p:cNvPr>
          <p:cNvSpPr/>
          <p:nvPr/>
        </p:nvSpPr>
        <p:spPr>
          <a:xfrm>
            <a:off x="1727437" y="6471316"/>
            <a:ext cx="712240" cy="12816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 name="TextBox 121">
            <a:extLst>
              <a:ext uri="{FF2B5EF4-FFF2-40B4-BE49-F238E27FC236}">
                <a16:creationId xmlns:a16="http://schemas.microsoft.com/office/drawing/2014/main" id="{462F2621-9EF6-310E-C3D1-99CF7C610DFF}"/>
              </a:ext>
            </a:extLst>
          </p:cNvPr>
          <p:cNvSpPr txBox="1"/>
          <p:nvPr/>
        </p:nvSpPr>
        <p:spPr>
          <a:xfrm>
            <a:off x="1673518" y="6440447"/>
            <a:ext cx="824910" cy="184666"/>
          </a:xfrm>
          <a:prstGeom prst="rect">
            <a:avLst/>
          </a:prstGeom>
          <a:noFill/>
        </p:spPr>
        <p:txBody>
          <a:bodyPr wrap="square">
            <a:spAutoFit/>
          </a:bodyPr>
          <a:lstStyle/>
          <a:p>
            <a:pPr algn="ctr"/>
            <a:r>
              <a:rPr lang="en-GB" sz="600" b="1">
                <a:solidFill>
                  <a:srgbClr val="7AB9B8"/>
                </a:solidFill>
                <a:latin typeface="Segoe UI" panose="020B0502040204020203" pitchFamily="34" charset="0"/>
                <a:cs typeface="Segoe UI" panose="020B0502040204020203" pitchFamily="34" charset="0"/>
              </a:rPr>
              <a:t>Director-General</a:t>
            </a:r>
          </a:p>
        </p:txBody>
      </p:sp>
      <p:sp>
        <p:nvSpPr>
          <p:cNvPr id="123" name="Rectangle: Rounded Corners 122">
            <a:extLst>
              <a:ext uri="{FF2B5EF4-FFF2-40B4-BE49-F238E27FC236}">
                <a16:creationId xmlns:a16="http://schemas.microsoft.com/office/drawing/2014/main" id="{D072D9D0-09CF-837E-132F-D5223944D166}"/>
              </a:ext>
            </a:extLst>
          </p:cNvPr>
          <p:cNvSpPr/>
          <p:nvPr/>
        </p:nvSpPr>
        <p:spPr>
          <a:xfrm>
            <a:off x="3081281" y="6471316"/>
            <a:ext cx="472234" cy="12816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4" name="TextBox 123">
            <a:extLst>
              <a:ext uri="{FF2B5EF4-FFF2-40B4-BE49-F238E27FC236}">
                <a16:creationId xmlns:a16="http://schemas.microsoft.com/office/drawing/2014/main" id="{5DB2FA0E-3410-C9DA-4624-22A9A922660F}"/>
              </a:ext>
            </a:extLst>
          </p:cNvPr>
          <p:cNvSpPr txBox="1"/>
          <p:nvPr/>
        </p:nvSpPr>
        <p:spPr>
          <a:xfrm>
            <a:off x="3046242" y="6441162"/>
            <a:ext cx="542312" cy="184666"/>
          </a:xfrm>
          <a:prstGeom prst="rect">
            <a:avLst/>
          </a:prstGeom>
          <a:noFill/>
        </p:spPr>
        <p:txBody>
          <a:bodyPr wrap="square">
            <a:spAutoFit/>
          </a:bodyPr>
          <a:lstStyle/>
          <a:p>
            <a:pPr algn="ctr"/>
            <a:r>
              <a:rPr lang="en-GB" sz="600" b="1">
                <a:solidFill>
                  <a:srgbClr val="7AB9B8"/>
                </a:solidFill>
                <a:latin typeface="Segoe UI" panose="020B0502040204020203" pitchFamily="34" charset="0"/>
                <a:cs typeface="Segoe UI" panose="020B0502040204020203" pitchFamily="34" charset="0"/>
              </a:rPr>
              <a:t>Member</a:t>
            </a:r>
          </a:p>
        </p:txBody>
      </p:sp>
      <p:sp>
        <p:nvSpPr>
          <p:cNvPr id="125" name="Rectangle: Rounded Corners 124">
            <a:extLst>
              <a:ext uri="{FF2B5EF4-FFF2-40B4-BE49-F238E27FC236}">
                <a16:creationId xmlns:a16="http://schemas.microsoft.com/office/drawing/2014/main" id="{147132D9-02CF-853B-FDE9-D08D8A66B0A2}"/>
              </a:ext>
            </a:extLst>
          </p:cNvPr>
          <p:cNvSpPr/>
          <p:nvPr/>
        </p:nvSpPr>
        <p:spPr>
          <a:xfrm>
            <a:off x="4368633" y="6471316"/>
            <a:ext cx="472234" cy="12816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TextBox 125">
            <a:extLst>
              <a:ext uri="{FF2B5EF4-FFF2-40B4-BE49-F238E27FC236}">
                <a16:creationId xmlns:a16="http://schemas.microsoft.com/office/drawing/2014/main" id="{A5A4976B-E1B0-627F-0993-1E093C0FAAAB}"/>
              </a:ext>
            </a:extLst>
          </p:cNvPr>
          <p:cNvSpPr txBox="1"/>
          <p:nvPr/>
        </p:nvSpPr>
        <p:spPr>
          <a:xfrm>
            <a:off x="4333594" y="6441162"/>
            <a:ext cx="542312" cy="184666"/>
          </a:xfrm>
          <a:prstGeom prst="rect">
            <a:avLst/>
          </a:prstGeom>
          <a:noFill/>
        </p:spPr>
        <p:txBody>
          <a:bodyPr wrap="square">
            <a:spAutoFit/>
          </a:bodyPr>
          <a:lstStyle/>
          <a:p>
            <a:pPr algn="ctr"/>
            <a:r>
              <a:rPr lang="en-GB" sz="600" b="1">
                <a:solidFill>
                  <a:srgbClr val="7AB9B8"/>
                </a:solidFill>
                <a:latin typeface="Segoe UI" panose="020B0502040204020203" pitchFamily="34" charset="0"/>
                <a:cs typeface="Segoe UI" panose="020B0502040204020203" pitchFamily="34" charset="0"/>
              </a:rPr>
              <a:t>Member </a:t>
            </a:r>
          </a:p>
        </p:txBody>
      </p:sp>
      <p:sp>
        <p:nvSpPr>
          <p:cNvPr id="128" name="TextBox 127">
            <a:extLst>
              <a:ext uri="{FF2B5EF4-FFF2-40B4-BE49-F238E27FC236}">
                <a16:creationId xmlns:a16="http://schemas.microsoft.com/office/drawing/2014/main" id="{E701C315-F7D5-0EF7-5317-CC1E884FBE13}"/>
              </a:ext>
            </a:extLst>
          </p:cNvPr>
          <p:cNvSpPr txBox="1"/>
          <p:nvPr/>
        </p:nvSpPr>
        <p:spPr>
          <a:xfrm>
            <a:off x="2676355" y="6272690"/>
            <a:ext cx="1278862" cy="192360"/>
          </a:xfrm>
          <a:prstGeom prst="rect">
            <a:avLst/>
          </a:prstGeom>
          <a:noFill/>
        </p:spPr>
        <p:txBody>
          <a:bodyPr wrap="square">
            <a:spAutoFit/>
          </a:bodyPr>
          <a:lstStyle/>
          <a:p>
            <a:pPr algn="ctr"/>
            <a:r>
              <a:rPr lang="en-GB" sz="650">
                <a:solidFill>
                  <a:schemeClr val="bg1"/>
                </a:solidFill>
                <a:latin typeface="Segoe UI" panose="020B0502040204020203" pitchFamily="34" charset="0"/>
                <a:cs typeface="Segoe UI" panose="020B0502040204020203" pitchFamily="34" charset="0"/>
              </a:rPr>
              <a:t> Hollistar Duah-Yentumi</a:t>
            </a:r>
          </a:p>
        </p:txBody>
      </p:sp>
      <p:sp>
        <p:nvSpPr>
          <p:cNvPr id="129" name="TextBox 128">
            <a:extLst>
              <a:ext uri="{FF2B5EF4-FFF2-40B4-BE49-F238E27FC236}">
                <a16:creationId xmlns:a16="http://schemas.microsoft.com/office/drawing/2014/main" id="{0162E774-6E00-8355-BA0F-A979F0C26083}"/>
              </a:ext>
            </a:extLst>
          </p:cNvPr>
          <p:cNvSpPr txBox="1"/>
          <p:nvPr/>
        </p:nvSpPr>
        <p:spPr>
          <a:xfrm>
            <a:off x="4043764" y="6272690"/>
            <a:ext cx="1079192" cy="200055"/>
          </a:xfrm>
          <a:prstGeom prst="rect">
            <a:avLst/>
          </a:prstGeom>
          <a:noFill/>
        </p:spPr>
        <p:txBody>
          <a:bodyPr wrap="square">
            <a:spAutoFit/>
          </a:bodyPr>
          <a:lstStyle/>
          <a:p>
            <a:pPr algn="ctr"/>
            <a:r>
              <a:rPr lang="en-GB" sz="700">
                <a:solidFill>
                  <a:schemeClr val="bg1"/>
                </a:solidFill>
                <a:latin typeface="Segoe UI" panose="020B0502040204020203" pitchFamily="34" charset="0"/>
                <a:cs typeface="Segoe UI" panose="020B0502040204020203" pitchFamily="34" charset="0"/>
              </a:rPr>
              <a:t> Alexandra Totoe</a:t>
            </a:r>
          </a:p>
        </p:txBody>
      </p:sp>
      <p:sp>
        <p:nvSpPr>
          <p:cNvPr id="138" name="TextBox 137">
            <a:extLst>
              <a:ext uri="{FF2B5EF4-FFF2-40B4-BE49-F238E27FC236}">
                <a16:creationId xmlns:a16="http://schemas.microsoft.com/office/drawing/2014/main" id="{F36AAE9A-063A-2CB2-919B-528E23C56AAC}"/>
              </a:ext>
            </a:extLst>
          </p:cNvPr>
          <p:cNvSpPr txBox="1"/>
          <p:nvPr/>
        </p:nvSpPr>
        <p:spPr>
          <a:xfrm>
            <a:off x="1544114" y="6262911"/>
            <a:ext cx="1079192" cy="200055"/>
          </a:xfrm>
          <a:prstGeom prst="rect">
            <a:avLst/>
          </a:prstGeom>
          <a:noFill/>
        </p:spPr>
        <p:txBody>
          <a:bodyPr wrap="square">
            <a:spAutoFit/>
          </a:bodyPr>
          <a:lstStyle/>
          <a:p>
            <a:pPr algn="ctr"/>
            <a:r>
              <a:rPr lang="en-GB" sz="700" err="1">
                <a:solidFill>
                  <a:schemeClr val="bg1"/>
                </a:solidFill>
                <a:latin typeface="Segoe UI" panose="020B0502040204020203" pitchFamily="34" charset="0"/>
                <a:cs typeface="Segoe UI" panose="020B0502040204020203" pitchFamily="34" charset="0"/>
              </a:rPr>
              <a:t>Amb</a:t>
            </a:r>
            <a:r>
              <a:rPr lang="en-GB" sz="700">
                <a:solidFill>
                  <a:schemeClr val="bg1"/>
                </a:solidFill>
                <a:latin typeface="Segoe UI" panose="020B0502040204020203" pitchFamily="34" charset="0"/>
                <a:cs typeface="Segoe UI" panose="020B0502040204020203" pitchFamily="34" charset="0"/>
              </a:rPr>
              <a:t>. Edward Boateng</a:t>
            </a:r>
          </a:p>
        </p:txBody>
      </p:sp>
      <p:pic>
        <p:nvPicPr>
          <p:cNvPr id="141" name="Picture 140" descr="A person wearing glasses and a black shirt&#10;&#10;Description automatically generated with low confidence">
            <a:extLst>
              <a:ext uri="{FF2B5EF4-FFF2-40B4-BE49-F238E27FC236}">
                <a16:creationId xmlns:a16="http://schemas.microsoft.com/office/drawing/2014/main" id="{5A210921-B269-9DDC-A593-6CAC1D96E65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856111" y="5268819"/>
            <a:ext cx="1328028" cy="1083392"/>
          </a:xfrm>
          <a:prstGeom prst="rect">
            <a:avLst/>
          </a:prstGeom>
        </p:spPr>
      </p:pic>
      <p:sp>
        <p:nvSpPr>
          <p:cNvPr id="147" name="object 9">
            <a:extLst>
              <a:ext uri="{FF2B5EF4-FFF2-40B4-BE49-F238E27FC236}">
                <a16:creationId xmlns:a16="http://schemas.microsoft.com/office/drawing/2014/main" id="{779A13A2-E40B-ACCE-4C85-B5B8C9B5D2D1}"/>
              </a:ext>
            </a:extLst>
          </p:cNvPr>
          <p:cNvSpPr txBox="1"/>
          <p:nvPr/>
        </p:nvSpPr>
        <p:spPr>
          <a:xfrm>
            <a:off x="5798780" y="366748"/>
            <a:ext cx="505008"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Report</a:t>
            </a:r>
          </a:p>
          <a:p>
            <a:pPr marR="4396" indent="101663" algn="r"/>
            <a:r>
              <a:rPr lang="en-GB" sz="606">
                <a:solidFill>
                  <a:srgbClr val="254159"/>
                </a:solidFill>
                <a:latin typeface="Open Sans"/>
                <a:cs typeface="Open Sans"/>
              </a:rPr>
              <a:t>2022</a:t>
            </a:r>
            <a:endParaRPr sz="606">
              <a:latin typeface="Open Sans"/>
              <a:cs typeface="Open Sans"/>
            </a:endParaRPr>
          </a:p>
        </p:txBody>
      </p:sp>
      <p:sp>
        <p:nvSpPr>
          <p:cNvPr id="148" name="object 10">
            <a:extLst>
              <a:ext uri="{FF2B5EF4-FFF2-40B4-BE49-F238E27FC236}">
                <a16:creationId xmlns:a16="http://schemas.microsoft.com/office/drawing/2014/main" id="{9085D30F-DA54-CCE2-28E2-C5CA7F355108}"/>
              </a:ext>
            </a:extLst>
          </p:cNvPr>
          <p:cNvSpPr/>
          <p:nvPr/>
        </p:nvSpPr>
        <p:spPr>
          <a:xfrm>
            <a:off x="6370054" y="395808"/>
            <a:ext cx="0" cy="244536"/>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149" name="object 6">
            <a:extLst>
              <a:ext uri="{FF2B5EF4-FFF2-40B4-BE49-F238E27FC236}">
                <a16:creationId xmlns:a16="http://schemas.microsoft.com/office/drawing/2014/main" id="{DB2853DA-E356-463E-C69A-094DA832707A}"/>
              </a:ext>
            </a:extLst>
          </p:cNvPr>
          <p:cNvSpPr txBox="1"/>
          <p:nvPr/>
        </p:nvSpPr>
        <p:spPr>
          <a:xfrm>
            <a:off x="5543117" y="9479333"/>
            <a:ext cx="784163" cy="104328"/>
          </a:xfrm>
          <a:prstGeom prst="rect">
            <a:avLst/>
          </a:prstGeom>
        </p:spPr>
        <p:txBody>
          <a:bodyPr vert="horz" wrap="square" lIns="0" tIns="10990" rIns="0" bIns="0" rtlCol="0">
            <a:spAutoFit/>
          </a:bodyPr>
          <a:lstStyle/>
          <a:p>
            <a:pPr marL="10991">
              <a:spcBef>
                <a:spcPts val="87"/>
              </a:spcBef>
            </a:pPr>
            <a:r>
              <a:rPr lang="en-GB" sz="606">
                <a:solidFill>
                  <a:srgbClr val="254159"/>
                </a:solidFill>
                <a:latin typeface="Open Sans"/>
                <a:cs typeface="Open Sans"/>
              </a:rPr>
              <a:t>2022 Performance</a:t>
            </a:r>
            <a:endParaRPr sz="606">
              <a:latin typeface="Open Sans"/>
              <a:cs typeface="Open Sans"/>
            </a:endParaRPr>
          </a:p>
        </p:txBody>
      </p:sp>
      <p:sp>
        <p:nvSpPr>
          <p:cNvPr id="150" name="object 7">
            <a:extLst>
              <a:ext uri="{FF2B5EF4-FFF2-40B4-BE49-F238E27FC236}">
                <a16:creationId xmlns:a16="http://schemas.microsoft.com/office/drawing/2014/main" id="{A8E83555-EC5B-7EB6-183C-CF18B4A2A632}"/>
              </a:ext>
            </a:extLst>
          </p:cNvPr>
          <p:cNvSpPr txBox="1"/>
          <p:nvPr/>
        </p:nvSpPr>
        <p:spPr>
          <a:xfrm>
            <a:off x="6480704" y="9471120"/>
            <a:ext cx="135182" cy="131002"/>
          </a:xfrm>
          <a:prstGeom prst="rect">
            <a:avLst/>
          </a:prstGeom>
        </p:spPr>
        <p:txBody>
          <a:bodyPr vert="horz" wrap="square" lIns="0" tIns="10990" rIns="0" bIns="0" rtlCol="0" anchor="t">
            <a:spAutoFit/>
          </a:bodyPr>
          <a:lstStyle/>
          <a:p>
            <a:pPr marL="10795">
              <a:spcBef>
                <a:spcPts val="87"/>
              </a:spcBef>
            </a:pPr>
            <a:r>
              <a:rPr lang="en-GB" sz="750" b="1" spc="-22">
                <a:solidFill>
                  <a:srgbClr val="254159"/>
                </a:solidFill>
                <a:latin typeface="Open Sans Extrabold"/>
                <a:ea typeface="Open Sans Extrabold"/>
                <a:cs typeface="Open Sans Extrabold"/>
              </a:rPr>
              <a:t>7</a:t>
            </a:r>
          </a:p>
        </p:txBody>
      </p:sp>
      <p:sp>
        <p:nvSpPr>
          <p:cNvPr id="151" name="object 8">
            <a:extLst>
              <a:ext uri="{FF2B5EF4-FFF2-40B4-BE49-F238E27FC236}">
                <a16:creationId xmlns:a16="http://schemas.microsoft.com/office/drawing/2014/main" id="{10EB3717-4166-4326-F76E-42CD45662F66}"/>
              </a:ext>
            </a:extLst>
          </p:cNvPr>
          <p:cNvSpPr/>
          <p:nvPr/>
        </p:nvSpPr>
        <p:spPr>
          <a:xfrm>
            <a:off x="6389286" y="9479934"/>
            <a:ext cx="0" cy="105508"/>
          </a:xfrm>
          <a:custGeom>
            <a:avLst/>
            <a:gdLst/>
            <a:ahLst/>
            <a:cxnLst/>
            <a:rect l="l" t="t" r="r" b="b"/>
            <a:pathLst>
              <a:path h="121920">
                <a:moveTo>
                  <a:pt x="0" y="0"/>
                </a:moveTo>
                <a:lnTo>
                  <a:pt x="0" y="121500"/>
                </a:lnTo>
              </a:path>
            </a:pathLst>
          </a:custGeom>
          <a:ln w="12700">
            <a:solidFill>
              <a:srgbClr val="EB5E27"/>
            </a:solidFill>
          </a:ln>
        </p:spPr>
        <p:txBody>
          <a:bodyPr wrap="square" lIns="0" tIns="0" rIns="0" bIns="0" rtlCol="0"/>
          <a:lstStyle/>
          <a:p>
            <a:endParaRPr sz="1558"/>
          </a:p>
        </p:txBody>
      </p:sp>
      <p:pic>
        <p:nvPicPr>
          <p:cNvPr id="4" name="Picture 3" descr="A picture containing teal, turquoise, clothing, aqua&#10;&#10;Description automatically generated">
            <a:extLst>
              <a:ext uri="{FF2B5EF4-FFF2-40B4-BE49-F238E27FC236}">
                <a16:creationId xmlns:a16="http://schemas.microsoft.com/office/drawing/2014/main" id="{D81A91A5-6E0B-C226-7C47-23713B8A9B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2708718" y="1683100"/>
            <a:ext cx="1396738" cy="1049388"/>
          </a:xfrm>
          <a:prstGeom prst="rect">
            <a:avLst/>
          </a:prstGeom>
        </p:spPr>
      </p:pic>
      <p:sp>
        <p:nvSpPr>
          <p:cNvPr id="5" name="TextBox 4">
            <a:extLst>
              <a:ext uri="{FF2B5EF4-FFF2-40B4-BE49-F238E27FC236}">
                <a16:creationId xmlns:a16="http://schemas.microsoft.com/office/drawing/2014/main" id="{25217749-132E-8575-FA45-43D9569A422D}"/>
              </a:ext>
            </a:extLst>
          </p:cNvPr>
          <p:cNvSpPr txBox="1"/>
          <p:nvPr/>
        </p:nvSpPr>
        <p:spPr>
          <a:xfrm>
            <a:off x="2869929" y="2461552"/>
            <a:ext cx="1079192" cy="200055"/>
          </a:xfrm>
          <a:prstGeom prst="rect">
            <a:avLst/>
          </a:prstGeom>
          <a:noFill/>
        </p:spPr>
        <p:txBody>
          <a:bodyPr wrap="square">
            <a:spAutoFit/>
          </a:bodyPr>
          <a:lstStyle/>
          <a:p>
            <a:pPr algn="ctr"/>
            <a:r>
              <a:rPr lang="en-GB" sz="700">
                <a:solidFill>
                  <a:schemeClr val="bg1"/>
                </a:solidFill>
                <a:latin typeface="Segoe UI" panose="020B0502040204020203" pitchFamily="34" charset="0"/>
                <a:cs typeface="Segoe UI" panose="020B0502040204020203" pitchFamily="34" charset="0"/>
              </a:rPr>
              <a:t>Felix </a:t>
            </a:r>
            <a:r>
              <a:rPr lang="en-GB" sz="700" err="1">
                <a:solidFill>
                  <a:schemeClr val="bg1"/>
                </a:solidFill>
                <a:latin typeface="Segoe UI" panose="020B0502040204020203" pitchFamily="34" charset="0"/>
                <a:cs typeface="Segoe UI" panose="020B0502040204020203" pitchFamily="34" charset="0"/>
              </a:rPr>
              <a:t>Ntrakwah</a:t>
            </a:r>
            <a:endParaRPr lang="en-GB" sz="700">
              <a:solidFill>
                <a:schemeClr val="bg1"/>
              </a:solidFill>
              <a:latin typeface="Segoe UI" panose="020B0502040204020203" pitchFamily="34" charset="0"/>
              <a:cs typeface="Segoe UI" panose="020B0502040204020203" pitchFamily="34" charset="0"/>
            </a:endParaRPr>
          </a:p>
        </p:txBody>
      </p:sp>
      <p:sp>
        <p:nvSpPr>
          <p:cNvPr id="6" name="Rectangle: Rounded Corners 5">
            <a:extLst>
              <a:ext uri="{FF2B5EF4-FFF2-40B4-BE49-F238E27FC236}">
                <a16:creationId xmlns:a16="http://schemas.microsoft.com/office/drawing/2014/main" id="{87FE7D1F-6E37-66DD-1BB3-9B7E5055E727}"/>
              </a:ext>
            </a:extLst>
          </p:cNvPr>
          <p:cNvSpPr/>
          <p:nvPr/>
        </p:nvSpPr>
        <p:spPr>
          <a:xfrm>
            <a:off x="3175019" y="2674146"/>
            <a:ext cx="472234" cy="128169"/>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6ECAAA90-70F5-A354-0EEF-C0A707FCCF5A}"/>
              </a:ext>
            </a:extLst>
          </p:cNvPr>
          <p:cNvSpPr txBox="1"/>
          <p:nvPr/>
        </p:nvSpPr>
        <p:spPr>
          <a:xfrm>
            <a:off x="3139980" y="2643992"/>
            <a:ext cx="542312" cy="184666"/>
          </a:xfrm>
          <a:prstGeom prst="rect">
            <a:avLst/>
          </a:prstGeom>
          <a:noFill/>
        </p:spPr>
        <p:txBody>
          <a:bodyPr wrap="square">
            <a:spAutoFit/>
          </a:bodyPr>
          <a:lstStyle/>
          <a:p>
            <a:pPr algn="ctr"/>
            <a:r>
              <a:rPr lang="en-GB" sz="600" b="1">
                <a:solidFill>
                  <a:srgbClr val="7AB9B8"/>
                </a:solidFill>
                <a:latin typeface="Segoe UI" panose="020B0502040204020203" pitchFamily="34" charset="0"/>
                <a:cs typeface="Segoe UI" panose="020B0502040204020203" pitchFamily="34" charset="0"/>
              </a:rPr>
              <a:t>Member </a:t>
            </a:r>
          </a:p>
        </p:txBody>
      </p:sp>
      <p:pic>
        <p:nvPicPr>
          <p:cNvPr id="11" name="Picture 10">
            <a:extLst>
              <a:ext uri="{FF2B5EF4-FFF2-40B4-BE49-F238E27FC236}">
                <a16:creationId xmlns:a16="http://schemas.microsoft.com/office/drawing/2014/main" id="{B318BB20-443D-4D31-9A0C-0ADBB8876F0C}"/>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017011" y="1650645"/>
            <a:ext cx="786313" cy="780750"/>
          </a:xfrm>
          <a:prstGeom prst="rect">
            <a:avLst/>
          </a:prstGeom>
        </p:spPr>
      </p:pic>
      <p:sp>
        <p:nvSpPr>
          <p:cNvPr id="13" name="TextBox 12">
            <a:extLst>
              <a:ext uri="{FF2B5EF4-FFF2-40B4-BE49-F238E27FC236}">
                <a16:creationId xmlns:a16="http://schemas.microsoft.com/office/drawing/2014/main" id="{39CA57AB-8D49-E361-5DE4-A5CA8088D00E}"/>
              </a:ext>
            </a:extLst>
          </p:cNvPr>
          <p:cNvSpPr txBox="1"/>
          <p:nvPr/>
        </p:nvSpPr>
        <p:spPr>
          <a:xfrm>
            <a:off x="381937" y="7008860"/>
            <a:ext cx="5979602" cy="1246495"/>
          </a:xfrm>
          <a:prstGeom prst="rect">
            <a:avLst/>
          </a:prstGeom>
          <a:noFill/>
        </p:spPr>
        <p:txBody>
          <a:bodyPr wrap="square">
            <a:spAutoFit/>
          </a:bodyPr>
          <a:lstStyle/>
          <a:p>
            <a:pPr algn="ctr"/>
            <a:r>
              <a:rPr lang="en-GB" sz="1400" b="1">
                <a:solidFill>
                  <a:srgbClr val="223C52"/>
                </a:solidFill>
                <a:latin typeface="Segoe UI" panose="020B0502040204020203" pitchFamily="34" charset="0"/>
                <a:cs typeface="Segoe UI" panose="020B0502040204020203" pitchFamily="34" charset="0"/>
              </a:rPr>
              <a:t>Senior Management Team</a:t>
            </a:r>
          </a:p>
          <a:p>
            <a:endParaRPr lang="en-GB" sz="800">
              <a:latin typeface="Segoe UI" panose="020B0502040204020203" pitchFamily="34" charset="0"/>
              <a:cs typeface="Segoe UI" panose="020B0502040204020203" pitchFamily="34" charset="0"/>
            </a:endParaRPr>
          </a:p>
          <a:p>
            <a:endParaRPr lang="en-GB" sz="400">
              <a:latin typeface="Segoe UI" panose="020B0502040204020203" pitchFamily="34" charset="0"/>
              <a:cs typeface="Segoe UI" panose="020B0502040204020203" pitchFamily="34" charset="0"/>
            </a:endParaRPr>
          </a:p>
          <a:p>
            <a:endParaRPr lang="en-GB" sz="400">
              <a:latin typeface="Segoe UI" panose="020B0502040204020203" pitchFamily="34" charset="0"/>
              <a:cs typeface="Segoe UI" panose="020B0502040204020203" pitchFamily="34" charset="0"/>
            </a:endParaRPr>
          </a:p>
          <a:p>
            <a:endParaRPr lang="en-GB" sz="400">
              <a:latin typeface="Segoe UI" panose="020B0502040204020203" pitchFamily="34" charset="0"/>
              <a:cs typeface="Segoe UI" panose="020B0502040204020203" pitchFamily="34" charset="0"/>
            </a:endParaRPr>
          </a:p>
          <a:p>
            <a:r>
              <a:rPr lang="en-GB" sz="900" b="1">
                <a:latin typeface="Segoe UI" panose="020B0502040204020203" pitchFamily="34" charset="0"/>
                <a:cs typeface="Segoe UI" panose="020B0502040204020203" pitchFamily="34" charset="0"/>
              </a:rPr>
              <a:t>Eric Albert Opoku</a:t>
            </a:r>
          </a:p>
          <a:p>
            <a:r>
              <a:rPr lang="en-GB" sz="700">
                <a:latin typeface="Segoe UI" panose="020B0502040204020203" pitchFamily="34" charset="0"/>
                <a:cs typeface="Segoe UI" panose="020B0502040204020203" pitchFamily="34" charset="0"/>
              </a:rPr>
              <a:t>Ag. Head, Governance Risk, and Compliance</a:t>
            </a:r>
          </a:p>
          <a:p>
            <a:endParaRPr lang="en-GB" sz="900">
              <a:latin typeface="Segoe UI" panose="020B0502040204020203" pitchFamily="34" charset="0"/>
              <a:cs typeface="Segoe UI" panose="020B0502040204020203" pitchFamily="34" charset="0"/>
            </a:endParaRPr>
          </a:p>
          <a:p>
            <a:r>
              <a:rPr lang="en-GB" sz="900" b="1">
                <a:latin typeface="Segoe UI" panose="020B0502040204020203" pitchFamily="34" charset="0"/>
                <a:cs typeface="Segoe UI" panose="020B0502040204020203" pitchFamily="34" charset="0"/>
              </a:rPr>
              <a:t>Joshua Adofo Boanya</a:t>
            </a:r>
          </a:p>
          <a:p>
            <a:r>
              <a:rPr lang="en-GB" sz="700">
                <a:latin typeface="Segoe UI" panose="020B0502040204020203" pitchFamily="34" charset="0"/>
                <a:cs typeface="Segoe UI" panose="020B0502040204020203" pitchFamily="34" charset="0"/>
              </a:rPr>
              <a:t>Head, Investment and Divestment</a:t>
            </a:r>
          </a:p>
        </p:txBody>
      </p:sp>
      <p:cxnSp>
        <p:nvCxnSpPr>
          <p:cNvPr id="15" name="Straight Connector 14">
            <a:extLst>
              <a:ext uri="{FF2B5EF4-FFF2-40B4-BE49-F238E27FC236}">
                <a16:creationId xmlns:a16="http://schemas.microsoft.com/office/drawing/2014/main" id="{6FF5E53B-1510-A2E1-A7B3-A67F0D8351C4}"/>
              </a:ext>
            </a:extLst>
          </p:cNvPr>
          <p:cNvCxnSpPr/>
          <p:nvPr/>
        </p:nvCxnSpPr>
        <p:spPr>
          <a:xfrm>
            <a:off x="368528" y="7359788"/>
            <a:ext cx="546923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C20D4500-EFFC-1CD6-AE94-A14139813A0F}"/>
              </a:ext>
            </a:extLst>
          </p:cNvPr>
          <p:cNvSpPr txBox="1"/>
          <p:nvPr/>
        </p:nvSpPr>
        <p:spPr>
          <a:xfrm>
            <a:off x="3803324" y="8330292"/>
            <a:ext cx="1326711" cy="338554"/>
          </a:xfrm>
          <a:prstGeom prst="rect">
            <a:avLst/>
          </a:prstGeom>
          <a:noFill/>
        </p:spPr>
        <p:txBody>
          <a:bodyPr wrap="square">
            <a:spAutoFit/>
          </a:bodyPr>
          <a:lstStyle/>
          <a:p>
            <a:r>
              <a:rPr lang="en-GB" sz="900" b="1">
                <a:latin typeface="Segoe UI" panose="020B0502040204020203" pitchFamily="34" charset="0"/>
                <a:cs typeface="Segoe UI" panose="020B0502040204020203" pitchFamily="34" charset="0"/>
              </a:rPr>
              <a:t>Mathew Zoka</a:t>
            </a:r>
          </a:p>
          <a:p>
            <a:r>
              <a:rPr lang="en-GB" sz="700">
                <a:latin typeface="Segoe UI" panose="020B0502040204020203" pitchFamily="34" charset="0"/>
                <a:cs typeface="Segoe UI" panose="020B0502040204020203" pitchFamily="34" charset="0"/>
              </a:rPr>
              <a:t>Manager, Internal Audit</a:t>
            </a:r>
          </a:p>
        </p:txBody>
      </p:sp>
      <p:sp>
        <p:nvSpPr>
          <p:cNvPr id="22" name="TextBox 21">
            <a:extLst>
              <a:ext uri="{FF2B5EF4-FFF2-40B4-BE49-F238E27FC236}">
                <a16:creationId xmlns:a16="http://schemas.microsoft.com/office/drawing/2014/main" id="{44CF82E3-FE21-19B4-594C-6E2C6E004F4B}"/>
              </a:ext>
            </a:extLst>
          </p:cNvPr>
          <p:cNvSpPr txBox="1"/>
          <p:nvPr/>
        </p:nvSpPr>
        <p:spPr>
          <a:xfrm>
            <a:off x="2378707" y="7544603"/>
            <a:ext cx="1324082" cy="338554"/>
          </a:xfrm>
          <a:prstGeom prst="rect">
            <a:avLst/>
          </a:prstGeom>
          <a:noFill/>
        </p:spPr>
        <p:txBody>
          <a:bodyPr wrap="square">
            <a:spAutoFit/>
          </a:bodyPr>
          <a:lstStyle/>
          <a:p>
            <a:r>
              <a:rPr lang="en-GB" sz="900" b="1">
                <a:latin typeface="Segoe UI" panose="020B0502040204020203" pitchFamily="34" charset="0"/>
                <a:cs typeface="Segoe UI" panose="020B0502040204020203" pitchFamily="34" charset="0"/>
              </a:rPr>
              <a:t>Rosemary Sahnoon</a:t>
            </a:r>
          </a:p>
          <a:p>
            <a:r>
              <a:rPr lang="en-GB" sz="700">
                <a:latin typeface="Segoe UI" panose="020B0502040204020203" pitchFamily="34" charset="0"/>
                <a:cs typeface="Segoe UI" panose="020B0502040204020203" pitchFamily="34" charset="0"/>
              </a:rPr>
              <a:t>Head, Legal</a:t>
            </a:r>
          </a:p>
        </p:txBody>
      </p:sp>
      <p:sp>
        <p:nvSpPr>
          <p:cNvPr id="28" name="TextBox 27">
            <a:extLst>
              <a:ext uri="{FF2B5EF4-FFF2-40B4-BE49-F238E27FC236}">
                <a16:creationId xmlns:a16="http://schemas.microsoft.com/office/drawing/2014/main" id="{EC905278-C580-B659-ADA0-BEC21637620E}"/>
              </a:ext>
            </a:extLst>
          </p:cNvPr>
          <p:cNvSpPr txBox="1"/>
          <p:nvPr/>
        </p:nvSpPr>
        <p:spPr>
          <a:xfrm>
            <a:off x="2369436" y="7951797"/>
            <a:ext cx="1416957" cy="338554"/>
          </a:xfrm>
          <a:prstGeom prst="rect">
            <a:avLst/>
          </a:prstGeom>
          <a:noFill/>
        </p:spPr>
        <p:txBody>
          <a:bodyPr wrap="square">
            <a:spAutoFit/>
          </a:bodyPr>
          <a:lstStyle/>
          <a:p>
            <a:r>
              <a:rPr lang="en-GB" sz="900" b="1">
                <a:latin typeface="Segoe UI" panose="020B0502040204020203" pitchFamily="34" charset="0"/>
                <a:cs typeface="Segoe UI" panose="020B0502040204020203" pitchFamily="34" charset="0"/>
              </a:rPr>
              <a:t>Olivia Opoku Adoma</a:t>
            </a:r>
          </a:p>
          <a:p>
            <a:r>
              <a:rPr lang="en-GB" sz="700">
                <a:latin typeface="Segoe UI" panose="020B0502040204020203" pitchFamily="34" charset="0"/>
                <a:cs typeface="Segoe UI" panose="020B0502040204020203" pitchFamily="34" charset="0"/>
              </a:rPr>
              <a:t>Head, PME</a:t>
            </a:r>
            <a:endParaRPr lang="en-GB" sz="700"/>
          </a:p>
        </p:txBody>
      </p:sp>
      <p:sp>
        <p:nvSpPr>
          <p:cNvPr id="31" name="TextBox 30">
            <a:extLst>
              <a:ext uri="{FF2B5EF4-FFF2-40B4-BE49-F238E27FC236}">
                <a16:creationId xmlns:a16="http://schemas.microsoft.com/office/drawing/2014/main" id="{EBAA104A-26EF-9CA3-E2B2-9C560E89B40B}"/>
              </a:ext>
            </a:extLst>
          </p:cNvPr>
          <p:cNvSpPr txBox="1"/>
          <p:nvPr/>
        </p:nvSpPr>
        <p:spPr>
          <a:xfrm>
            <a:off x="3774241" y="7537692"/>
            <a:ext cx="1124605" cy="338554"/>
          </a:xfrm>
          <a:prstGeom prst="rect">
            <a:avLst/>
          </a:prstGeom>
          <a:noFill/>
        </p:spPr>
        <p:txBody>
          <a:bodyPr wrap="square">
            <a:spAutoFit/>
          </a:bodyPr>
          <a:lstStyle/>
          <a:p>
            <a:r>
              <a:rPr lang="en-GB" sz="900" b="1">
                <a:latin typeface="Segoe UI" panose="020B0502040204020203" pitchFamily="34" charset="0"/>
                <a:cs typeface="Segoe UI" panose="020B0502040204020203" pitchFamily="34" charset="0"/>
              </a:rPr>
              <a:t>Yvonne Nanevie</a:t>
            </a:r>
          </a:p>
          <a:p>
            <a:r>
              <a:rPr lang="en-GB" sz="700">
                <a:latin typeface="Segoe UI" panose="020B0502040204020203" pitchFamily="34" charset="0"/>
                <a:cs typeface="Segoe UI" panose="020B0502040204020203" pitchFamily="34" charset="0"/>
              </a:rPr>
              <a:t>Head, Finance</a:t>
            </a:r>
          </a:p>
        </p:txBody>
      </p:sp>
      <p:sp>
        <p:nvSpPr>
          <p:cNvPr id="34" name="TextBox 33">
            <a:extLst>
              <a:ext uri="{FF2B5EF4-FFF2-40B4-BE49-F238E27FC236}">
                <a16:creationId xmlns:a16="http://schemas.microsoft.com/office/drawing/2014/main" id="{F7B7CC30-641A-8C89-8478-7923B602CA9F}"/>
              </a:ext>
            </a:extLst>
          </p:cNvPr>
          <p:cNvSpPr txBox="1"/>
          <p:nvPr/>
        </p:nvSpPr>
        <p:spPr>
          <a:xfrm>
            <a:off x="3804638" y="7929828"/>
            <a:ext cx="1324082" cy="446276"/>
          </a:xfrm>
          <a:prstGeom prst="rect">
            <a:avLst/>
          </a:prstGeom>
          <a:noFill/>
        </p:spPr>
        <p:txBody>
          <a:bodyPr wrap="square">
            <a:spAutoFit/>
          </a:bodyPr>
          <a:lstStyle/>
          <a:p>
            <a:r>
              <a:rPr lang="en-GB" sz="900" b="1">
                <a:latin typeface="Segoe UI" panose="020B0502040204020203" pitchFamily="34" charset="0"/>
                <a:cs typeface="Segoe UI" panose="020B0502040204020203" pitchFamily="34" charset="0"/>
              </a:rPr>
              <a:t>Elsie Obeng- Akrofi</a:t>
            </a:r>
          </a:p>
          <a:p>
            <a:r>
              <a:rPr lang="en-GB" sz="700">
                <a:latin typeface="Segoe UI" panose="020B0502040204020203" pitchFamily="34" charset="0"/>
                <a:cs typeface="Segoe UI" panose="020B0502040204020203" pitchFamily="34" charset="0"/>
              </a:rPr>
              <a:t>Ag. Head, Human Resource and Administration</a:t>
            </a:r>
          </a:p>
        </p:txBody>
      </p:sp>
      <p:sp>
        <p:nvSpPr>
          <p:cNvPr id="37" name="TextBox 36">
            <a:extLst>
              <a:ext uri="{FF2B5EF4-FFF2-40B4-BE49-F238E27FC236}">
                <a16:creationId xmlns:a16="http://schemas.microsoft.com/office/drawing/2014/main" id="{A168A537-9403-0E02-8706-8ED141B951C7}"/>
              </a:ext>
            </a:extLst>
          </p:cNvPr>
          <p:cNvSpPr txBox="1"/>
          <p:nvPr/>
        </p:nvSpPr>
        <p:spPr>
          <a:xfrm>
            <a:off x="5088399" y="7561515"/>
            <a:ext cx="1036240" cy="338554"/>
          </a:xfrm>
          <a:prstGeom prst="rect">
            <a:avLst/>
          </a:prstGeom>
          <a:noFill/>
        </p:spPr>
        <p:txBody>
          <a:bodyPr wrap="square">
            <a:spAutoFit/>
          </a:bodyPr>
          <a:lstStyle/>
          <a:p>
            <a:r>
              <a:rPr lang="en-GB" sz="900" b="1">
                <a:latin typeface="Segoe UI" panose="020B0502040204020203" pitchFamily="34" charset="0"/>
                <a:cs typeface="Segoe UI" panose="020B0502040204020203" pitchFamily="34" charset="0"/>
              </a:rPr>
              <a:t>George Ofori</a:t>
            </a:r>
          </a:p>
          <a:p>
            <a:r>
              <a:rPr lang="en-GB" sz="700">
                <a:latin typeface="Segoe UI" panose="020B0502040204020203" pitchFamily="34" charset="0"/>
                <a:cs typeface="Segoe UI" panose="020B0502040204020203" pitchFamily="34" charset="0"/>
              </a:rPr>
              <a:t>Head, IT</a:t>
            </a:r>
          </a:p>
        </p:txBody>
      </p:sp>
      <p:sp>
        <p:nvSpPr>
          <p:cNvPr id="40" name="TextBox 39">
            <a:extLst>
              <a:ext uri="{FF2B5EF4-FFF2-40B4-BE49-F238E27FC236}">
                <a16:creationId xmlns:a16="http://schemas.microsoft.com/office/drawing/2014/main" id="{7F6EDD39-A07F-ECC9-858C-306DDCD17608}"/>
              </a:ext>
            </a:extLst>
          </p:cNvPr>
          <p:cNvSpPr txBox="1"/>
          <p:nvPr/>
        </p:nvSpPr>
        <p:spPr>
          <a:xfrm>
            <a:off x="327993" y="8363977"/>
            <a:ext cx="1211748" cy="338554"/>
          </a:xfrm>
          <a:prstGeom prst="rect">
            <a:avLst/>
          </a:prstGeom>
          <a:noFill/>
        </p:spPr>
        <p:txBody>
          <a:bodyPr wrap="square">
            <a:spAutoFit/>
          </a:bodyPr>
          <a:lstStyle/>
          <a:p>
            <a:r>
              <a:rPr lang="en-GB" sz="900" b="1">
                <a:latin typeface="Segoe UI" panose="020B0502040204020203" pitchFamily="34" charset="0"/>
                <a:cs typeface="Segoe UI" panose="020B0502040204020203" pitchFamily="34" charset="0"/>
              </a:rPr>
              <a:t>Stephen Asiedu</a:t>
            </a:r>
          </a:p>
          <a:p>
            <a:r>
              <a:rPr lang="en-GB" sz="700">
                <a:latin typeface="Segoe UI" panose="020B0502040204020203" pitchFamily="34" charset="0"/>
                <a:cs typeface="Segoe UI" panose="020B0502040204020203" pitchFamily="34" charset="0"/>
              </a:rPr>
              <a:t>Head, Corporate Affairs</a:t>
            </a:r>
          </a:p>
        </p:txBody>
      </p:sp>
      <p:sp>
        <p:nvSpPr>
          <p:cNvPr id="42" name="TextBox 41">
            <a:extLst>
              <a:ext uri="{FF2B5EF4-FFF2-40B4-BE49-F238E27FC236}">
                <a16:creationId xmlns:a16="http://schemas.microsoft.com/office/drawing/2014/main" id="{1D06CA9B-EDCF-160D-9DFC-01156022D2CB}"/>
              </a:ext>
            </a:extLst>
          </p:cNvPr>
          <p:cNvSpPr txBox="1"/>
          <p:nvPr/>
        </p:nvSpPr>
        <p:spPr>
          <a:xfrm>
            <a:off x="2369436" y="8320110"/>
            <a:ext cx="1647521" cy="446276"/>
          </a:xfrm>
          <a:prstGeom prst="rect">
            <a:avLst/>
          </a:prstGeom>
          <a:noFill/>
        </p:spPr>
        <p:txBody>
          <a:bodyPr wrap="square">
            <a:spAutoFit/>
          </a:bodyPr>
          <a:lstStyle/>
          <a:p>
            <a:r>
              <a:rPr lang="en-GB" sz="900" b="1">
                <a:latin typeface="Segoe UI" panose="020B0502040204020203" pitchFamily="34" charset="0"/>
                <a:cs typeface="Segoe UI" panose="020B0502040204020203" pitchFamily="34" charset="0"/>
              </a:rPr>
              <a:t>Dr. Edward Darah</a:t>
            </a:r>
          </a:p>
          <a:p>
            <a:r>
              <a:rPr lang="en-GB" sz="700">
                <a:latin typeface="Segoe UI" panose="020B0502040204020203" pitchFamily="34" charset="0"/>
                <a:cs typeface="Segoe UI" panose="020B0502040204020203" pitchFamily="34" charset="0"/>
              </a:rPr>
              <a:t>Ag. Head, Research, Innovation, Planning and Strategy</a:t>
            </a:r>
          </a:p>
        </p:txBody>
      </p:sp>
      <p:sp>
        <p:nvSpPr>
          <p:cNvPr id="9" name="TextBox 8">
            <a:extLst>
              <a:ext uri="{FF2B5EF4-FFF2-40B4-BE49-F238E27FC236}">
                <a16:creationId xmlns:a16="http://schemas.microsoft.com/office/drawing/2014/main" id="{47165BDD-B8E0-EE99-C131-74F4EE53DA76}"/>
              </a:ext>
            </a:extLst>
          </p:cNvPr>
          <p:cNvSpPr txBox="1"/>
          <p:nvPr/>
        </p:nvSpPr>
        <p:spPr>
          <a:xfrm>
            <a:off x="5140633" y="7913154"/>
            <a:ext cx="1324082" cy="338554"/>
          </a:xfrm>
          <a:prstGeom prst="rect">
            <a:avLst/>
          </a:prstGeom>
          <a:noFill/>
        </p:spPr>
        <p:txBody>
          <a:bodyPr wrap="square">
            <a:spAutoFit/>
          </a:bodyPr>
          <a:lstStyle/>
          <a:p>
            <a:r>
              <a:rPr lang="en-GB" sz="900" b="1">
                <a:latin typeface="Segoe UI" panose="020B0502040204020203" pitchFamily="34" charset="0"/>
                <a:cs typeface="Segoe UI" panose="020B0502040204020203" pitchFamily="34" charset="0"/>
              </a:rPr>
              <a:t>Helen Addo</a:t>
            </a:r>
            <a:endParaRPr lang="en-GB" sz="700" b="1">
              <a:latin typeface="Segoe UI" panose="020B0502040204020203" pitchFamily="34" charset="0"/>
              <a:cs typeface="Segoe UI" panose="020B0502040204020203" pitchFamily="34" charset="0"/>
            </a:endParaRPr>
          </a:p>
          <a:p>
            <a:r>
              <a:rPr lang="en-GB" sz="700">
                <a:latin typeface="Segoe UI" panose="020B0502040204020203" pitchFamily="34" charset="0"/>
                <a:cs typeface="Segoe UI" panose="020B0502040204020203" pitchFamily="34" charset="0"/>
              </a:rPr>
              <a:t>Board Secretary</a:t>
            </a:r>
            <a:endParaRPr lang="en-GB" sz="900">
              <a:latin typeface="Segoe UI" panose="020B0502040204020203" pitchFamily="34" charset="0"/>
              <a:cs typeface="Segoe UI" panose="020B0502040204020203" pitchFamily="34" charset="0"/>
            </a:endParaRPr>
          </a:p>
        </p:txBody>
      </p:sp>
      <p:sp>
        <p:nvSpPr>
          <p:cNvPr id="10" name="TextBox 9">
            <a:extLst>
              <a:ext uri="{FF2B5EF4-FFF2-40B4-BE49-F238E27FC236}">
                <a16:creationId xmlns:a16="http://schemas.microsoft.com/office/drawing/2014/main" id="{BFD19D72-322B-C77B-ACDF-7D169854B5AE}"/>
              </a:ext>
            </a:extLst>
          </p:cNvPr>
          <p:cNvSpPr txBox="1"/>
          <p:nvPr/>
        </p:nvSpPr>
        <p:spPr>
          <a:xfrm>
            <a:off x="5122117" y="8337963"/>
            <a:ext cx="1326711" cy="338554"/>
          </a:xfrm>
          <a:prstGeom prst="rect">
            <a:avLst/>
          </a:prstGeom>
          <a:noFill/>
        </p:spPr>
        <p:txBody>
          <a:bodyPr wrap="square">
            <a:spAutoFit/>
          </a:bodyPr>
          <a:lstStyle/>
          <a:p>
            <a:r>
              <a:rPr lang="en-GB" sz="900" b="1">
                <a:latin typeface="Segoe UI" panose="020B0502040204020203" pitchFamily="34" charset="0"/>
                <a:cs typeface="Segoe UI" panose="020B0502040204020203" pitchFamily="34" charset="0"/>
              </a:rPr>
              <a:t>Frank Ademan</a:t>
            </a:r>
          </a:p>
          <a:p>
            <a:r>
              <a:rPr lang="en-GB" sz="700">
                <a:latin typeface="Segoe UI" panose="020B0502040204020203" pitchFamily="34" charset="0"/>
                <a:cs typeface="Segoe UI" panose="020B0502040204020203" pitchFamily="34" charset="0"/>
              </a:rPr>
              <a:t>Manager, Procurement</a:t>
            </a:r>
          </a:p>
        </p:txBody>
      </p:sp>
      <p:pic>
        <p:nvPicPr>
          <p:cNvPr id="12" name="Picture 11">
            <a:extLst>
              <a:ext uri="{FF2B5EF4-FFF2-40B4-BE49-F238E27FC236}">
                <a16:creationId xmlns:a16="http://schemas.microsoft.com/office/drawing/2014/main" id="{8CC7300D-92DE-1755-46F4-A75BBC893CCE}"/>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670096" y="1496362"/>
            <a:ext cx="945787" cy="968055"/>
          </a:xfrm>
          <a:prstGeom prst="rect">
            <a:avLst/>
          </a:prstGeom>
        </p:spPr>
      </p:pic>
      <p:pic>
        <p:nvPicPr>
          <p:cNvPr id="14" name="Picture 13">
            <a:extLst>
              <a:ext uri="{FF2B5EF4-FFF2-40B4-BE49-F238E27FC236}">
                <a16:creationId xmlns:a16="http://schemas.microsoft.com/office/drawing/2014/main" id="{8762A0FD-7369-2C65-C1BD-8F32E7B1332D}"/>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536685" y="5219682"/>
            <a:ext cx="1136285" cy="984366"/>
          </a:xfrm>
          <a:prstGeom prst="rect">
            <a:avLst/>
          </a:prstGeom>
        </p:spPr>
      </p:pic>
      <p:sp>
        <p:nvSpPr>
          <p:cNvPr id="16" name="TextBox 15">
            <a:extLst>
              <a:ext uri="{FF2B5EF4-FFF2-40B4-BE49-F238E27FC236}">
                <a16:creationId xmlns:a16="http://schemas.microsoft.com/office/drawing/2014/main" id="{0FB5D6BA-133F-A297-531E-FCA9A1B7E04D}"/>
              </a:ext>
            </a:extLst>
          </p:cNvPr>
          <p:cNvSpPr txBox="1"/>
          <p:nvPr/>
        </p:nvSpPr>
        <p:spPr>
          <a:xfrm>
            <a:off x="1397384" y="9438757"/>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latin typeface="Segoe UI" panose="020B0502040204020203" pitchFamily="34" charset="0"/>
                <a:cs typeface="Segoe UI" panose="020B0502040204020203" pitchFamily="34" charset="0"/>
              </a:rPr>
              <a:t>Overseeing the State’s Interests in Specified Entities</a:t>
            </a:r>
          </a:p>
        </p:txBody>
      </p:sp>
      <p:pic>
        <p:nvPicPr>
          <p:cNvPr id="2" name="Picture 2" descr="A picture containing person, smiling&#10;&#10;Description automatically generated">
            <a:extLst>
              <a:ext uri="{FF2B5EF4-FFF2-40B4-BE49-F238E27FC236}">
                <a16:creationId xmlns:a16="http://schemas.microsoft.com/office/drawing/2014/main" id="{9A1F4737-D4B0-3A17-0E9D-21DBA8C2991D}"/>
              </a:ext>
            </a:extLst>
          </p:cNvPr>
          <p:cNvPicPr>
            <a:picLocks noChangeAspect="1"/>
          </p:cNvPicPr>
          <p:nvPr/>
        </p:nvPicPr>
        <p:blipFill>
          <a:blip r:embed="rId13"/>
          <a:stretch>
            <a:fillRect/>
          </a:stretch>
        </p:blipFill>
        <p:spPr>
          <a:xfrm>
            <a:off x="2854431" y="5320661"/>
            <a:ext cx="911387" cy="899187"/>
          </a:xfrm>
          <a:prstGeom prst="rect">
            <a:avLst/>
          </a:prstGeom>
        </p:spPr>
      </p:pic>
    </p:spTree>
    <p:extLst>
      <p:ext uri="{BB962C8B-B14F-4D97-AF65-F5344CB8AC3E}">
        <p14:creationId xmlns:p14="http://schemas.microsoft.com/office/powerpoint/2010/main" val="42650575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a:extLst>
              <a:ext uri="{FF2B5EF4-FFF2-40B4-BE49-F238E27FC236}">
                <a16:creationId xmlns:a16="http://schemas.microsoft.com/office/drawing/2014/main" id="{3F07A23C-943D-D529-D7EA-AC29040F6D8E}"/>
              </a:ext>
            </a:extLst>
          </p:cNvPr>
          <p:cNvSpPr txBox="1"/>
          <p:nvPr/>
        </p:nvSpPr>
        <p:spPr>
          <a:xfrm>
            <a:off x="1592440" y="1002491"/>
            <a:ext cx="3407501" cy="366895"/>
          </a:xfrm>
          <a:prstGeom prst="rect">
            <a:avLst/>
          </a:prstGeom>
          <a:noFill/>
        </p:spPr>
        <p:txBody>
          <a:bodyPr wrap="square">
            <a:spAutoFit/>
          </a:bodyPr>
          <a:lstStyle/>
          <a:p>
            <a:pPr algn="ctr">
              <a:lnSpc>
                <a:spcPct val="107000"/>
              </a:lnSpc>
              <a:spcAft>
                <a:spcPts val="800"/>
              </a:spcAft>
            </a:pPr>
            <a:r>
              <a:rPr lang="en-GB" b="1" kern="100">
                <a:solidFill>
                  <a:srgbClr val="005151"/>
                </a:solidFill>
                <a:effectLst/>
                <a:latin typeface="Segoe UI" panose="020B0502040204020203" pitchFamily="34" charset="0"/>
                <a:ea typeface="Calibri" panose="020F0502020204030204" pitchFamily="34" charset="0"/>
                <a:cs typeface="Segoe UI" panose="020B0502040204020203" pitchFamily="34" charset="0"/>
              </a:rPr>
              <a:t>Profiles of </a:t>
            </a:r>
            <a:r>
              <a:rPr lang="en-GB" kern="100">
                <a:solidFill>
                  <a:srgbClr val="005151"/>
                </a:solidFill>
                <a:effectLst/>
                <a:latin typeface="Segoe UI Light" panose="020B0502040204020203" pitchFamily="34" charset="0"/>
                <a:ea typeface="Calibri" panose="020F0502020204030204" pitchFamily="34" charset="0"/>
                <a:cs typeface="Segoe UI Light" panose="020B0502040204020203" pitchFamily="34" charset="0"/>
              </a:rPr>
              <a:t>SIGA Board Members</a:t>
            </a:r>
            <a:endParaRPr lang="en-GB" b="1" kern="100">
              <a:solidFill>
                <a:srgbClr val="005151"/>
              </a:solidFill>
              <a:latin typeface="Segoe UI" panose="020B0502040204020203" pitchFamily="34" charset="0"/>
              <a:ea typeface="Calibri" panose="020F0502020204030204" pitchFamily="34" charset="0"/>
              <a:cs typeface="Segoe UI" panose="020B0502040204020203" pitchFamily="34" charset="0"/>
            </a:endParaRPr>
          </a:p>
        </p:txBody>
      </p:sp>
      <p:sp>
        <p:nvSpPr>
          <p:cNvPr id="147" name="object 9">
            <a:extLst>
              <a:ext uri="{FF2B5EF4-FFF2-40B4-BE49-F238E27FC236}">
                <a16:creationId xmlns:a16="http://schemas.microsoft.com/office/drawing/2014/main" id="{779A13A2-E40B-ACCE-4C85-B5B8C9B5D2D1}"/>
              </a:ext>
            </a:extLst>
          </p:cNvPr>
          <p:cNvSpPr txBox="1"/>
          <p:nvPr/>
        </p:nvSpPr>
        <p:spPr>
          <a:xfrm>
            <a:off x="5798780" y="676029"/>
            <a:ext cx="505008"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Report</a:t>
            </a:r>
          </a:p>
          <a:p>
            <a:pPr marR="4396" indent="101663" algn="r"/>
            <a:r>
              <a:rPr lang="en-GB" sz="606">
                <a:solidFill>
                  <a:srgbClr val="254159"/>
                </a:solidFill>
                <a:latin typeface="Open Sans"/>
                <a:cs typeface="Open Sans"/>
              </a:rPr>
              <a:t>2022</a:t>
            </a:r>
            <a:endParaRPr sz="606">
              <a:latin typeface="Open Sans"/>
              <a:cs typeface="Open Sans"/>
            </a:endParaRPr>
          </a:p>
        </p:txBody>
      </p:sp>
      <p:sp>
        <p:nvSpPr>
          <p:cNvPr id="148" name="object 10">
            <a:extLst>
              <a:ext uri="{FF2B5EF4-FFF2-40B4-BE49-F238E27FC236}">
                <a16:creationId xmlns:a16="http://schemas.microsoft.com/office/drawing/2014/main" id="{9085D30F-DA54-CCE2-28E2-C5CA7F355108}"/>
              </a:ext>
            </a:extLst>
          </p:cNvPr>
          <p:cNvSpPr/>
          <p:nvPr/>
        </p:nvSpPr>
        <p:spPr>
          <a:xfrm>
            <a:off x="6370054" y="705089"/>
            <a:ext cx="0" cy="244536"/>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149" name="object 6">
            <a:extLst>
              <a:ext uri="{FF2B5EF4-FFF2-40B4-BE49-F238E27FC236}">
                <a16:creationId xmlns:a16="http://schemas.microsoft.com/office/drawing/2014/main" id="{DB2853DA-E356-463E-C69A-094DA832707A}"/>
              </a:ext>
            </a:extLst>
          </p:cNvPr>
          <p:cNvSpPr txBox="1"/>
          <p:nvPr/>
        </p:nvSpPr>
        <p:spPr>
          <a:xfrm>
            <a:off x="5543117" y="9479333"/>
            <a:ext cx="784163" cy="104328"/>
          </a:xfrm>
          <a:prstGeom prst="rect">
            <a:avLst/>
          </a:prstGeom>
        </p:spPr>
        <p:txBody>
          <a:bodyPr vert="horz" wrap="square" lIns="0" tIns="10990" rIns="0" bIns="0" rtlCol="0">
            <a:spAutoFit/>
          </a:bodyPr>
          <a:lstStyle/>
          <a:p>
            <a:pPr marL="10991">
              <a:spcBef>
                <a:spcPts val="87"/>
              </a:spcBef>
            </a:pPr>
            <a:r>
              <a:rPr lang="en-GB" sz="606">
                <a:solidFill>
                  <a:srgbClr val="254159"/>
                </a:solidFill>
                <a:latin typeface="Open Sans"/>
                <a:cs typeface="Open Sans"/>
              </a:rPr>
              <a:t>2022 Performance</a:t>
            </a:r>
            <a:endParaRPr sz="606">
              <a:latin typeface="Open Sans"/>
              <a:cs typeface="Open Sans"/>
            </a:endParaRPr>
          </a:p>
        </p:txBody>
      </p:sp>
      <p:sp>
        <p:nvSpPr>
          <p:cNvPr id="151" name="object 8">
            <a:extLst>
              <a:ext uri="{FF2B5EF4-FFF2-40B4-BE49-F238E27FC236}">
                <a16:creationId xmlns:a16="http://schemas.microsoft.com/office/drawing/2014/main" id="{10EB3717-4166-4326-F76E-42CD45662F66}"/>
              </a:ext>
            </a:extLst>
          </p:cNvPr>
          <p:cNvSpPr/>
          <p:nvPr/>
        </p:nvSpPr>
        <p:spPr>
          <a:xfrm>
            <a:off x="6389286" y="9479934"/>
            <a:ext cx="0" cy="105508"/>
          </a:xfrm>
          <a:custGeom>
            <a:avLst/>
            <a:gdLst/>
            <a:ahLst/>
            <a:cxnLst/>
            <a:rect l="l" t="t" r="r" b="b"/>
            <a:pathLst>
              <a:path h="121920">
                <a:moveTo>
                  <a:pt x="0" y="0"/>
                </a:moveTo>
                <a:lnTo>
                  <a:pt x="0" y="121500"/>
                </a:lnTo>
              </a:path>
            </a:pathLst>
          </a:custGeom>
          <a:ln w="12700">
            <a:solidFill>
              <a:srgbClr val="EB5E27"/>
            </a:solidFill>
          </a:ln>
        </p:spPr>
        <p:txBody>
          <a:bodyPr wrap="square" lIns="0" tIns="0" rIns="0" bIns="0" rtlCol="0"/>
          <a:lstStyle/>
          <a:p>
            <a:endParaRPr sz="1558"/>
          </a:p>
        </p:txBody>
      </p:sp>
      <p:sp>
        <p:nvSpPr>
          <p:cNvPr id="3" name="TextBox 2">
            <a:extLst>
              <a:ext uri="{FF2B5EF4-FFF2-40B4-BE49-F238E27FC236}">
                <a16:creationId xmlns:a16="http://schemas.microsoft.com/office/drawing/2014/main" id="{2E0B29E2-5CC9-8FEB-8D01-A08C698734E4}"/>
              </a:ext>
            </a:extLst>
          </p:cNvPr>
          <p:cNvSpPr txBox="1"/>
          <p:nvPr/>
        </p:nvSpPr>
        <p:spPr>
          <a:xfrm>
            <a:off x="711417" y="1717255"/>
            <a:ext cx="2509725" cy="2631490"/>
          </a:xfrm>
          <a:prstGeom prst="rect">
            <a:avLst/>
          </a:prstGeom>
          <a:noFill/>
        </p:spPr>
        <p:txBody>
          <a:bodyPr wrap="square">
            <a:spAutoFit/>
          </a:bodyPr>
          <a:lstStyle/>
          <a:p>
            <a:r>
              <a:rPr lang="en-GB" sz="1100" b="1">
                <a:latin typeface="Segoe UI" panose="020B0502040204020203" pitchFamily="34" charset="0"/>
                <a:cs typeface="Segoe UI" panose="020B0502040204020203" pitchFamily="34" charset="0"/>
              </a:rPr>
              <a:t>Terrence Darko</a:t>
            </a:r>
          </a:p>
          <a:p>
            <a:r>
              <a:rPr lang="en-GB" sz="1100">
                <a:latin typeface="Segoe UI" panose="020B0502040204020203" pitchFamily="34" charset="0"/>
                <a:cs typeface="Segoe UI" panose="020B0502040204020203" pitchFamily="34" charset="0"/>
              </a:rPr>
              <a:t>Chairman</a:t>
            </a:r>
          </a:p>
          <a:p>
            <a:endParaRPr lang="en-GB" sz="1100">
              <a:latin typeface="Segoe UI" panose="020B0502040204020203" pitchFamily="34" charset="0"/>
              <a:cs typeface="Segoe UI" panose="020B0502040204020203" pitchFamily="34" charset="0"/>
            </a:endParaRPr>
          </a:p>
          <a:p>
            <a:pPr marL="0" marR="0" algn="just">
              <a:spcBef>
                <a:spcPts val="0"/>
              </a:spcBef>
              <a:spcAft>
                <a:spcPts val="0"/>
              </a:spcAft>
            </a:pPr>
            <a:r>
              <a:rPr lang="en-US" sz="1100">
                <a:effectLst/>
                <a:latin typeface="Segoe UI" panose="020B0502040204020203" pitchFamily="34" charset="0"/>
                <a:ea typeface="Calibri" panose="020F0502020204030204" pitchFamily="34" charset="0"/>
                <a:cs typeface="Segoe UI" panose="020B0502040204020203" pitchFamily="34" charset="0"/>
              </a:rPr>
              <a:t>He is a seasoned business executive who has served as MD of Mechanical Lloyd. Also, served on several boards including Ecobank Ghana Limited, Board of Trustees of the Social Security and National Insurance (SSNIT) and was formerly the President of the Ghana Employers Association (GEA). Mr. Darko holds a bachelor’s degree in business studies from the  University of Westminster, London</a:t>
            </a:r>
          </a:p>
        </p:txBody>
      </p:sp>
      <p:cxnSp>
        <p:nvCxnSpPr>
          <p:cNvPr id="5" name="Straight Connector 4">
            <a:extLst>
              <a:ext uri="{FF2B5EF4-FFF2-40B4-BE49-F238E27FC236}">
                <a16:creationId xmlns:a16="http://schemas.microsoft.com/office/drawing/2014/main" id="{74B53F79-B1F9-E23D-ED06-292457544F7E}"/>
              </a:ext>
            </a:extLst>
          </p:cNvPr>
          <p:cNvCxnSpPr>
            <a:cxnSpLocks/>
          </p:cNvCxnSpPr>
          <p:nvPr/>
        </p:nvCxnSpPr>
        <p:spPr>
          <a:xfrm>
            <a:off x="777235" y="5148255"/>
            <a:ext cx="2518955" cy="0"/>
          </a:xfrm>
          <a:prstGeom prst="line">
            <a:avLst/>
          </a:prstGeom>
          <a:ln>
            <a:solidFill>
              <a:srgbClr val="005151"/>
            </a:solidFill>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E476C765-F652-027E-9170-94E2084C91F1}"/>
              </a:ext>
            </a:extLst>
          </p:cNvPr>
          <p:cNvSpPr txBox="1"/>
          <p:nvPr/>
        </p:nvSpPr>
        <p:spPr>
          <a:xfrm>
            <a:off x="3823168" y="5568638"/>
            <a:ext cx="2657536" cy="3139321"/>
          </a:xfrm>
          <a:prstGeom prst="rect">
            <a:avLst/>
          </a:prstGeom>
          <a:noFill/>
        </p:spPr>
        <p:txBody>
          <a:bodyPr wrap="square" lIns="91440" tIns="45720" rIns="91440" bIns="45720" anchor="t">
            <a:spAutoFit/>
          </a:bodyPr>
          <a:lstStyle/>
          <a:p>
            <a:pPr algn="just"/>
            <a:r>
              <a:rPr lang="en-GB" sz="1100" b="1" dirty="0">
                <a:latin typeface="Segoe UI" panose="020B0502040204020203" pitchFamily="34" charset="0"/>
                <a:cs typeface="Segoe UI" panose="020B0502040204020203" pitchFamily="34" charset="0"/>
              </a:rPr>
              <a:t>Prof. Elikem </a:t>
            </a:r>
            <a:r>
              <a:rPr lang="en-GB" sz="1100" b="1" dirty="0" err="1">
                <a:latin typeface="Segoe UI" panose="020B0502040204020203" pitchFamily="34" charset="0"/>
                <a:cs typeface="Segoe UI" panose="020B0502040204020203" pitchFamily="34" charset="0"/>
              </a:rPr>
              <a:t>Nutifafa</a:t>
            </a:r>
            <a:r>
              <a:rPr lang="en-GB" sz="1100" b="1" dirty="0">
                <a:latin typeface="Segoe UI" panose="020B0502040204020203" pitchFamily="34" charset="0"/>
                <a:cs typeface="Segoe UI" panose="020B0502040204020203" pitchFamily="34" charset="0"/>
              </a:rPr>
              <a:t> </a:t>
            </a:r>
            <a:r>
              <a:rPr lang="en-GB" sz="1100" b="1" dirty="0" err="1">
                <a:latin typeface="Segoe UI" panose="020B0502040204020203" pitchFamily="34" charset="0"/>
                <a:cs typeface="Segoe UI" panose="020B0502040204020203" pitchFamily="34" charset="0"/>
              </a:rPr>
              <a:t>Kuenyehia</a:t>
            </a:r>
          </a:p>
          <a:p>
            <a:pPr algn="just"/>
            <a:r>
              <a:rPr lang="en-GB" sz="1100" dirty="0">
                <a:latin typeface="Segoe UI Light"/>
                <a:cs typeface="Segoe UI Light"/>
              </a:rPr>
              <a:t>Member </a:t>
            </a:r>
            <a:r>
              <a:rPr lang="en-GB" sz="1100" b="1" dirty="0">
                <a:latin typeface="Segoe UI"/>
                <a:cs typeface="Segoe UI"/>
              </a:rPr>
              <a:t> </a:t>
            </a:r>
            <a:endParaRPr lang="en-GB" sz="1100" b="1" dirty="0">
              <a:latin typeface="Segoe UI" panose="020B0502040204020203" pitchFamily="34" charset="0"/>
              <a:cs typeface="Segoe UI" panose="020B0502040204020203" pitchFamily="34" charset="0"/>
            </a:endParaRPr>
          </a:p>
          <a:p>
            <a:pPr algn="just"/>
            <a:endParaRPr lang="en-GB" sz="1100">
              <a:latin typeface="Segoe UI" panose="020B0502040204020203" pitchFamily="34" charset="0"/>
              <a:cs typeface="Segoe UI" panose="020B0502040204020203" pitchFamily="34" charset="0"/>
            </a:endParaRPr>
          </a:p>
          <a:p>
            <a:pPr algn="just"/>
            <a:r>
              <a:rPr lang="en-GB" sz="1100">
                <a:latin typeface="Segoe UI"/>
                <a:cs typeface="Segoe UI"/>
              </a:rPr>
              <a:t>Elikem is the chairman of </a:t>
            </a:r>
            <a:r>
              <a:rPr lang="en-GB" sz="1100">
                <a:latin typeface="Calibri"/>
                <a:cs typeface="Calibri"/>
              </a:rPr>
              <a:t>Keystones Solicitors </a:t>
            </a:r>
            <a:r>
              <a:rPr lang="en-GB" sz="1100">
                <a:latin typeface="Segoe UI"/>
                <a:cs typeface="Segoe UI"/>
              </a:rPr>
              <a:t> in </a:t>
            </a:r>
            <a:r>
              <a:rPr lang="en-GB" sz="1100" dirty="0">
                <a:latin typeface="Segoe UI"/>
                <a:cs typeface="Segoe UI"/>
              </a:rPr>
              <a:t>Ghana, specializing in various areas of law such as banking, corporate finance, employment, mergers and acquisitions, oil and gas, corporate commercial, and corporate governance. He is the author of the first Ghanaian textbook on entrepreneurship, "Kuenyehia on Entrepreneurship." Elikem has received recognition for his leadership from the World Economic Forum and was honoured as one of "Africa's 40 under 40 Achievers" by the Network Journal. He is an alumnus of Oxford University.</a:t>
            </a:r>
          </a:p>
        </p:txBody>
      </p:sp>
      <p:cxnSp>
        <p:nvCxnSpPr>
          <p:cNvPr id="33" name="Straight Connector 32">
            <a:extLst>
              <a:ext uri="{FF2B5EF4-FFF2-40B4-BE49-F238E27FC236}">
                <a16:creationId xmlns:a16="http://schemas.microsoft.com/office/drawing/2014/main" id="{F9DE0258-377D-9130-9E9A-0EAFDE4ED068}"/>
              </a:ext>
            </a:extLst>
          </p:cNvPr>
          <p:cNvCxnSpPr>
            <a:cxnSpLocks/>
          </p:cNvCxnSpPr>
          <p:nvPr/>
        </p:nvCxnSpPr>
        <p:spPr>
          <a:xfrm>
            <a:off x="3823168" y="5148255"/>
            <a:ext cx="2518955" cy="0"/>
          </a:xfrm>
          <a:prstGeom prst="line">
            <a:avLst/>
          </a:prstGeom>
          <a:ln>
            <a:solidFill>
              <a:srgbClr val="00515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DEC64C0A-111A-5DC3-BDCB-9F71AE3627BC}"/>
              </a:ext>
            </a:extLst>
          </p:cNvPr>
          <p:cNvSpPr txBox="1"/>
          <p:nvPr/>
        </p:nvSpPr>
        <p:spPr>
          <a:xfrm>
            <a:off x="1397384" y="9438757"/>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latin typeface="Segoe UI" panose="020B0502040204020203" pitchFamily="34" charset="0"/>
                <a:cs typeface="Segoe UI" panose="020B0502040204020203" pitchFamily="34" charset="0"/>
              </a:rPr>
              <a:t>Overseeing the State’s Interests in Specified Entities</a:t>
            </a:r>
          </a:p>
        </p:txBody>
      </p:sp>
      <p:sp>
        <p:nvSpPr>
          <p:cNvPr id="7" name="object 7">
            <a:extLst>
              <a:ext uri="{FF2B5EF4-FFF2-40B4-BE49-F238E27FC236}">
                <a16:creationId xmlns:a16="http://schemas.microsoft.com/office/drawing/2014/main" id="{58C53611-264B-9EE6-7B9F-3DD67E1E9339}"/>
              </a:ext>
            </a:extLst>
          </p:cNvPr>
          <p:cNvSpPr txBox="1"/>
          <p:nvPr/>
        </p:nvSpPr>
        <p:spPr>
          <a:xfrm flipH="1">
            <a:off x="6478736" y="9436792"/>
            <a:ext cx="197918" cy="164986"/>
          </a:xfrm>
          <a:prstGeom prst="rect">
            <a:avLst/>
          </a:prstGeom>
        </p:spPr>
        <p:txBody>
          <a:bodyPr vert="horz" wrap="square" lIns="0" tIns="10990" rIns="0" bIns="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0795">
              <a:spcBef>
                <a:spcPts val="87"/>
              </a:spcBef>
            </a:pPr>
            <a:r>
              <a:rPr lang="en-GB" sz="1000" b="1" spc="-22">
                <a:solidFill>
                  <a:srgbClr val="254159"/>
                </a:solidFill>
                <a:latin typeface="Open Sans Extrabold"/>
                <a:ea typeface="Open Sans Extrabold"/>
                <a:cs typeface="Open Sans Extrabold"/>
              </a:rPr>
              <a:t>8</a:t>
            </a:r>
            <a:endParaRPr lang="en-GB" sz="1000" b="1" spc="-22" err="1">
              <a:solidFill>
                <a:srgbClr val="254159"/>
              </a:solidFill>
              <a:latin typeface="Open Sans Extrabold"/>
              <a:ea typeface="Open Sans Extrabold"/>
              <a:cs typeface="Open Sans Extrabold"/>
            </a:endParaRPr>
          </a:p>
        </p:txBody>
      </p:sp>
      <p:sp>
        <p:nvSpPr>
          <p:cNvPr id="2" name="TextBox 1">
            <a:extLst>
              <a:ext uri="{FF2B5EF4-FFF2-40B4-BE49-F238E27FC236}">
                <a16:creationId xmlns:a16="http://schemas.microsoft.com/office/drawing/2014/main" id="{4CACCD8F-2880-82CC-FE55-028BD832CEA1}"/>
              </a:ext>
            </a:extLst>
          </p:cNvPr>
          <p:cNvSpPr txBox="1"/>
          <p:nvPr/>
        </p:nvSpPr>
        <p:spPr>
          <a:xfrm>
            <a:off x="3700305" y="1714797"/>
            <a:ext cx="2741186" cy="327700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100" b="1">
                <a:latin typeface="Segoe UI"/>
                <a:cs typeface="Segoe UI"/>
              </a:rPr>
              <a:t>Felix </a:t>
            </a:r>
            <a:r>
              <a:rPr lang="en-GB" sz="1100" b="1" err="1">
                <a:latin typeface="Segoe UI"/>
                <a:cs typeface="Segoe UI"/>
              </a:rPr>
              <a:t>Ntrakwah</a:t>
            </a:r>
            <a:endParaRPr lang="en-GB" sz="1100" b="1">
              <a:latin typeface="Segoe UI"/>
              <a:cs typeface="Segoe UI"/>
            </a:endParaRPr>
          </a:p>
          <a:p>
            <a:r>
              <a:rPr lang="en-GB" sz="1100">
                <a:latin typeface="Segoe UI Light" panose="020B0502040204020203" pitchFamily="34" charset="0"/>
                <a:cs typeface="Segoe UI Light" panose="020B0502040204020203" pitchFamily="34" charset="0"/>
              </a:rPr>
              <a:t>Member </a:t>
            </a:r>
          </a:p>
          <a:p>
            <a:endParaRPr lang="en-GB" sz="1100">
              <a:latin typeface="Segoe UI" panose="020B0502040204020203" pitchFamily="34" charset="0"/>
              <a:cs typeface="Segoe UI" panose="020B0502040204020203" pitchFamily="34" charset="0"/>
            </a:endParaRPr>
          </a:p>
          <a:p>
            <a:r>
              <a:rPr lang="en-GB" sz="1100">
                <a:ea typeface="+mn-lt"/>
                <a:cs typeface="+mn-lt"/>
              </a:rPr>
              <a:t>A renowned expert in Company law, governance, intellectual property, corporate counselling, mergers and acquisitions with considerable experience in Divestiture of State Interest. He is a product of the University of Ghana School and Ghana of Law and others. He served his term as a member of the ICC Court of International Arbitration in Paris. He was a member of the Committee of Experts on Business Law Reform whose recommendations resulted in the enactment of the Companies Act, 2019, Act 992.  He is a Senior Fellow of the Litigation Counsel of America and a member of various prestigious professional organisations.</a:t>
            </a:r>
            <a:endParaRPr lang="en-GB">
              <a:ea typeface="+mn-lt"/>
              <a:cs typeface="+mn-lt"/>
            </a:endParaRPr>
          </a:p>
        </p:txBody>
      </p:sp>
      <p:sp>
        <p:nvSpPr>
          <p:cNvPr id="6" name="TextBox 1">
            <a:extLst>
              <a:ext uri="{FF2B5EF4-FFF2-40B4-BE49-F238E27FC236}">
                <a16:creationId xmlns:a16="http://schemas.microsoft.com/office/drawing/2014/main" id="{E8D0EFA1-407B-A4AA-8AE1-AB3B5E25C476}"/>
              </a:ext>
            </a:extLst>
          </p:cNvPr>
          <p:cNvSpPr txBox="1"/>
          <p:nvPr/>
        </p:nvSpPr>
        <p:spPr>
          <a:xfrm>
            <a:off x="614772" y="5571453"/>
            <a:ext cx="2721365" cy="2800767"/>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a:r>
              <a:rPr lang="en-GB" sz="1100" b="1">
                <a:latin typeface="Segoe UI" panose="020B0502040204020203" pitchFamily="34" charset="0"/>
                <a:cs typeface="Segoe UI" panose="020B0502040204020203" pitchFamily="34" charset="0"/>
              </a:rPr>
              <a:t>Amb. Edward Boateng</a:t>
            </a:r>
          </a:p>
          <a:p>
            <a:pPr algn="just"/>
            <a:r>
              <a:rPr lang="en-GB" sz="1100">
                <a:latin typeface="Segoe UI Light" panose="020B0502040204020203" pitchFamily="34" charset="0"/>
                <a:cs typeface="Segoe UI Light" panose="020B0502040204020203" pitchFamily="34" charset="0"/>
              </a:rPr>
              <a:t>Member </a:t>
            </a:r>
          </a:p>
          <a:p>
            <a:pPr algn="just"/>
            <a:endParaRPr lang="en-GB" sz="1100" b="1">
              <a:latin typeface="Segoe UI" panose="020B0502040204020203" pitchFamily="34" charset="0"/>
              <a:cs typeface="Segoe UI" panose="020B0502040204020203" pitchFamily="34" charset="0"/>
            </a:endParaRPr>
          </a:p>
          <a:p>
            <a:pPr algn="just"/>
            <a:r>
              <a:rPr lang="en-GB" sz="1100">
                <a:latin typeface="Segoe UI" panose="020B0502040204020203" pitchFamily="34" charset="0"/>
                <a:cs typeface="Segoe UI" panose="020B0502040204020203" pitchFamily="34" charset="0"/>
              </a:rPr>
              <a:t>A Ghanaian diplomat who until recently served as the Ghana Ambassador to China, business executive, and politician. Previously worked at Turner Broadcasting later became a senior executive member of the company’s EMEA unit in London and South Africa. Founder of Global Media. He holds an MBA from Clark-Atlanta University (USA), a Post Graduate Diploma from Yale, and a bachelor's degree in Economics and Law from the Kwame Nkrumah University of Science and Technology. </a:t>
            </a:r>
          </a:p>
        </p:txBody>
      </p:sp>
    </p:spTree>
    <p:extLst>
      <p:ext uri="{BB962C8B-B14F-4D97-AF65-F5344CB8AC3E}">
        <p14:creationId xmlns:p14="http://schemas.microsoft.com/office/powerpoint/2010/main" val="27940541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a:extLst>
              <a:ext uri="{FF2B5EF4-FFF2-40B4-BE49-F238E27FC236}">
                <a16:creationId xmlns:a16="http://schemas.microsoft.com/office/drawing/2014/main" id="{3F07A23C-943D-D529-D7EA-AC29040F6D8E}"/>
              </a:ext>
            </a:extLst>
          </p:cNvPr>
          <p:cNvSpPr txBox="1"/>
          <p:nvPr/>
        </p:nvSpPr>
        <p:spPr>
          <a:xfrm>
            <a:off x="1864588" y="951392"/>
            <a:ext cx="2863209" cy="366895"/>
          </a:xfrm>
          <a:prstGeom prst="rect">
            <a:avLst/>
          </a:prstGeom>
          <a:noFill/>
        </p:spPr>
        <p:txBody>
          <a:bodyPr wrap="square">
            <a:spAutoFit/>
          </a:bodyPr>
          <a:lstStyle/>
          <a:p>
            <a:pPr algn="ctr">
              <a:lnSpc>
                <a:spcPct val="107000"/>
              </a:lnSpc>
              <a:spcAft>
                <a:spcPts val="800"/>
              </a:spcAft>
            </a:pPr>
            <a:r>
              <a:rPr lang="en-GB" kern="100">
                <a:solidFill>
                  <a:srgbClr val="005151"/>
                </a:solidFill>
                <a:effectLst/>
                <a:latin typeface="Segoe UI Light" panose="020B0502040204020203" pitchFamily="34" charset="0"/>
                <a:ea typeface="Calibri" panose="020F0502020204030204" pitchFamily="34" charset="0"/>
                <a:cs typeface="Segoe UI Light" panose="020B0502040204020203" pitchFamily="34" charset="0"/>
              </a:rPr>
              <a:t>SIGA Board </a:t>
            </a:r>
            <a:r>
              <a:rPr lang="en-GB" b="1" kern="100">
                <a:solidFill>
                  <a:srgbClr val="005151"/>
                </a:solidFill>
                <a:effectLst/>
                <a:latin typeface="Segoe UI" panose="020B0502040204020203" pitchFamily="34" charset="0"/>
                <a:ea typeface="Calibri" panose="020F0502020204030204" pitchFamily="34" charset="0"/>
                <a:cs typeface="Segoe UI" panose="020B0502040204020203" pitchFamily="34" charset="0"/>
              </a:rPr>
              <a:t>Profiles </a:t>
            </a:r>
            <a:endParaRPr lang="en-GB" b="1" kern="100">
              <a:solidFill>
                <a:srgbClr val="005151"/>
              </a:solidFill>
              <a:latin typeface="Segoe UI" panose="020B0502040204020203" pitchFamily="34" charset="0"/>
              <a:ea typeface="Calibri" panose="020F0502020204030204" pitchFamily="34" charset="0"/>
              <a:cs typeface="Segoe UI" panose="020B0502040204020203" pitchFamily="34" charset="0"/>
            </a:endParaRPr>
          </a:p>
        </p:txBody>
      </p:sp>
      <p:sp>
        <p:nvSpPr>
          <p:cNvPr id="147" name="object 9">
            <a:extLst>
              <a:ext uri="{FF2B5EF4-FFF2-40B4-BE49-F238E27FC236}">
                <a16:creationId xmlns:a16="http://schemas.microsoft.com/office/drawing/2014/main" id="{779A13A2-E40B-ACCE-4C85-B5B8C9B5D2D1}"/>
              </a:ext>
            </a:extLst>
          </p:cNvPr>
          <p:cNvSpPr txBox="1"/>
          <p:nvPr/>
        </p:nvSpPr>
        <p:spPr>
          <a:xfrm>
            <a:off x="5798780" y="676029"/>
            <a:ext cx="505008"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Report</a:t>
            </a:r>
          </a:p>
          <a:p>
            <a:pPr marR="4396" indent="101663" algn="r"/>
            <a:r>
              <a:rPr lang="en-GB" sz="606">
                <a:solidFill>
                  <a:srgbClr val="254159"/>
                </a:solidFill>
                <a:latin typeface="Open Sans"/>
                <a:cs typeface="Open Sans"/>
              </a:rPr>
              <a:t>2022</a:t>
            </a:r>
            <a:endParaRPr sz="606">
              <a:latin typeface="Open Sans"/>
              <a:cs typeface="Open Sans"/>
            </a:endParaRPr>
          </a:p>
        </p:txBody>
      </p:sp>
      <p:sp>
        <p:nvSpPr>
          <p:cNvPr id="148" name="object 10">
            <a:extLst>
              <a:ext uri="{FF2B5EF4-FFF2-40B4-BE49-F238E27FC236}">
                <a16:creationId xmlns:a16="http://schemas.microsoft.com/office/drawing/2014/main" id="{9085D30F-DA54-CCE2-28E2-C5CA7F355108}"/>
              </a:ext>
            </a:extLst>
          </p:cNvPr>
          <p:cNvSpPr/>
          <p:nvPr/>
        </p:nvSpPr>
        <p:spPr>
          <a:xfrm>
            <a:off x="6370054" y="705089"/>
            <a:ext cx="0" cy="244536"/>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149" name="object 6">
            <a:extLst>
              <a:ext uri="{FF2B5EF4-FFF2-40B4-BE49-F238E27FC236}">
                <a16:creationId xmlns:a16="http://schemas.microsoft.com/office/drawing/2014/main" id="{DB2853DA-E356-463E-C69A-094DA832707A}"/>
              </a:ext>
            </a:extLst>
          </p:cNvPr>
          <p:cNvSpPr txBox="1"/>
          <p:nvPr/>
        </p:nvSpPr>
        <p:spPr>
          <a:xfrm>
            <a:off x="5543117" y="9479333"/>
            <a:ext cx="784163" cy="104328"/>
          </a:xfrm>
          <a:prstGeom prst="rect">
            <a:avLst/>
          </a:prstGeom>
        </p:spPr>
        <p:txBody>
          <a:bodyPr vert="horz" wrap="square" lIns="0" tIns="10990" rIns="0" bIns="0" rtlCol="0">
            <a:spAutoFit/>
          </a:bodyPr>
          <a:lstStyle/>
          <a:p>
            <a:pPr marL="10991">
              <a:spcBef>
                <a:spcPts val="87"/>
              </a:spcBef>
            </a:pPr>
            <a:r>
              <a:rPr lang="en-GB" sz="606">
                <a:solidFill>
                  <a:srgbClr val="254159"/>
                </a:solidFill>
                <a:latin typeface="Open Sans"/>
                <a:cs typeface="Open Sans"/>
              </a:rPr>
              <a:t>2022 Performance</a:t>
            </a:r>
            <a:endParaRPr sz="606">
              <a:latin typeface="Open Sans"/>
              <a:cs typeface="Open Sans"/>
            </a:endParaRPr>
          </a:p>
        </p:txBody>
      </p:sp>
      <p:sp>
        <p:nvSpPr>
          <p:cNvPr id="151" name="object 8">
            <a:extLst>
              <a:ext uri="{FF2B5EF4-FFF2-40B4-BE49-F238E27FC236}">
                <a16:creationId xmlns:a16="http://schemas.microsoft.com/office/drawing/2014/main" id="{10EB3717-4166-4326-F76E-42CD45662F66}"/>
              </a:ext>
            </a:extLst>
          </p:cNvPr>
          <p:cNvSpPr/>
          <p:nvPr/>
        </p:nvSpPr>
        <p:spPr>
          <a:xfrm>
            <a:off x="6389286" y="9479934"/>
            <a:ext cx="0" cy="105508"/>
          </a:xfrm>
          <a:custGeom>
            <a:avLst/>
            <a:gdLst/>
            <a:ahLst/>
            <a:cxnLst/>
            <a:rect l="l" t="t" r="r" b="b"/>
            <a:pathLst>
              <a:path h="121920">
                <a:moveTo>
                  <a:pt x="0" y="0"/>
                </a:moveTo>
                <a:lnTo>
                  <a:pt x="0" y="121500"/>
                </a:lnTo>
              </a:path>
            </a:pathLst>
          </a:custGeom>
          <a:ln w="12700">
            <a:solidFill>
              <a:srgbClr val="EB5E27"/>
            </a:solidFill>
          </a:ln>
        </p:spPr>
        <p:txBody>
          <a:bodyPr wrap="square" lIns="0" tIns="0" rIns="0" bIns="0" rtlCol="0"/>
          <a:lstStyle/>
          <a:p>
            <a:endParaRPr sz="1558"/>
          </a:p>
        </p:txBody>
      </p:sp>
      <p:sp>
        <p:nvSpPr>
          <p:cNvPr id="26" name="TextBox 25">
            <a:extLst>
              <a:ext uri="{FF2B5EF4-FFF2-40B4-BE49-F238E27FC236}">
                <a16:creationId xmlns:a16="http://schemas.microsoft.com/office/drawing/2014/main" id="{CADF1F2A-8D05-388F-2DCC-62FC6C38073D}"/>
              </a:ext>
            </a:extLst>
          </p:cNvPr>
          <p:cNvSpPr txBox="1"/>
          <p:nvPr/>
        </p:nvSpPr>
        <p:spPr>
          <a:xfrm>
            <a:off x="3513017" y="5360256"/>
            <a:ext cx="3229866" cy="4154984"/>
          </a:xfrm>
          <a:prstGeom prst="rect">
            <a:avLst/>
          </a:prstGeom>
          <a:noFill/>
        </p:spPr>
        <p:txBody>
          <a:bodyPr wrap="square" lIns="91440" tIns="45720" rIns="91440" bIns="45720" anchor="t">
            <a:spAutoFit/>
          </a:bodyPr>
          <a:lstStyle/>
          <a:p>
            <a:pPr algn="just"/>
            <a:r>
              <a:rPr lang="en-GB" sz="1100" b="1">
                <a:latin typeface="Segoe UI"/>
                <a:cs typeface="Segoe UI"/>
              </a:rPr>
              <a:t>Yasmin Baba </a:t>
            </a:r>
            <a:endParaRPr lang="en-GB" sz="1100" b="1">
              <a:latin typeface="Segoe UI" panose="020B0502040204020203" pitchFamily="34" charset="0"/>
              <a:cs typeface="Segoe UI" panose="020B0502040204020203" pitchFamily="34" charset="0"/>
            </a:endParaRPr>
          </a:p>
          <a:p>
            <a:pPr algn="just"/>
            <a:r>
              <a:rPr lang="en-GB" sz="1100">
                <a:latin typeface="Segoe UI"/>
                <a:cs typeface="Segoe UI"/>
              </a:rPr>
              <a:t>Member </a:t>
            </a:r>
            <a:r>
              <a:rPr lang="en-GB" sz="1100" b="1">
                <a:latin typeface="Segoe UI"/>
                <a:cs typeface="Segoe UI"/>
              </a:rPr>
              <a:t> </a:t>
            </a:r>
            <a:endParaRPr lang="en-GB" sz="1100" b="1">
              <a:latin typeface="Segoe UI" panose="020B0502040204020203" pitchFamily="34" charset="0"/>
              <a:cs typeface="Segoe UI" panose="020B0502040204020203" pitchFamily="34" charset="0"/>
            </a:endParaRPr>
          </a:p>
          <a:p>
            <a:pPr algn="just"/>
            <a:endParaRPr lang="en-GB" sz="1100" b="0" i="0">
              <a:solidFill>
                <a:srgbClr val="000000"/>
              </a:solidFill>
              <a:latin typeface="Segoe UI" panose="020B0502040204020203" pitchFamily="34" charset="0"/>
              <a:cs typeface="Segoe UI" panose="020B0502040204020203" pitchFamily="34" charset="0"/>
            </a:endParaRPr>
          </a:p>
          <a:p>
            <a:pPr marL="0" marR="0" algn="just">
              <a:spcBef>
                <a:spcPts val="0"/>
              </a:spcBef>
              <a:spcAft>
                <a:spcPts val="0"/>
              </a:spcAft>
            </a:pPr>
            <a:r>
              <a:rPr lang="en-US" sz="1100">
                <a:effectLst/>
                <a:latin typeface="Segoe UI"/>
                <a:ea typeface="Calibri" panose="020F0502020204030204" pitchFamily="34" charset="0"/>
                <a:cs typeface="Segoe UI"/>
              </a:rPr>
              <a:t>She is a licensed and qualified Barrister &amp; Solicitor in both Ghana and England &amp; Wales, having been admitted to the prestigious Lincoln's Inn. </a:t>
            </a:r>
            <a:r>
              <a:rPr lang="en-GB" sz="1100">
                <a:effectLst/>
                <a:latin typeface="Segoe UI"/>
                <a:ea typeface="Calibri" panose="020F0502020204030204" pitchFamily="34" charset="0"/>
                <a:cs typeface="Segoe UI"/>
              </a:rPr>
              <a:t>Has Seven years broad and deep transactional experience in </a:t>
            </a:r>
            <a:r>
              <a:rPr lang="en-US" sz="1100">
                <a:effectLst/>
                <a:latin typeface="Segoe UI"/>
                <a:ea typeface="Calibri" panose="020F0502020204030204" pitchFamily="34" charset="0"/>
                <a:cs typeface="Segoe UI"/>
              </a:rPr>
              <a:t>Banking &amp; Finance, Commercial and Entertainment Law</a:t>
            </a:r>
            <a:r>
              <a:rPr lang="en-GB" sz="1100">
                <a:effectLst/>
                <a:latin typeface="Segoe UI"/>
                <a:ea typeface="Calibri" panose="020F0502020204030204" pitchFamily="34" charset="0"/>
                <a:cs typeface="Segoe UI"/>
              </a:rPr>
              <a:t>. </a:t>
            </a:r>
            <a:r>
              <a:rPr lang="en-US" sz="1100">
                <a:effectLst/>
                <a:latin typeface="Segoe UI"/>
                <a:ea typeface="Calibri" panose="020F0502020204030204" pitchFamily="34" charset="0"/>
                <a:cs typeface="Segoe UI"/>
              </a:rPr>
              <a:t>Currently, she serves as a board member of the Office of the Registrar of Companies (ORC) and works as a Legal Counsel for the Bank of Ghana.</a:t>
            </a:r>
          </a:p>
          <a:p>
            <a:pPr algn="just"/>
            <a:r>
              <a:rPr lang="en-US" sz="1100" kern="0">
                <a:effectLst/>
                <a:latin typeface="Segoe UI"/>
                <a:ea typeface="Calibri" panose="020F0502020204030204" pitchFamily="34" charset="0"/>
                <a:cs typeface="Segoe UI"/>
              </a:rPr>
              <a:t>Her educational background includes multiple legal degrees from esteemed institutions such as the Ghana School of Law in Accra, BPP Law School, and the School of Oriental &amp; African Studies (SOAS) in London. At Bank of Ghana, she has played a significant role in regulating commercial banks and non-banking financial institutions in Ghana. With a sharp legal aptitude, excellent communication skills, and a valuable team player mindset, she consistently contributes to the success of her endeavors</a:t>
            </a:r>
            <a:endParaRPr lang="en-US" sz="1100">
              <a:solidFill>
                <a:srgbClr val="000000"/>
              </a:solidFill>
              <a:effectLst/>
              <a:latin typeface="Segoe UI"/>
              <a:ea typeface="Arial" panose="020B0604020202020204" pitchFamily="34" charset="0"/>
              <a:cs typeface="Segoe UI"/>
            </a:endParaRPr>
          </a:p>
          <a:p>
            <a:pPr marL="0" marR="0" algn="just">
              <a:spcBef>
                <a:spcPts val="0"/>
              </a:spcBef>
              <a:spcAft>
                <a:spcPts val="0"/>
              </a:spcAft>
            </a:pPr>
            <a:endParaRPr lang="en-US" sz="1100">
              <a:solidFill>
                <a:srgbClr val="000000"/>
              </a:solidFill>
              <a:effectLst/>
              <a:latin typeface="Segoe UI" panose="020B0502040204020203" pitchFamily="34" charset="0"/>
              <a:ea typeface="Arial" panose="020B0604020202020204" pitchFamily="34" charset="0"/>
              <a:cs typeface="Segoe UI" panose="020B0502040204020203" pitchFamily="34" charset="0"/>
            </a:endParaRPr>
          </a:p>
        </p:txBody>
      </p:sp>
      <p:sp>
        <p:nvSpPr>
          <p:cNvPr id="4" name="TextBox 3">
            <a:extLst>
              <a:ext uri="{FF2B5EF4-FFF2-40B4-BE49-F238E27FC236}">
                <a16:creationId xmlns:a16="http://schemas.microsoft.com/office/drawing/2014/main" id="{C7CFA9A1-5DB9-C9E3-6245-AC762BCC6334}"/>
              </a:ext>
            </a:extLst>
          </p:cNvPr>
          <p:cNvSpPr txBox="1"/>
          <p:nvPr/>
        </p:nvSpPr>
        <p:spPr>
          <a:xfrm>
            <a:off x="1397384" y="9438757"/>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latin typeface="Segoe UI" panose="020B0502040204020203" pitchFamily="34" charset="0"/>
                <a:cs typeface="Segoe UI" panose="020B0502040204020203" pitchFamily="34" charset="0"/>
              </a:rPr>
              <a:t>Overseeing the State’s Interests in Specified Entities</a:t>
            </a:r>
          </a:p>
        </p:txBody>
      </p:sp>
      <p:sp>
        <p:nvSpPr>
          <p:cNvPr id="5" name="TextBox 4">
            <a:extLst>
              <a:ext uri="{FF2B5EF4-FFF2-40B4-BE49-F238E27FC236}">
                <a16:creationId xmlns:a16="http://schemas.microsoft.com/office/drawing/2014/main" id="{9868D730-ED87-5699-81D6-7505FA56AA6E}"/>
              </a:ext>
            </a:extLst>
          </p:cNvPr>
          <p:cNvSpPr txBox="1"/>
          <p:nvPr/>
        </p:nvSpPr>
        <p:spPr>
          <a:xfrm>
            <a:off x="355413" y="5340268"/>
            <a:ext cx="3112067" cy="4154984"/>
          </a:xfrm>
          <a:prstGeom prst="rect">
            <a:avLst/>
          </a:prstGeom>
          <a:noFill/>
        </p:spPr>
        <p:txBody>
          <a:bodyPr wrap="square">
            <a:spAutoFit/>
          </a:bodyPr>
          <a:lstStyle/>
          <a:p>
            <a:r>
              <a:rPr lang="en-GB" sz="1100" b="1">
                <a:latin typeface="Segoe UI" panose="020B0502040204020203" pitchFamily="34" charset="0"/>
                <a:cs typeface="Segoe UI" panose="020B0502040204020203" pitchFamily="34" charset="0"/>
              </a:rPr>
              <a:t>Kow Essuman</a:t>
            </a:r>
          </a:p>
          <a:p>
            <a:r>
              <a:rPr lang="en-GB" sz="1100">
                <a:latin typeface="Segoe UI" panose="020B0502040204020203" pitchFamily="34" charset="0"/>
                <a:cs typeface="Segoe UI" panose="020B0502040204020203" pitchFamily="34" charset="0"/>
              </a:rPr>
              <a:t>Member </a:t>
            </a:r>
          </a:p>
          <a:p>
            <a:endParaRPr lang="en-GB" sz="1100">
              <a:latin typeface="Segoe UI" panose="020B0502040204020203" pitchFamily="34" charset="0"/>
              <a:cs typeface="Segoe UI" panose="020B0502040204020203" pitchFamily="34" charset="0"/>
            </a:endParaRPr>
          </a:p>
          <a:p>
            <a:pPr marL="0" marR="0">
              <a:spcBef>
                <a:spcPts val="0"/>
              </a:spcBef>
              <a:spcAft>
                <a:spcPts val="0"/>
              </a:spcAft>
            </a:pPr>
            <a:r>
              <a:rPr lang="en-US" sz="1100">
                <a:effectLst/>
                <a:latin typeface="Segoe UI" panose="020B0502040204020203" pitchFamily="34" charset="0"/>
                <a:ea typeface="Calibri" panose="020F0502020204030204" pitchFamily="34" charset="0"/>
                <a:cs typeface="Segoe UI" panose="020B0502040204020203" pitchFamily="34" charset="0"/>
              </a:rPr>
              <a:t>A highly respected legal professional who holds the esteemed position of legal counsel to the President of Ghana. With extensive experience and expertise in constitutional law, administrative law, civil litigation, corporate/company law, international trade, banking &amp; finance law, and commercial litigation, he plays a crucial role in ensuring the adherence to legal principles, upholding the rule of law, and promoting good governance in Ghana. His educational background includes a LL.B. from the University of Westminster, a Bar Vocational Course from BPP Law School in London, and a LL.M. from Cornell Law School, New York, USA. He is also admitted to the England, Wales, and New York State Bars. His legal specialties encompass Lawyer A's dedication, integrity, and expertise greatly contribute to the smooth functioning of the presidential office and the overall governance of Ghana.</a:t>
            </a:r>
          </a:p>
        </p:txBody>
      </p:sp>
      <p:cxnSp>
        <p:nvCxnSpPr>
          <p:cNvPr id="6" name="Straight Connector 5">
            <a:extLst>
              <a:ext uri="{FF2B5EF4-FFF2-40B4-BE49-F238E27FC236}">
                <a16:creationId xmlns:a16="http://schemas.microsoft.com/office/drawing/2014/main" id="{812F1E44-A534-FE96-57AD-337BA3CFA274}"/>
              </a:ext>
            </a:extLst>
          </p:cNvPr>
          <p:cNvCxnSpPr>
            <a:cxnSpLocks/>
          </p:cNvCxnSpPr>
          <p:nvPr/>
        </p:nvCxnSpPr>
        <p:spPr>
          <a:xfrm>
            <a:off x="449138" y="5232724"/>
            <a:ext cx="2522671" cy="0"/>
          </a:xfrm>
          <a:prstGeom prst="line">
            <a:avLst/>
          </a:prstGeom>
          <a:ln>
            <a:solidFill>
              <a:srgbClr val="00515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EACC3956-915F-0B93-4BB0-D22A0A022AAA}"/>
              </a:ext>
            </a:extLst>
          </p:cNvPr>
          <p:cNvCxnSpPr>
            <a:cxnSpLocks/>
          </p:cNvCxnSpPr>
          <p:nvPr/>
        </p:nvCxnSpPr>
        <p:spPr>
          <a:xfrm>
            <a:off x="3640583" y="5241409"/>
            <a:ext cx="2522671" cy="0"/>
          </a:xfrm>
          <a:prstGeom prst="line">
            <a:avLst/>
          </a:prstGeom>
          <a:ln>
            <a:solidFill>
              <a:srgbClr val="005151"/>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614BD004-3E18-2130-84F7-4FB0B52707DA}"/>
              </a:ext>
            </a:extLst>
          </p:cNvPr>
          <p:cNvSpPr txBox="1"/>
          <p:nvPr/>
        </p:nvSpPr>
        <p:spPr>
          <a:xfrm>
            <a:off x="365972" y="1467075"/>
            <a:ext cx="2787815" cy="3647152"/>
          </a:xfrm>
          <a:prstGeom prst="rect">
            <a:avLst/>
          </a:prstGeom>
          <a:noFill/>
        </p:spPr>
        <p:txBody>
          <a:bodyPr wrap="square">
            <a:spAutoFit/>
          </a:bodyPr>
          <a:lstStyle/>
          <a:p>
            <a:pPr marL="0" marR="0">
              <a:spcBef>
                <a:spcPts val="0"/>
              </a:spcBef>
              <a:spcAft>
                <a:spcPts val="0"/>
              </a:spcAft>
            </a:pPr>
            <a:r>
              <a:rPr lang="en-GB" sz="1100" b="1">
                <a:effectLst/>
                <a:latin typeface="Segoe UI" panose="020B0502040204020203" pitchFamily="34" charset="0"/>
                <a:ea typeface="Calibri" panose="020F0502020204030204" pitchFamily="34" charset="0"/>
                <a:cs typeface="Segoe UI" panose="020B0502040204020203" pitchFamily="34" charset="0"/>
              </a:rPr>
              <a:t>Franklin Owusu Asafo</a:t>
            </a:r>
            <a:r>
              <a:rPr lang="en-GB" sz="1100" b="1">
                <a:latin typeface="Segoe UI" panose="020B0502040204020203" pitchFamily="34" charset="0"/>
                <a:ea typeface="Calibri" panose="020F0502020204030204" pitchFamily="34" charset="0"/>
                <a:cs typeface="Segoe UI" panose="020B0502040204020203" pitchFamily="34" charset="0"/>
              </a:rPr>
              <a:t> </a:t>
            </a:r>
            <a:r>
              <a:rPr lang="en-GB" sz="1100" b="1">
                <a:effectLst/>
                <a:latin typeface="Segoe UI" panose="020B0502040204020203" pitchFamily="34" charset="0"/>
                <a:ea typeface="Calibri" panose="020F0502020204030204" pitchFamily="34" charset="0"/>
                <a:cs typeface="Segoe UI" panose="020B0502040204020203" pitchFamily="34" charset="0"/>
              </a:rPr>
              <a:t>Adjei </a:t>
            </a:r>
            <a:endParaRPr lang="en-US" sz="1100">
              <a:effectLst/>
              <a:latin typeface="Segoe UI" panose="020B0502040204020203" pitchFamily="34" charset="0"/>
              <a:ea typeface="Calibri" panose="020F0502020204030204" pitchFamily="34" charset="0"/>
              <a:cs typeface="Segoe UI" panose="020B0502040204020203" pitchFamily="34" charset="0"/>
            </a:endParaRPr>
          </a:p>
          <a:p>
            <a:pPr marL="0" marR="0">
              <a:spcBef>
                <a:spcPts val="0"/>
              </a:spcBef>
              <a:spcAft>
                <a:spcPts val="0"/>
              </a:spcAft>
            </a:pPr>
            <a:r>
              <a:rPr lang="en-GB" sz="1100">
                <a:effectLst/>
                <a:latin typeface="Segoe UI" panose="020B0502040204020203" pitchFamily="34" charset="0"/>
                <a:ea typeface="Calibri" panose="020F0502020204030204" pitchFamily="34" charset="0"/>
                <a:cs typeface="Segoe UI" panose="020B0502040204020203" pitchFamily="34" charset="0"/>
              </a:rPr>
              <a:t>Member </a:t>
            </a:r>
            <a:r>
              <a:rPr lang="en-GB" sz="1100" b="1">
                <a:effectLst/>
                <a:latin typeface="Segoe UI" panose="020B0502040204020203" pitchFamily="34" charset="0"/>
                <a:ea typeface="Calibri" panose="020F0502020204030204" pitchFamily="34" charset="0"/>
                <a:cs typeface="Segoe UI" panose="020B0502040204020203" pitchFamily="34" charset="0"/>
              </a:rPr>
              <a:t> </a:t>
            </a:r>
            <a:endParaRPr lang="en-US" sz="1100">
              <a:effectLst/>
              <a:latin typeface="Segoe UI" panose="020B0502040204020203" pitchFamily="34" charset="0"/>
              <a:ea typeface="Calibri" panose="020F0502020204030204" pitchFamily="34" charset="0"/>
              <a:cs typeface="Segoe UI" panose="020B0502040204020203" pitchFamily="34" charset="0"/>
            </a:endParaRPr>
          </a:p>
          <a:p>
            <a:pPr algn="l"/>
            <a:r>
              <a:rPr lang="en-US" sz="1100">
                <a:effectLst/>
                <a:latin typeface="Segoe UI" panose="020B0502040204020203" pitchFamily="34" charset="0"/>
                <a:ea typeface="Calibri" panose="020F0502020204030204" pitchFamily="34" charset="0"/>
                <a:cs typeface="Segoe UI" panose="020B0502040204020203" pitchFamily="34" charset="0"/>
              </a:rPr>
              <a:t> </a:t>
            </a:r>
            <a:br>
              <a:rPr lang="en-US" sz="1100">
                <a:latin typeface="Segoe UI" panose="020B0502040204020203" pitchFamily="34" charset="0"/>
                <a:cs typeface="Segoe UI" panose="020B0502040204020203" pitchFamily="34" charset="0"/>
              </a:rPr>
            </a:br>
            <a:r>
              <a:rPr lang="en-US" sz="1100" b="0" i="0">
                <a:effectLst/>
                <a:latin typeface="Segoe UI" panose="020B0502040204020203" pitchFamily="34" charset="0"/>
                <a:cs typeface="Segoe UI" panose="020B0502040204020203" pitchFamily="34" charset="0"/>
              </a:rPr>
              <a:t>With over 33 years of experience as a chartered accountant, he currently holds the positions of CEO at Best Assurance Co. Ltd and Vice-Chairman of the Ghana Stock Exchange Council. Throughout his career, he has held significant roles in renowned organizations such as SIC Insurance Company Limited, Royal Commodities Ltd, State Enterprises Audit Corporation, Merchant Bank, HFC Bank, and Bedrock Venture Capital Finance Company Ltd. He holds bachelor's and master's degrees from the University of Ghana. His extensive experience, combined with his leadership positions, demonstrates his successful track record and strategic decision-making abilities in the financial sector.</a:t>
            </a:r>
            <a:endParaRPr lang="en-US" sz="1100">
              <a:effectLst/>
              <a:latin typeface="Segoe UI" panose="020B0502040204020203" pitchFamily="34" charset="0"/>
              <a:ea typeface="Calibri" panose="020F0502020204030204" pitchFamily="34" charset="0"/>
              <a:cs typeface="Segoe UI" panose="020B0502040204020203" pitchFamily="34" charset="0"/>
            </a:endParaRPr>
          </a:p>
        </p:txBody>
      </p:sp>
      <p:sp>
        <p:nvSpPr>
          <p:cNvPr id="7" name="TextBox 6">
            <a:extLst>
              <a:ext uri="{FF2B5EF4-FFF2-40B4-BE49-F238E27FC236}">
                <a16:creationId xmlns:a16="http://schemas.microsoft.com/office/drawing/2014/main" id="{0E266829-2DD1-5451-DF3B-123A806D6CE0}"/>
              </a:ext>
            </a:extLst>
          </p:cNvPr>
          <p:cNvSpPr txBox="1"/>
          <p:nvPr/>
        </p:nvSpPr>
        <p:spPr>
          <a:xfrm>
            <a:off x="3555716" y="1392203"/>
            <a:ext cx="3060168" cy="3647152"/>
          </a:xfrm>
          <a:prstGeom prst="rect">
            <a:avLst/>
          </a:prstGeom>
          <a:noFill/>
        </p:spPr>
        <p:txBody>
          <a:bodyPr wrap="square">
            <a:spAutoFit/>
          </a:bodyPr>
          <a:lstStyle/>
          <a:p>
            <a:pPr algn="just"/>
            <a:r>
              <a:rPr lang="en-GB" sz="1100" b="1">
                <a:latin typeface="Segoe UI" panose="020B0502040204020203" pitchFamily="34" charset="0"/>
                <a:cs typeface="Segoe UI" panose="020B0502040204020203" pitchFamily="34" charset="0"/>
              </a:rPr>
              <a:t>David Klotey Collison </a:t>
            </a:r>
          </a:p>
          <a:p>
            <a:pPr algn="just"/>
            <a:r>
              <a:rPr lang="en-GB" sz="1100">
                <a:latin typeface="Segoe UI" panose="020B0502040204020203" pitchFamily="34" charset="0"/>
                <a:cs typeface="Segoe UI" panose="020B0502040204020203" pitchFamily="34" charset="0"/>
              </a:rPr>
              <a:t>Member </a:t>
            </a:r>
          </a:p>
          <a:p>
            <a:pPr algn="just"/>
            <a:endParaRPr lang="en-GB" sz="1100">
              <a:latin typeface="Segoe UI" panose="020B0502040204020203" pitchFamily="34" charset="0"/>
              <a:cs typeface="Segoe UI" panose="020B0502040204020203" pitchFamily="34" charset="0"/>
            </a:endParaRPr>
          </a:p>
          <a:p>
            <a:pPr marL="0" marR="0" algn="just">
              <a:spcBef>
                <a:spcPts val="0"/>
              </a:spcBef>
              <a:spcAft>
                <a:spcPts val="0"/>
              </a:spcAft>
            </a:pPr>
            <a:r>
              <a:rPr lang="en-US" sz="1100">
                <a:effectLst/>
                <a:latin typeface="Segoe UI" panose="020B0502040204020203" pitchFamily="34" charset="0"/>
                <a:ea typeface="Calibri" panose="020F0502020204030204" pitchFamily="34" charset="0"/>
                <a:cs typeface="Segoe UI" panose="020B0502040204020203" pitchFamily="34" charset="0"/>
              </a:rPr>
              <a:t>He is an experienced professional who has made significant contributions in the Civil Service since 1995.  Working with the Ministry of Finance, he has held various positions, including Assistant Budget Analyst and Group Head for Budget Development. Currently, he serves as the Director in charge of Public Investment. With a Bachelor's degree in Agriculture, specializing in Agricultural Economics, and a Master's in Business Administration with a focus on Finance, both obtained from the University of Ghana, Mr. Collison brings a strong educational foundation to his role. His expertise in budget development and coordination, as well as his experience in compensations management, contributes to his effectiveness in managing public investments.</a:t>
            </a:r>
          </a:p>
        </p:txBody>
      </p:sp>
      <p:sp>
        <p:nvSpPr>
          <p:cNvPr id="8" name="object 7">
            <a:extLst>
              <a:ext uri="{FF2B5EF4-FFF2-40B4-BE49-F238E27FC236}">
                <a16:creationId xmlns:a16="http://schemas.microsoft.com/office/drawing/2014/main" id="{A4F229AE-FE51-D836-5210-17E59EF8C105}"/>
              </a:ext>
            </a:extLst>
          </p:cNvPr>
          <p:cNvSpPr txBox="1"/>
          <p:nvPr/>
        </p:nvSpPr>
        <p:spPr>
          <a:xfrm flipH="1">
            <a:off x="6498322" y="9456381"/>
            <a:ext cx="184856" cy="164986"/>
          </a:xfrm>
          <a:prstGeom prst="rect">
            <a:avLst/>
          </a:prstGeom>
        </p:spPr>
        <p:txBody>
          <a:bodyPr vert="horz" wrap="square" lIns="0" tIns="10990" rIns="0" bIns="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0795">
              <a:spcBef>
                <a:spcPts val="87"/>
              </a:spcBef>
            </a:pPr>
            <a:r>
              <a:rPr lang="en-GB" sz="1000" b="1" spc="-22">
                <a:solidFill>
                  <a:srgbClr val="254159"/>
                </a:solidFill>
                <a:latin typeface="Open Sans Extrabold"/>
                <a:ea typeface="Open Sans Extrabold"/>
                <a:cs typeface="Open Sans Extrabold"/>
              </a:rPr>
              <a:t>9</a:t>
            </a:r>
            <a:endParaRPr lang="en-GB" sz="1000" b="1" spc="-22" err="1">
              <a:solidFill>
                <a:srgbClr val="254159"/>
              </a:solidFill>
              <a:latin typeface="Open Sans Extrabold"/>
              <a:ea typeface="Open Sans Extrabold"/>
              <a:cs typeface="Open Sans Extrabold"/>
            </a:endParaRPr>
          </a:p>
        </p:txBody>
      </p:sp>
    </p:spTree>
    <p:extLst>
      <p:ext uri="{BB962C8B-B14F-4D97-AF65-F5344CB8AC3E}">
        <p14:creationId xmlns:p14="http://schemas.microsoft.com/office/powerpoint/2010/main" val="38814079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TextBox 97">
            <a:extLst>
              <a:ext uri="{FF2B5EF4-FFF2-40B4-BE49-F238E27FC236}">
                <a16:creationId xmlns:a16="http://schemas.microsoft.com/office/drawing/2014/main" id="{3F07A23C-943D-D529-D7EA-AC29040F6D8E}"/>
              </a:ext>
            </a:extLst>
          </p:cNvPr>
          <p:cNvSpPr txBox="1"/>
          <p:nvPr/>
        </p:nvSpPr>
        <p:spPr>
          <a:xfrm>
            <a:off x="1864588" y="951392"/>
            <a:ext cx="2863209" cy="366895"/>
          </a:xfrm>
          <a:prstGeom prst="rect">
            <a:avLst/>
          </a:prstGeom>
          <a:noFill/>
        </p:spPr>
        <p:txBody>
          <a:bodyPr wrap="square">
            <a:spAutoFit/>
          </a:bodyPr>
          <a:lstStyle/>
          <a:p>
            <a:pPr algn="ctr">
              <a:lnSpc>
                <a:spcPct val="107000"/>
              </a:lnSpc>
              <a:spcAft>
                <a:spcPts val="800"/>
              </a:spcAft>
            </a:pPr>
            <a:r>
              <a:rPr lang="en-GB" kern="100">
                <a:solidFill>
                  <a:srgbClr val="005151"/>
                </a:solidFill>
                <a:effectLst/>
                <a:latin typeface="Segoe UI Light" panose="020B0502040204020203" pitchFamily="34" charset="0"/>
                <a:ea typeface="Calibri" panose="020F0502020204030204" pitchFamily="34" charset="0"/>
                <a:cs typeface="Segoe UI Light" panose="020B0502040204020203" pitchFamily="34" charset="0"/>
              </a:rPr>
              <a:t>SIGA Board </a:t>
            </a:r>
            <a:r>
              <a:rPr lang="en-GB" b="1" kern="100">
                <a:solidFill>
                  <a:srgbClr val="005151"/>
                </a:solidFill>
                <a:effectLst/>
                <a:latin typeface="Segoe UI" panose="020B0502040204020203" pitchFamily="34" charset="0"/>
                <a:ea typeface="Calibri" panose="020F0502020204030204" pitchFamily="34" charset="0"/>
                <a:cs typeface="Segoe UI" panose="020B0502040204020203" pitchFamily="34" charset="0"/>
              </a:rPr>
              <a:t>Profiles </a:t>
            </a:r>
            <a:endParaRPr lang="en-GB" b="1" kern="100">
              <a:solidFill>
                <a:srgbClr val="005151"/>
              </a:solidFill>
              <a:latin typeface="Segoe UI" panose="020B0502040204020203" pitchFamily="34" charset="0"/>
              <a:ea typeface="Calibri" panose="020F0502020204030204" pitchFamily="34" charset="0"/>
              <a:cs typeface="Segoe UI" panose="020B0502040204020203" pitchFamily="34" charset="0"/>
            </a:endParaRPr>
          </a:p>
        </p:txBody>
      </p:sp>
      <p:sp>
        <p:nvSpPr>
          <p:cNvPr id="147" name="object 9">
            <a:extLst>
              <a:ext uri="{FF2B5EF4-FFF2-40B4-BE49-F238E27FC236}">
                <a16:creationId xmlns:a16="http://schemas.microsoft.com/office/drawing/2014/main" id="{779A13A2-E40B-ACCE-4C85-B5B8C9B5D2D1}"/>
              </a:ext>
            </a:extLst>
          </p:cNvPr>
          <p:cNvSpPr txBox="1"/>
          <p:nvPr/>
        </p:nvSpPr>
        <p:spPr>
          <a:xfrm>
            <a:off x="5798780" y="676029"/>
            <a:ext cx="505008"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Report</a:t>
            </a:r>
          </a:p>
          <a:p>
            <a:pPr marR="4396" indent="101663" algn="r"/>
            <a:r>
              <a:rPr lang="en-GB" sz="606">
                <a:solidFill>
                  <a:srgbClr val="254159"/>
                </a:solidFill>
                <a:latin typeface="Open Sans"/>
                <a:cs typeface="Open Sans"/>
              </a:rPr>
              <a:t>2022</a:t>
            </a:r>
            <a:endParaRPr sz="606">
              <a:latin typeface="Open Sans"/>
              <a:cs typeface="Open Sans"/>
            </a:endParaRPr>
          </a:p>
        </p:txBody>
      </p:sp>
      <p:sp>
        <p:nvSpPr>
          <p:cNvPr id="148" name="object 10">
            <a:extLst>
              <a:ext uri="{FF2B5EF4-FFF2-40B4-BE49-F238E27FC236}">
                <a16:creationId xmlns:a16="http://schemas.microsoft.com/office/drawing/2014/main" id="{9085D30F-DA54-CCE2-28E2-C5CA7F355108}"/>
              </a:ext>
            </a:extLst>
          </p:cNvPr>
          <p:cNvSpPr/>
          <p:nvPr/>
        </p:nvSpPr>
        <p:spPr>
          <a:xfrm>
            <a:off x="6370054" y="705089"/>
            <a:ext cx="0" cy="244536"/>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149" name="object 6">
            <a:extLst>
              <a:ext uri="{FF2B5EF4-FFF2-40B4-BE49-F238E27FC236}">
                <a16:creationId xmlns:a16="http://schemas.microsoft.com/office/drawing/2014/main" id="{DB2853DA-E356-463E-C69A-094DA832707A}"/>
              </a:ext>
            </a:extLst>
          </p:cNvPr>
          <p:cNvSpPr txBox="1"/>
          <p:nvPr/>
        </p:nvSpPr>
        <p:spPr>
          <a:xfrm>
            <a:off x="5543117" y="9479333"/>
            <a:ext cx="784163" cy="104328"/>
          </a:xfrm>
          <a:prstGeom prst="rect">
            <a:avLst/>
          </a:prstGeom>
        </p:spPr>
        <p:txBody>
          <a:bodyPr vert="horz" wrap="square" lIns="0" tIns="10990" rIns="0" bIns="0" rtlCol="0">
            <a:spAutoFit/>
          </a:bodyPr>
          <a:lstStyle/>
          <a:p>
            <a:pPr marL="10991">
              <a:spcBef>
                <a:spcPts val="87"/>
              </a:spcBef>
            </a:pPr>
            <a:r>
              <a:rPr lang="en-GB" sz="606">
                <a:solidFill>
                  <a:srgbClr val="254159"/>
                </a:solidFill>
                <a:latin typeface="Open Sans"/>
                <a:cs typeface="Open Sans"/>
              </a:rPr>
              <a:t>2022 Performance</a:t>
            </a:r>
            <a:endParaRPr sz="606">
              <a:latin typeface="Open Sans"/>
              <a:cs typeface="Open Sans"/>
            </a:endParaRPr>
          </a:p>
        </p:txBody>
      </p:sp>
      <p:sp>
        <p:nvSpPr>
          <p:cNvPr id="150" name="object 7">
            <a:extLst>
              <a:ext uri="{FF2B5EF4-FFF2-40B4-BE49-F238E27FC236}">
                <a16:creationId xmlns:a16="http://schemas.microsoft.com/office/drawing/2014/main" id="{A8E83555-EC5B-7EB6-183C-CF18B4A2A632}"/>
              </a:ext>
            </a:extLst>
          </p:cNvPr>
          <p:cNvSpPr txBox="1"/>
          <p:nvPr/>
        </p:nvSpPr>
        <p:spPr>
          <a:xfrm>
            <a:off x="6500290" y="9438468"/>
            <a:ext cx="128651" cy="126514"/>
          </a:xfrm>
          <a:prstGeom prst="rect">
            <a:avLst/>
          </a:prstGeom>
        </p:spPr>
        <p:txBody>
          <a:bodyPr vert="horz" wrap="square" lIns="0" tIns="10990" rIns="0" bIns="0" rtlCol="0" anchor="t">
            <a:spAutoFit/>
          </a:bodyPr>
          <a:lstStyle/>
          <a:p>
            <a:pPr marL="10795">
              <a:spcBef>
                <a:spcPts val="87"/>
              </a:spcBef>
            </a:pPr>
            <a:r>
              <a:rPr lang="en-GB" sz="750" b="1" spc="-22">
                <a:solidFill>
                  <a:srgbClr val="254159"/>
                </a:solidFill>
                <a:latin typeface="Open Sans Extrabold"/>
                <a:ea typeface="Open Sans Extrabold"/>
                <a:cs typeface="Open Sans Extrabold"/>
              </a:rPr>
              <a:t>10</a:t>
            </a:r>
          </a:p>
        </p:txBody>
      </p:sp>
      <p:sp>
        <p:nvSpPr>
          <p:cNvPr id="151" name="object 8">
            <a:extLst>
              <a:ext uri="{FF2B5EF4-FFF2-40B4-BE49-F238E27FC236}">
                <a16:creationId xmlns:a16="http://schemas.microsoft.com/office/drawing/2014/main" id="{10EB3717-4166-4326-F76E-42CD45662F66}"/>
              </a:ext>
            </a:extLst>
          </p:cNvPr>
          <p:cNvSpPr/>
          <p:nvPr/>
        </p:nvSpPr>
        <p:spPr>
          <a:xfrm>
            <a:off x="6389286" y="9479934"/>
            <a:ext cx="0" cy="105508"/>
          </a:xfrm>
          <a:custGeom>
            <a:avLst/>
            <a:gdLst/>
            <a:ahLst/>
            <a:cxnLst/>
            <a:rect l="l" t="t" r="r" b="b"/>
            <a:pathLst>
              <a:path h="121920">
                <a:moveTo>
                  <a:pt x="0" y="0"/>
                </a:moveTo>
                <a:lnTo>
                  <a:pt x="0" y="121500"/>
                </a:lnTo>
              </a:path>
            </a:pathLst>
          </a:custGeom>
          <a:ln w="12700">
            <a:solidFill>
              <a:srgbClr val="EB5E27"/>
            </a:solidFill>
          </a:ln>
        </p:spPr>
        <p:txBody>
          <a:bodyPr wrap="square" lIns="0" tIns="0" rIns="0" bIns="0" rtlCol="0"/>
          <a:lstStyle/>
          <a:p>
            <a:endParaRPr sz="1558"/>
          </a:p>
        </p:txBody>
      </p:sp>
      <p:sp>
        <p:nvSpPr>
          <p:cNvPr id="4" name="TextBox 3">
            <a:extLst>
              <a:ext uri="{FF2B5EF4-FFF2-40B4-BE49-F238E27FC236}">
                <a16:creationId xmlns:a16="http://schemas.microsoft.com/office/drawing/2014/main" id="{C7CFA9A1-5DB9-C9E3-6245-AC762BCC6334}"/>
              </a:ext>
            </a:extLst>
          </p:cNvPr>
          <p:cNvSpPr txBox="1"/>
          <p:nvPr/>
        </p:nvSpPr>
        <p:spPr>
          <a:xfrm>
            <a:off x="1397384" y="9438757"/>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latin typeface="Segoe UI" panose="020B0502040204020203" pitchFamily="34" charset="0"/>
                <a:cs typeface="Segoe UI" panose="020B0502040204020203" pitchFamily="34" charset="0"/>
              </a:rPr>
              <a:t>Overseeing the State’s Interests in Specified Entities</a:t>
            </a:r>
          </a:p>
        </p:txBody>
      </p:sp>
      <p:sp>
        <p:nvSpPr>
          <p:cNvPr id="5" name="TextBox 1">
            <a:extLst>
              <a:ext uri="{FF2B5EF4-FFF2-40B4-BE49-F238E27FC236}">
                <a16:creationId xmlns:a16="http://schemas.microsoft.com/office/drawing/2014/main" id="{AB1469CA-74A5-0B4A-B74B-464D50CB824C}"/>
              </a:ext>
            </a:extLst>
          </p:cNvPr>
          <p:cNvSpPr txBox="1"/>
          <p:nvPr/>
        </p:nvSpPr>
        <p:spPr>
          <a:xfrm>
            <a:off x="707634" y="1966456"/>
            <a:ext cx="2721365" cy="3308598"/>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a:r>
              <a:rPr lang="en-GB" sz="1100" b="1" err="1">
                <a:latin typeface="Segoe UI" panose="020B0502040204020203" pitchFamily="34" charset="0"/>
                <a:cs typeface="Segoe UI" panose="020B0502040204020203" pitchFamily="34" charset="0"/>
              </a:rPr>
              <a:t>Dr.</a:t>
            </a:r>
            <a:r>
              <a:rPr lang="en-GB" sz="1100" b="1">
                <a:latin typeface="Segoe UI" panose="020B0502040204020203" pitchFamily="34" charset="0"/>
                <a:cs typeface="Segoe UI" panose="020B0502040204020203" pitchFamily="34" charset="0"/>
              </a:rPr>
              <a:t> Margaret Atuahene </a:t>
            </a:r>
          </a:p>
          <a:p>
            <a:pPr algn="just"/>
            <a:r>
              <a:rPr lang="en-GB" sz="1100">
                <a:latin typeface="Segoe UI Light" panose="020B0502040204020203" pitchFamily="34" charset="0"/>
                <a:cs typeface="Segoe UI Light" panose="020B0502040204020203" pitchFamily="34" charset="0"/>
              </a:rPr>
              <a:t>Member </a:t>
            </a:r>
            <a:r>
              <a:rPr lang="en-GB" sz="1100" b="1">
                <a:latin typeface="Segoe UI" panose="020B0502040204020203" pitchFamily="34" charset="0"/>
                <a:cs typeface="Segoe UI" panose="020B0502040204020203" pitchFamily="34" charset="0"/>
              </a:rPr>
              <a:t> </a:t>
            </a:r>
          </a:p>
          <a:p>
            <a:pPr algn="just"/>
            <a:endParaRPr lang="en-US" sz="1100">
              <a:latin typeface="Segoe UI" panose="020B0502040204020203" pitchFamily="34" charset="0"/>
              <a:cs typeface="Segoe UI" panose="020B0502040204020203" pitchFamily="34" charset="0"/>
            </a:endParaRPr>
          </a:p>
          <a:p>
            <a:pPr algn="just"/>
            <a:r>
              <a:rPr lang="en-US" sz="1100">
                <a:latin typeface="Segoe UI" panose="020B0502040204020203" pitchFamily="34" charset="0"/>
                <a:cs typeface="Segoe UI" panose="020B0502040204020203" pitchFamily="34" charset="0"/>
              </a:rPr>
              <a:t>As a Senior-lecturer at the University of Ghana's School of Public Health, an accomplished public health professional, she holds multiple degrees including a Ph.D., M.Ed., and MPH from prestigious institutions including Columbia University, Ohio State University, Oregon State University, and the International Agricultural University in the Netherlands. She is Currently serving as the Director of Maternal and Child Health/Clinic programs in the United States, she has completed specialized training at the University of Ghana Business School and Johns Hopkins University. </a:t>
            </a:r>
          </a:p>
        </p:txBody>
      </p:sp>
    </p:spTree>
    <p:extLst>
      <p:ext uri="{BB962C8B-B14F-4D97-AF65-F5344CB8AC3E}">
        <p14:creationId xmlns:p14="http://schemas.microsoft.com/office/powerpoint/2010/main" val="41024028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9E2E5"/>
        </a:solidFill>
        <a:effectLst/>
      </p:bgPr>
    </p:bg>
    <p:spTree>
      <p:nvGrpSpPr>
        <p:cNvPr id="1" name=""/>
        <p:cNvGrpSpPr/>
        <p:nvPr/>
      </p:nvGrpSpPr>
      <p:grpSpPr>
        <a:xfrm>
          <a:off x="0" y="0"/>
          <a:ext cx="0" cy="0"/>
          <a:chOff x="0" y="0"/>
          <a:chExt cx="0" cy="0"/>
        </a:xfrm>
      </p:grpSpPr>
      <p:sp>
        <p:nvSpPr>
          <p:cNvPr id="12" name="object 9">
            <a:extLst>
              <a:ext uri="{FF2B5EF4-FFF2-40B4-BE49-F238E27FC236}">
                <a16:creationId xmlns:a16="http://schemas.microsoft.com/office/drawing/2014/main" id="{672E1FB2-5340-4566-EF9C-783B9E060AC2}"/>
              </a:ext>
            </a:extLst>
          </p:cNvPr>
          <p:cNvSpPr txBox="1"/>
          <p:nvPr/>
        </p:nvSpPr>
        <p:spPr>
          <a:xfrm>
            <a:off x="5798780" y="676029"/>
            <a:ext cx="505008"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Report</a:t>
            </a:r>
          </a:p>
          <a:p>
            <a:pPr marR="4396" indent="101663" algn="r"/>
            <a:r>
              <a:rPr lang="en-GB" sz="606">
                <a:solidFill>
                  <a:srgbClr val="254159"/>
                </a:solidFill>
                <a:latin typeface="Open Sans"/>
                <a:cs typeface="Open Sans"/>
              </a:rPr>
              <a:t>2022</a:t>
            </a:r>
            <a:endParaRPr sz="606">
              <a:latin typeface="Open Sans"/>
              <a:cs typeface="Open Sans"/>
            </a:endParaRPr>
          </a:p>
        </p:txBody>
      </p:sp>
      <p:sp>
        <p:nvSpPr>
          <p:cNvPr id="13" name="object 10">
            <a:extLst>
              <a:ext uri="{FF2B5EF4-FFF2-40B4-BE49-F238E27FC236}">
                <a16:creationId xmlns:a16="http://schemas.microsoft.com/office/drawing/2014/main" id="{5E1397CD-F31D-AFE4-D9AA-4600C7C68ECA}"/>
              </a:ext>
            </a:extLst>
          </p:cNvPr>
          <p:cNvSpPr/>
          <p:nvPr/>
        </p:nvSpPr>
        <p:spPr>
          <a:xfrm>
            <a:off x="6370054" y="705089"/>
            <a:ext cx="0" cy="244536"/>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17" name="object 6">
            <a:extLst>
              <a:ext uri="{FF2B5EF4-FFF2-40B4-BE49-F238E27FC236}">
                <a16:creationId xmlns:a16="http://schemas.microsoft.com/office/drawing/2014/main" id="{5C9CF8A0-8D20-848E-B37C-5A80D9747457}"/>
              </a:ext>
            </a:extLst>
          </p:cNvPr>
          <p:cNvSpPr txBox="1"/>
          <p:nvPr/>
        </p:nvSpPr>
        <p:spPr>
          <a:xfrm>
            <a:off x="5543117" y="9479333"/>
            <a:ext cx="784163" cy="104328"/>
          </a:xfrm>
          <a:prstGeom prst="rect">
            <a:avLst/>
          </a:prstGeom>
        </p:spPr>
        <p:txBody>
          <a:bodyPr vert="horz" wrap="square" lIns="0" tIns="10990" rIns="0" bIns="0" rtlCol="0">
            <a:spAutoFit/>
          </a:bodyPr>
          <a:lstStyle/>
          <a:p>
            <a:pPr marL="10991">
              <a:spcBef>
                <a:spcPts val="87"/>
              </a:spcBef>
            </a:pPr>
            <a:r>
              <a:rPr lang="en-GB" sz="606">
                <a:solidFill>
                  <a:srgbClr val="254159"/>
                </a:solidFill>
                <a:latin typeface="Open Sans"/>
                <a:cs typeface="Open Sans"/>
              </a:rPr>
              <a:t>2022 Performance</a:t>
            </a:r>
            <a:endParaRPr sz="606">
              <a:latin typeface="Open Sans"/>
              <a:cs typeface="Open Sans"/>
            </a:endParaRPr>
          </a:p>
        </p:txBody>
      </p:sp>
      <p:sp>
        <p:nvSpPr>
          <p:cNvPr id="19" name="object 8">
            <a:extLst>
              <a:ext uri="{FF2B5EF4-FFF2-40B4-BE49-F238E27FC236}">
                <a16:creationId xmlns:a16="http://schemas.microsoft.com/office/drawing/2014/main" id="{75F8CA68-7614-7D91-F10F-7B3FD419826F}"/>
              </a:ext>
            </a:extLst>
          </p:cNvPr>
          <p:cNvSpPr/>
          <p:nvPr/>
        </p:nvSpPr>
        <p:spPr>
          <a:xfrm>
            <a:off x="6389286" y="9479934"/>
            <a:ext cx="0" cy="105508"/>
          </a:xfrm>
          <a:custGeom>
            <a:avLst/>
            <a:gdLst/>
            <a:ahLst/>
            <a:cxnLst/>
            <a:rect l="l" t="t" r="r" b="b"/>
            <a:pathLst>
              <a:path h="121920">
                <a:moveTo>
                  <a:pt x="0" y="0"/>
                </a:moveTo>
                <a:lnTo>
                  <a:pt x="0" y="121500"/>
                </a:lnTo>
              </a:path>
            </a:pathLst>
          </a:custGeom>
          <a:ln w="12700">
            <a:solidFill>
              <a:srgbClr val="EB5E27"/>
            </a:solidFill>
          </a:ln>
        </p:spPr>
        <p:txBody>
          <a:bodyPr wrap="square" lIns="0" tIns="0" rIns="0" bIns="0" rtlCol="0"/>
          <a:lstStyle/>
          <a:p>
            <a:endParaRPr sz="1558"/>
          </a:p>
        </p:txBody>
      </p:sp>
      <p:sp>
        <p:nvSpPr>
          <p:cNvPr id="3" name="TextBox 2">
            <a:extLst>
              <a:ext uri="{FF2B5EF4-FFF2-40B4-BE49-F238E27FC236}">
                <a16:creationId xmlns:a16="http://schemas.microsoft.com/office/drawing/2014/main" id="{A0D9E1F5-8F92-8DE8-F461-4FAE8CDCAFBA}"/>
              </a:ext>
            </a:extLst>
          </p:cNvPr>
          <p:cNvSpPr txBox="1"/>
          <p:nvPr/>
        </p:nvSpPr>
        <p:spPr>
          <a:xfrm>
            <a:off x="551329" y="1317811"/>
            <a:ext cx="2595283" cy="1077218"/>
          </a:xfrm>
          <a:prstGeom prst="rect">
            <a:avLst/>
          </a:prstGeom>
          <a:noFill/>
        </p:spPr>
        <p:txBody>
          <a:bodyPr wrap="square" rtlCol="0">
            <a:spAutoFit/>
          </a:bodyPr>
          <a:lstStyle/>
          <a:p>
            <a:r>
              <a:rPr lang="en-GB" sz="3200">
                <a:latin typeface="Segoe UI Light" panose="020B0502040204020203" pitchFamily="34" charset="0"/>
                <a:cs typeface="Segoe UI Light" panose="020B0502040204020203" pitchFamily="34" charset="0"/>
              </a:rPr>
              <a:t>BOARD </a:t>
            </a:r>
          </a:p>
          <a:p>
            <a:r>
              <a:rPr lang="en-GB" sz="3200">
                <a:latin typeface="Segoe UI Light" panose="020B0502040204020203" pitchFamily="34" charset="0"/>
                <a:cs typeface="Segoe UI Light" panose="020B0502040204020203" pitchFamily="34" charset="0"/>
              </a:rPr>
              <a:t>COMMITTEES</a:t>
            </a:r>
          </a:p>
        </p:txBody>
      </p:sp>
      <p:cxnSp>
        <p:nvCxnSpPr>
          <p:cNvPr id="16" name="Straight Connector 15">
            <a:extLst>
              <a:ext uri="{FF2B5EF4-FFF2-40B4-BE49-F238E27FC236}">
                <a16:creationId xmlns:a16="http://schemas.microsoft.com/office/drawing/2014/main" id="{0B66CE9E-75A5-967D-5EF5-7BB92DBD7C1F}"/>
              </a:ext>
            </a:extLst>
          </p:cNvPr>
          <p:cNvCxnSpPr/>
          <p:nvPr/>
        </p:nvCxnSpPr>
        <p:spPr>
          <a:xfrm>
            <a:off x="662940" y="2448817"/>
            <a:ext cx="954741" cy="0"/>
          </a:xfrm>
          <a:prstGeom prst="line">
            <a:avLst/>
          </a:prstGeom>
          <a:ln w="38100">
            <a:solidFill>
              <a:srgbClr val="005151"/>
            </a:solidFill>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9B36E443-C967-A599-9D36-B7F3A7AC7BE8}"/>
              </a:ext>
            </a:extLst>
          </p:cNvPr>
          <p:cNvSpPr txBox="1"/>
          <p:nvPr/>
        </p:nvSpPr>
        <p:spPr>
          <a:xfrm>
            <a:off x="551328" y="2713228"/>
            <a:ext cx="5437991" cy="261610"/>
          </a:xfrm>
          <a:prstGeom prst="rect">
            <a:avLst/>
          </a:prstGeom>
          <a:noFill/>
        </p:spPr>
        <p:txBody>
          <a:bodyPr wrap="square">
            <a:spAutoFit/>
          </a:bodyPr>
          <a:lstStyle/>
          <a:p>
            <a:r>
              <a:rPr lang="en-GB" sz="1100">
                <a:latin typeface="Segoe UI" panose="020B0502040204020203" pitchFamily="34" charset="0"/>
                <a:cs typeface="Segoe UI" panose="020B0502040204020203" pitchFamily="34" charset="0"/>
              </a:rPr>
              <a:t>The Board has the following committees to help it discharge its functions;</a:t>
            </a:r>
          </a:p>
        </p:txBody>
      </p:sp>
      <p:sp>
        <p:nvSpPr>
          <p:cNvPr id="23" name="TextBox 22">
            <a:extLst>
              <a:ext uri="{FF2B5EF4-FFF2-40B4-BE49-F238E27FC236}">
                <a16:creationId xmlns:a16="http://schemas.microsoft.com/office/drawing/2014/main" id="{9BF114D4-B028-4B8F-DAB9-AD9C7C9B8E66}"/>
              </a:ext>
            </a:extLst>
          </p:cNvPr>
          <p:cNvSpPr txBox="1"/>
          <p:nvPr/>
        </p:nvSpPr>
        <p:spPr>
          <a:xfrm>
            <a:off x="736244" y="3169529"/>
            <a:ext cx="4378812" cy="4832092"/>
          </a:xfrm>
          <a:prstGeom prst="rect">
            <a:avLst/>
          </a:prstGeom>
          <a:noFill/>
        </p:spPr>
        <p:txBody>
          <a:bodyPr wrap="square">
            <a:spAutoFit/>
          </a:bodyPr>
          <a:lstStyle/>
          <a:p>
            <a:endParaRPr lang="en-GB" sz="1100">
              <a:latin typeface="Segoe UI" panose="020B0502040204020203" pitchFamily="34" charset="0"/>
              <a:cs typeface="Segoe UI" panose="020B0502040204020203" pitchFamily="34" charset="0"/>
            </a:endParaRPr>
          </a:p>
          <a:p>
            <a:r>
              <a:rPr lang="en-GB" sz="1100" b="1">
                <a:solidFill>
                  <a:srgbClr val="254159"/>
                </a:solidFill>
                <a:latin typeface="Segoe UI" panose="020B0502040204020203" pitchFamily="34" charset="0"/>
                <a:cs typeface="Segoe UI" panose="020B0502040204020203" pitchFamily="34" charset="0"/>
              </a:rPr>
              <a:t>GOVERNANCE RISK AND COMPLIANCE COMMITTEE</a:t>
            </a:r>
          </a:p>
          <a:p>
            <a:pPr marL="171450" indent="-171450">
              <a:buClr>
                <a:srgbClr val="254159"/>
              </a:buClr>
              <a:buFont typeface="Wingdings" panose="05000000000000000000" pitchFamily="2" charset="2"/>
              <a:buChar char="§"/>
            </a:pPr>
            <a:r>
              <a:rPr lang="en-GB" sz="1100">
                <a:latin typeface="Segoe UI" panose="020B0502040204020203" pitchFamily="34" charset="0"/>
                <a:cs typeface="Segoe UI" panose="020B0502040204020203" pitchFamily="34" charset="0"/>
              </a:rPr>
              <a:t>Prof. </a:t>
            </a:r>
            <a:r>
              <a:rPr lang="en-GB" sz="1100" err="1">
                <a:latin typeface="Segoe UI" panose="020B0502040204020203" pitchFamily="34" charset="0"/>
                <a:cs typeface="Segoe UI" panose="020B0502040204020203" pitchFamily="34" charset="0"/>
              </a:rPr>
              <a:t>Elikem</a:t>
            </a:r>
            <a:r>
              <a:rPr lang="en-GB" sz="1100">
                <a:latin typeface="Segoe UI" panose="020B0502040204020203" pitchFamily="34" charset="0"/>
                <a:cs typeface="Segoe UI" panose="020B0502040204020203" pitchFamily="34" charset="0"/>
              </a:rPr>
              <a:t>  </a:t>
            </a:r>
            <a:r>
              <a:rPr lang="en-GB" sz="1100" err="1">
                <a:latin typeface="Segoe UI" panose="020B0502040204020203" pitchFamily="34" charset="0"/>
                <a:cs typeface="Segoe UI" panose="020B0502040204020203" pitchFamily="34" charset="0"/>
              </a:rPr>
              <a:t>Nutifafa</a:t>
            </a:r>
            <a:r>
              <a:rPr lang="en-GB" sz="1100">
                <a:latin typeface="Segoe UI" panose="020B0502040204020203" pitchFamily="34" charset="0"/>
                <a:cs typeface="Segoe UI" panose="020B0502040204020203" pitchFamily="34" charset="0"/>
              </a:rPr>
              <a:t> </a:t>
            </a:r>
            <a:r>
              <a:rPr lang="en-GB" sz="1100" err="1">
                <a:latin typeface="Segoe UI" panose="020B0502040204020203" pitchFamily="34" charset="0"/>
                <a:cs typeface="Segoe UI" panose="020B0502040204020203" pitchFamily="34" charset="0"/>
              </a:rPr>
              <a:t>Kuenyehia</a:t>
            </a:r>
            <a:r>
              <a:rPr lang="en-GB" sz="1100">
                <a:latin typeface="Segoe UI" panose="020B0502040204020203" pitchFamily="34" charset="0"/>
                <a:cs typeface="Segoe UI" panose="020B0502040204020203" pitchFamily="34" charset="0"/>
              </a:rPr>
              <a:t>                      Chairman</a:t>
            </a:r>
          </a:p>
          <a:p>
            <a:pPr marL="171450" indent="-171450">
              <a:buClr>
                <a:srgbClr val="254159"/>
              </a:buClr>
              <a:buFont typeface="Wingdings" panose="05000000000000000000" pitchFamily="2" charset="2"/>
              <a:buChar char="§"/>
            </a:pPr>
            <a:r>
              <a:rPr lang="en-GB" sz="1100">
                <a:latin typeface="Segoe UI" panose="020B0502040204020203" pitchFamily="34" charset="0"/>
                <a:cs typeface="Segoe UI" panose="020B0502040204020203" pitchFamily="34" charset="0"/>
              </a:rPr>
              <a:t>Felix </a:t>
            </a:r>
            <a:r>
              <a:rPr lang="en-GB" sz="1100" err="1">
                <a:latin typeface="Segoe UI" panose="020B0502040204020203" pitchFamily="34" charset="0"/>
                <a:cs typeface="Segoe UI" panose="020B0502040204020203" pitchFamily="34" charset="0"/>
              </a:rPr>
              <a:t>Ntrakwah</a:t>
            </a:r>
            <a:r>
              <a:rPr lang="en-GB" sz="1100">
                <a:latin typeface="Segoe UI" panose="020B0502040204020203" pitchFamily="34" charset="0"/>
                <a:cs typeface="Segoe UI" panose="020B0502040204020203" pitchFamily="34" charset="0"/>
              </a:rPr>
              <a:t>                                                  Member</a:t>
            </a:r>
          </a:p>
          <a:p>
            <a:pPr marL="171450" indent="-171450">
              <a:buClr>
                <a:srgbClr val="254159"/>
              </a:buClr>
              <a:buFont typeface="Wingdings" panose="05000000000000000000" pitchFamily="2" charset="2"/>
              <a:buChar char="§"/>
            </a:pPr>
            <a:r>
              <a:rPr lang="en-GB" sz="1100">
                <a:latin typeface="Segoe UI" panose="020B0502040204020203" pitchFamily="34" charset="0"/>
                <a:cs typeface="Segoe UI" panose="020B0502040204020203" pitchFamily="34" charset="0"/>
              </a:rPr>
              <a:t>Franklin </a:t>
            </a:r>
            <a:r>
              <a:rPr lang="en-GB" sz="1100" err="1">
                <a:latin typeface="Segoe UI" panose="020B0502040204020203" pitchFamily="34" charset="0"/>
                <a:cs typeface="Segoe UI" panose="020B0502040204020203" pitchFamily="34" charset="0"/>
              </a:rPr>
              <a:t>Asafo</a:t>
            </a:r>
            <a:r>
              <a:rPr lang="en-GB" sz="1100">
                <a:latin typeface="Segoe UI" panose="020B0502040204020203" pitchFamily="34" charset="0"/>
                <a:cs typeface="Segoe UI" panose="020B0502040204020203" pitchFamily="34" charset="0"/>
              </a:rPr>
              <a:t> Adjei                                          Member</a:t>
            </a:r>
          </a:p>
          <a:p>
            <a:pPr marL="171450" indent="-171450">
              <a:buClr>
                <a:srgbClr val="254159"/>
              </a:buClr>
              <a:buFont typeface="Wingdings" panose="05000000000000000000" pitchFamily="2" charset="2"/>
              <a:buChar char="§"/>
            </a:pPr>
            <a:r>
              <a:rPr lang="en-GB" sz="1100" err="1">
                <a:latin typeface="Segoe UI" panose="020B0502040204020203" pitchFamily="34" charset="0"/>
                <a:cs typeface="Segoe UI" panose="020B0502040204020203" pitchFamily="34" charset="0"/>
              </a:rPr>
              <a:t>Kow</a:t>
            </a:r>
            <a:r>
              <a:rPr lang="en-GB" sz="1100">
                <a:latin typeface="Segoe UI" panose="020B0502040204020203" pitchFamily="34" charset="0"/>
                <a:cs typeface="Segoe UI" panose="020B0502040204020203" pitchFamily="34" charset="0"/>
              </a:rPr>
              <a:t> </a:t>
            </a:r>
            <a:r>
              <a:rPr lang="en-GB" sz="1100" err="1">
                <a:latin typeface="Segoe UI" panose="020B0502040204020203" pitchFamily="34" charset="0"/>
                <a:cs typeface="Segoe UI" panose="020B0502040204020203" pitchFamily="34" charset="0"/>
              </a:rPr>
              <a:t>Essuman</a:t>
            </a:r>
            <a:r>
              <a:rPr lang="en-GB" sz="1100">
                <a:latin typeface="Segoe UI" panose="020B0502040204020203" pitchFamily="34" charset="0"/>
                <a:cs typeface="Segoe UI" panose="020B0502040204020203" pitchFamily="34" charset="0"/>
              </a:rPr>
              <a:t>                                                    Member</a:t>
            </a:r>
          </a:p>
          <a:p>
            <a:pPr marL="171450" indent="-171450">
              <a:buClr>
                <a:srgbClr val="254159"/>
              </a:buClr>
              <a:buFont typeface="Wingdings" panose="05000000000000000000" pitchFamily="2" charset="2"/>
              <a:buChar char="§"/>
            </a:pPr>
            <a:r>
              <a:rPr lang="en-GB" sz="1100">
                <a:latin typeface="Segoe UI" panose="020B0502040204020203" pitchFamily="34" charset="0"/>
                <a:cs typeface="Segoe UI" panose="020B0502040204020203" pitchFamily="34" charset="0"/>
              </a:rPr>
              <a:t>David Klotey Collison                                        Member</a:t>
            </a:r>
          </a:p>
          <a:p>
            <a:endParaRPr lang="en-GB" sz="1100" b="1">
              <a:solidFill>
                <a:srgbClr val="254159"/>
              </a:solidFill>
              <a:latin typeface="Segoe UI" panose="020B0502040204020203" pitchFamily="34" charset="0"/>
              <a:cs typeface="Segoe UI" panose="020B0502040204020203" pitchFamily="34" charset="0"/>
            </a:endParaRPr>
          </a:p>
          <a:p>
            <a:r>
              <a:rPr lang="en-GB" sz="1100" b="1">
                <a:solidFill>
                  <a:srgbClr val="254159"/>
                </a:solidFill>
                <a:latin typeface="Segoe UI" panose="020B0502040204020203" pitchFamily="34" charset="0"/>
                <a:cs typeface="Segoe UI" panose="020B0502040204020203" pitchFamily="34" charset="0"/>
              </a:rPr>
              <a:t>FINANCE AND ADMINISTRATION COMMITTEE</a:t>
            </a:r>
          </a:p>
          <a:p>
            <a:pPr marL="171450" indent="-171450">
              <a:buClr>
                <a:srgbClr val="488787"/>
              </a:buClr>
              <a:buFont typeface="Wingdings" panose="05000000000000000000" pitchFamily="2" charset="2"/>
              <a:buChar char="§"/>
            </a:pPr>
            <a:r>
              <a:rPr lang="en-GB" sz="1100">
                <a:latin typeface="Segoe UI" panose="020B0502040204020203" pitchFamily="34" charset="0"/>
                <a:cs typeface="Segoe UI" panose="020B0502040204020203" pitchFamily="34" charset="0"/>
              </a:rPr>
              <a:t>Franklin </a:t>
            </a:r>
            <a:r>
              <a:rPr lang="en-GB" sz="1100" err="1">
                <a:latin typeface="Segoe UI" panose="020B0502040204020203" pitchFamily="34" charset="0"/>
                <a:cs typeface="Segoe UI" panose="020B0502040204020203" pitchFamily="34" charset="0"/>
              </a:rPr>
              <a:t>Asafo</a:t>
            </a:r>
            <a:r>
              <a:rPr lang="en-GB" sz="1100">
                <a:latin typeface="Segoe UI" panose="020B0502040204020203" pitchFamily="34" charset="0"/>
                <a:cs typeface="Segoe UI" panose="020B0502040204020203" pitchFamily="34" charset="0"/>
              </a:rPr>
              <a:t> Adjei                                         Chairman</a:t>
            </a:r>
          </a:p>
          <a:p>
            <a:pPr marL="171450" indent="-171450">
              <a:buClr>
                <a:srgbClr val="488787"/>
              </a:buClr>
              <a:buFont typeface="Wingdings" panose="05000000000000000000" pitchFamily="2" charset="2"/>
              <a:buChar char="§"/>
            </a:pPr>
            <a:r>
              <a:rPr lang="en-GB" sz="1100">
                <a:latin typeface="Segoe UI" panose="020B0502040204020203" pitchFamily="34" charset="0"/>
                <a:cs typeface="Segoe UI" panose="020B0502040204020203" pitchFamily="34" charset="0"/>
              </a:rPr>
              <a:t>Yasmin Baba                            	                 Member</a:t>
            </a:r>
          </a:p>
          <a:p>
            <a:pPr marL="171450" indent="-171450">
              <a:buClr>
                <a:srgbClr val="488787"/>
              </a:buClr>
              <a:buFont typeface="Wingdings" panose="05000000000000000000" pitchFamily="2" charset="2"/>
              <a:buChar char="§"/>
            </a:pPr>
            <a:r>
              <a:rPr lang="en-GB" sz="1100">
                <a:latin typeface="Segoe UI" panose="020B0502040204020203" pitchFamily="34" charset="0"/>
                <a:cs typeface="Segoe UI" panose="020B0502040204020203" pitchFamily="34" charset="0"/>
              </a:rPr>
              <a:t>David Klotey Collison               	                 Member	</a:t>
            </a:r>
          </a:p>
          <a:p>
            <a:pPr marL="171450" indent="-171450">
              <a:buClr>
                <a:srgbClr val="488787"/>
              </a:buClr>
              <a:buFont typeface="Wingdings" panose="05000000000000000000" pitchFamily="2" charset="2"/>
              <a:buChar char="§"/>
            </a:pPr>
            <a:r>
              <a:rPr lang="en-GB" sz="1100">
                <a:latin typeface="Segoe UI" panose="020B0502040204020203" pitchFamily="34" charset="0"/>
                <a:cs typeface="Segoe UI" panose="020B0502040204020203" pitchFamily="34" charset="0"/>
              </a:rPr>
              <a:t>Dr. Margaret Atuahene              	                 Member</a:t>
            </a:r>
          </a:p>
          <a:p>
            <a:endParaRPr lang="en-GB" sz="1100">
              <a:latin typeface="Segoe UI" panose="020B0502040204020203" pitchFamily="34" charset="0"/>
              <a:cs typeface="Segoe UI" panose="020B0502040204020203" pitchFamily="34" charset="0"/>
            </a:endParaRPr>
          </a:p>
          <a:p>
            <a:r>
              <a:rPr lang="en-GB" sz="1100" b="1">
                <a:solidFill>
                  <a:srgbClr val="254159"/>
                </a:solidFill>
                <a:latin typeface="Segoe UI" panose="020B0502040204020203" pitchFamily="34" charset="0"/>
                <a:cs typeface="Segoe UI" panose="020B0502040204020203" pitchFamily="34" charset="0"/>
              </a:rPr>
              <a:t>LEGAL COMMITTEE</a:t>
            </a:r>
          </a:p>
          <a:p>
            <a:pPr marL="171450" indent="-171450">
              <a:buClr>
                <a:srgbClr val="488787"/>
              </a:buClr>
              <a:buFont typeface="Wingdings" panose="05000000000000000000" pitchFamily="2" charset="2"/>
              <a:buChar char="§"/>
            </a:pPr>
            <a:r>
              <a:rPr lang="en-GB" sz="1100">
                <a:latin typeface="Segoe UI" panose="020B0502040204020203" pitchFamily="34" charset="0"/>
                <a:cs typeface="Segoe UI" panose="020B0502040204020203" pitchFamily="34" charset="0"/>
              </a:rPr>
              <a:t>Felix </a:t>
            </a:r>
            <a:r>
              <a:rPr lang="en-GB" sz="1100" err="1">
                <a:latin typeface="Segoe UI" panose="020B0502040204020203" pitchFamily="34" charset="0"/>
                <a:cs typeface="Segoe UI" panose="020B0502040204020203" pitchFamily="34" charset="0"/>
              </a:rPr>
              <a:t>Ntrakwah</a:t>
            </a:r>
            <a:r>
              <a:rPr lang="en-GB" sz="1100">
                <a:latin typeface="Segoe UI" panose="020B0502040204020203" pitchFamily="34" charset="0"/>
                <a:cs typeface="Segoe UI" panose="020B0502040204020203" pitchFamily="34" charset="0"/>
              </a:rPr>
              <a:t>                                                 Chairman</a:t>
            </a:r>
          </a:p>
          <a:p>
            <a:pPr marL="171450" indent="-171450">
              <a:buClr>
                <a:srgbClr val="488787"/>
              </a:buClr>
              <a:buFont typeface="Wingdings" panose="05000000000000000000" pitchFamily="2" charset="2"/>
              <a:buChar char="§"/>
            </a:pPr>
            <a:r>
              <a:rPr lang="en-GB" sz="1100">
                <a:latin typeface="Segoe UI" panose="020B0502040204020203" pitchFamily="34" charset="0"/>
                <a:cs typeface="Segoe UI" panose="020B0502040204020203" pitchFamily="34" charset="0"/>
              </a:rPr>
              <a:t>Yasmin Baba                                                    Member</a:t>
            </a:r>
          </a:p>
          <a:p>
            <a:pPr marL="171450" indent="-171450">
              <a:buClr>
                <a:srgbClr val="488787"/>
              </a:buClr>
              <a:buFont typeface="Wingdings" panose="05000000000000000000" pitchFamily="2" charset="2"/>
              <a:buChar char="§"/>
            </a:pPr>
            <a:r>
              <a:rPr lang="en-GB" sz="1100">
                <a:latin typeface="Segoe UI" panose="020B0502040204020203" pitchFamily="34" charset="0"/>
                <a:cs typeface="Segoe UI" panose="020B0502040204020203" pitchFamily="34" charset="0"/>
              </a:rPr>
              <a:t>Prof. </a:t>
            </a:r>
            <a:r>
              <a:rPr lang="en-GB" sz="1100" err="1">
                <a:latin typeface="Segoe UI" panose="020B0502040204020203" pitchFamily="34" charset="0"/>
                <a:cs typeface="Segoe UI" panose="020B0502040204020203" pitchFamily="34" charset="0"/>
              </a:rPr>
              <a:t>Elikem</a:t>
            </a:r>
            <a:r>
              <a:rPr lang="en-GB" sz="1100">
                <a:latin typeface="Segoe UI" panose="020B0502040204020203" pitchFamily="34" charset="0"/>
                <a:cs typeface="Segoe UI" panose="020B0502040204020203" pitchFamily="34" charset="0"/>
              </a:rPr>
              <a:t> </a:t>
            </a:r>
            <a:r>
              <a:rPr lang="en-GB" sz="1100" err="1">
                <a:latin typeface="Segoe UI" panose="020B0502040204020203" pitchFamily="34" charset="0"/>
                <a:cs typeface="Segoe UI" panose="020B0502040204020203" pitchFamily="34" charset="0"/>
              </a:rPr>
              <a:t>Nutifafa</a:t>
            </a:r>
            <a:r>
              <a:rPr lang="en-GB" sz="1100">
                <a:latin typeface="Segoe UI" panose="020B0502040204020203" pitchFamily="34" charset="0"/>
                <a:cs typeface="Segoe UI" panose="020B0502040204020203" pitchFamily="34" charset="0"/>
              </a:rPr>
              <a:t> </a:t>
            </a:r>
            <a:r>
              <a:rPr lang="en-GB" sz="1100" err="1">
                <a:latin typeface="Segoe UI" panose="020B0502040204020203" pitchFamily="34" charset="0"/>
                <a:cs typeface="Segoe UI" panose="020B0502040204020203" pitchFamily="34" charset="0"/>
              </a:rPr>
              <a:t>Kuenyehia</a:t>
            </a:r>
            <a:r>
              <a:rPr lang="en-GB" sz="1100">
                <a:latin typeface="Segoe UI" panose="020B0502040204020203" pitchFamily="34" charset="0"/>
                <a:cs typeface="Segoe UI" panose="020B0502040204020203" pitchFamily="34" charset="0"/>
              </a:rPr>
              <a:t>                      Member</a:t>
            </a:r>
          </a:p>
          <a:p>
            <a:pPr marL="171450" indent="-171450">
              <a:buClr>
                <a:srgbClr val="488787"/>
              </a:buClr>
              <a:buFont typeface="Wingdings" panose="05000000000000000000" pitchFamily="2" charset="2"/>
              <a:buChar char="§"/>
            </a:pPr>
            <a:r>
              <a:rPr lang="en-GB" sz="1100">
                <a:latin typeface="Segoe UI" panose="020B0502040204020203" pitchFamily="34" charset="0"/>
                <a:cs typeface="Segoe UI" panose="020B0502040204020203" pitchFamily="34" charset="0"/>
              </a:rPr>
              <a:t>Kow </a:t>
            </a:r>
            <a:r>
              <a:rPr lang="en-GB" sz="1100" err="1">
                <a:latin typeface="Segoe UI" panose="020B0502040204020203" pitchFamily="34" charset="0"/>
                <a:cs typeface="Segoe UI" panose="020B0502040204020203" pitchFamily="34" charset="0"/>
              </a:rPr>
              <a:t>Essuman</a:t>
            </a:r>
            <a:r>
              <a:rPr lang="en-GB" sz="1100">
                <a:latin typeface="Segoe UI" panose="020B0502040204020203" pitchFamily="34" charset="0"/>
                <a:cs typeface="Segoe UI" panose="020B0502040204020203" pitchFamily="34" charset="0"/>
              </a:rPr>
              <a:t> 		       	                 Member</a:t>
            </a:r>
          </a:p>
          <a:p>
            <a:pPr marL="171450" indent="-171450">
              <a:buClr>
                <a:srgbClr val="488787"/>
              </a:buClr>
              <a:buFont typeface="Wingdings" panose="05000000000000000000" pitchFamily="2" charset="2"/>
              <a:buChar char="§"/>
            </a:pPr>
            <a:r>
              <a:rPr lang="en-GB" sz="1100">
                <a:latin typeface="Segoe UI" panose="020B0502040204020203" pitchFamily="34" charset="0"/>
                <a:cs typeface="Segoe UI" panose="020B0502040204020203" pitchFamily="34" charset="0"/>
              </a:rPr>
              <a:t>Dr. Margaret Atuahene	                             Member </a:t>
            </a:r>
          </a:p>
          <a:p>
            <a:endParaRPr lang="en-GB" sz="1100">
              <a:latin typeface="Segoe UI" panose="020B0502040204020203" pitchFamily="34" charset="0"/>
              <a:cs typeface="Segoe UI" panose="020B0502040204020203" pitchFamily="34" charset="0"/>
            </a:endParaRPr>
          </a:p>
          <a:p>
            <a:r>
              <a:rPr lang="en-GB" sz="1100" b="1">
                <a:solidFill>
                  <a:srgbClr val="254159"/>
                </a:solidFill>
                <a:latin typeface="Segoe UI" panose="020B0502040204020203" pitchFamily="34" charset="0"/>
                <a:cs typeface="Segoe UI" panose="020B0502040204020203" pitchFamily="34" charset="0"/>
              </a:rPr>
              <a:t>AUDIT COMMITTEE</a:t>
            </a:r>
          </a:p>
          <a:p>
            <a:pPr marL="171450" indent="-171450">
              <a:buClr>
                <a:srgbClr val="008080"/>
              </a:buClr>
              <a:buFont typeface="Wingdings" panose="05000000000000000000" pitchFamily="2" charset="2"/>
              <a:buChar char="§"/>
            </a:pPr>
            <a:r>
              <a:rPr lang="en-GB" sz="1100" err="1">
                <a:latin typeface="Segoe UI" panose="020B0502040204020203" pitchFamily="34" charset="0"/>
                <a:cs typeface="Segoe UI" panose="020B0502040204020203" pitchFamily="34" charset="0"/>
              </a:rPr>
              <a:t>Dr.</a:t>
            </a:r>
            <a:r>
              <a:rPr lang="en-GB" sz="1100">
                <a:latin typeface="Segoe UI" panose="020B0502040204020203" pitchFamily="34" charset="0"/>
                <a:cs typeface="Segoe UI" panose="020B0502040204020203" pitchFamily="34" charset="0"/>
              </a:rPr>
              <a:t> Eric Oduro </a:t>
            </a:r>
            <a:r>
              <a:rPr lang="en-GB" sz="1100" err="1">
                <a:latin typeface="Segoe UI" panose="020B0502040204020203" pitchFamily="34" charset="0"/>
                <a:cs typeface="Segoe UI" panose="020B0502040204020203" pitchFamily="34" charset="0"/>
              </a:rPr>
              <a:t>Osae</a:t>
            </a:r>
            <a:r>
              <a:rPr lang="en-GB" sz="1100">
                <a:latin typeface="Segoe UI" panose="020B0502040204020203" pitchFamily="34" charset="0"/>
                <a:cs typeface="Segoe UI" panose="020B0502040204020203" pitchFamily="34" charset="0"/>
              </a:rPr>
              <a:t>	                            Chairman</a:t>
            </a:r>
          </a:p>
          <a:p>
            <a:pPr marL="171450" indent="-171450">
              <a:buClr>
                <a:srgbClr val="008080"/>
              </a:buClr>
              <a:buFont typeface="Wingdings" panose="05000000000000000000" pitchFamily="2" charset="2"/>
              <a:buChar char="§"/>
            </a:pPr>
            <a:r>
              <a:rPr lang="en-GB" sz="1100">
                <a:latin typeface="Segoe UI" panose="020B0502040204020203" pitchFamily="34" charset="0"/>
                <a:cs typeface="Segoe UI" panose="020B0502040204020203" pitchFamily="34" charset="0"/>
              </a:rPr>
              <a:t>Franklin </a:t>
            </a:r>
            <a:r>
              <a:rPr lang="en-GB" sz="1100" err="1">
                <a:latin typeface="Segoe UI" panose="020B0502040204020203" pitchFamily="34" charset="0"/>
                <a:cs typeface="Segoe UI" panose="020B0502040204020203" pitchFamily="34" charset="0"/>
              </a:rPr>
              <a:t>Asafo</a:t>
            </a:r>
            <a:r>
              <a:rPr lang="en-GB" sz="1100">
                <a:latin typeface="Segoe UI" panose="020B0502040204020203" pitchFamily="34" charset="0"/>
                <a:cs typeface="Segoe UI" panose="020B0502040204020203" pitchFamily="34" charset="0"/>
              </a:rPr>
              <a:t> Adjei	                            Member</a:t>
            </a:r>
          </a:p>
          <a:p>
            <a:pPr marL="171450" indent="-171450">
              <a:buClr>
                <a:srgbClr val="008080"/>
              </a:buClr>
              <a:buFont typeface="Wingdings" panose="05000000000000000000" pitchFamily="2" charset="2"/>
              <a:buChar char="§"/>
            </a:pPr>
            <a:r>
              <a:rPr lang="en-GB" sz="1100">
                <a:latin typeface="Segoe UI" panose="020B0502040204020203" pitchFamily="34" charset="0"/>
                <a:cs typeface="Segoe UI" panose="020B0502040204020203" pitchFamily="34" charset="0"/>
              </a:rPr>
              <a:t>Kow </a:t>
            </a:r>
            <a:r>
              <a:rPr lang="en-GB" sz="1100" err="1">
                <a:latin typeface="Segoe UI" panose="020B0502040204020203" pitchFamily="34" charset="0"/>
                <a:cs typeface="Segoe UI" panose="020B0502040204020203" pitchFamily="34" charset="0"/>
              </a:rPr>
              <a:t>Essuman</a:t>
            </a:r>
            <a:r>
              <a:rPr lang="en-GB" sz="1100">
                <a:latin typeface="Segoe UI" panose="020B0502040204020203" pitchFamily="34" charset="0"/>
                <a:cs typeface="Segoe UI" panose="020B0502040204020203" pitchFamily="34" charset="0"/>
              </a:rPr>
              <a:t> 		                            Member</a:t>
            </a:r>
          </a:p>
          <a:p>
            <a:pPr marL="171450" indent="-171450">
              <a:buClr>
                <a:srgbClr val="008080"/>
              </a:buClr>
              <a:buFont typeface="Wingdings" panose="05000000000000000000" pitchFamily="2" charset="2"/>
              <a:buChar char="§"/>
            </a:pPr>
            <a:r>
              <a:rPr lang="en-GB" sz="1100">
                <a:latin typeface="Segoe UI" panose="020B0502040204020203" pitchFamily="34" charset="0"/>
                <a:cs typeface="Segoe UI" panose="020B0502040204020203" pitchFamily="34" charset="0"/>
              </a:rPr>
              <a:t>John </a:t>
            </a:r>
            <a:r>
              <a:rPr lang="en-GB" sz="1100" err="1">
                <a:latin typeface="Segoe UI" panose="020B0502040204020203" pitchFamily="34" charset="0"/>
                <a:cs typeface="Segoe UI" panose="020B0502040204020203" pitchFamily="34" charset="0"/>
              </a:rPr>
              <a:t>Fiam</a:t>
            </a:r>
            <a:r>
              <a:rPr lang="en-GB" sz="1100">
                <a:latin typeface="Segoe UI" panose="020B0502040204020203" pitchFamily="34" charset="0"/>
                <a:cs typeface="Segoe UI" panose="020B0502040204020203" pitchFamily="34" charset="0"/>
              </a:rPr>
              <a:t> </a:t>
            </a:r>
            <a:r>
              <a:rPr lang="en-GB" sz="1100" err="1">
                <a:latin typeface="Segoe UI" panose="020B0502040204020203" pitchFamily="34" charset="0"/>
                <a:cs typeface="Segoe UI" panose="020B0502040204020203" pitchFamily="34" charset="0"/>
              </a:rPr>
              <a:t>Coblavie</a:t>
            </a:r>
            <a:r>
              <a:rPr lang="en-GB" sz="1100">
                <a:latin typeface="Segoe UI" panose="020B0502040204020203" pitchFamily="34" charset="0"/>
                <a:cs typeface="Segoe UI" panose="020B0502040204020203" pitchFamily="34" charset="0"/>
              </a:rPr>
              <a:t>                                        Member</a:t>
            </a:r>
          </a:p>
          <a:p>
            <a:pPr marL="171450" indent="-171450">
              <a:buClr>
                <a:srgbClr val="008080"/>
              </a:buClr>
              <a:buFont typeface="Wingdings" panose="05000000000000000000" pitchFamily="2" charset="2"/>
              <a:buChar char="§"/>
            </a:pPr>
            <a:r>
              <a:rPr lang="en-GB" sz="1100" err="1">
                <a:latin typeface="Segoe UI" panose="020B0502040204020203" pitchFamily="34" charset="0"/>
                <a:cs typeface="Segoe UI" panose="020B0502040204020203" pitchFamily="34" charset="0"/>
              </a:rPr>
              <a:t>Dr.</a:t>
            </a:r>
            <a:r>
              <a:rPr lang="en-GB" sz="1100">
                <a:latin typeface="Segoe UI" panose="020B0502040204020203" pitchFamily="34" charset="0"/>
                <a:cs typeface="Segoe UI" panose="020B0502040204020203" pitchFamily="34" charset="0"/>
              </a:rPr>
              <a:t> Frank </a:t>
            </a:r>
            <a:r>
              <a:rPr lang="en-GB" sz="1100" err="1">
                <a:latin typeface="Segoe UI" panose="020B0502040204020203" pitchFamily="34" charset="0"/>
                <a:cs typeface="Segoe UI" panose="020B0502040204020203" pitchFamily="34" charset="0"/>
              </a:rPr>
              <a:t>Gamadey</a:t>
            </a:r>
            <a:r>
              <a:rPr lang="en-GB" sz="1100">
                <a:latin typeface="Segoe UI" panose="020B0502040204020203" pitchFamily="34" charset="0"/>
                <a:cs typeface="Segoe UI" panose="020B0502040204020203" pitchFamily="34" charset="0"/>
              </a:rPr>
              <a:t>	                                        Member</a:t>
            </a:r>
          </a:p>
          <a:p>
            <a:pPr marL="171450" indent="-171450">
              <a:buClr>
                <a:srgbClr val="008080"/>
              </a:buClr>
              <a:buFont typeface="Wingdings" panose="05000000000000000000" pitchFamily="2" charset="2"/>
              <a:buChar char="§"/>
            </a:pPr>
            <a:r>
              <a:rPr lang="en-GB" sz="1100" err="1">
                <a:latin typeface="Segoe UI" panose="020B0502040204020203" pitchFamily="34" charset="0"/>
                <a:cs typeface="Segoe UI" panose="020B0502040204020203" pitchFamily="34" charset="0"/>
              </a:rPr>
              <a:t>Dr.</a:t>
            </a:r>
            <a:r>
              <a:rPr lang="en-GB" sz="1100">
                <a:latin typeface="Segoe UI" panose="020B0502040204020203" pitchFamily="34" charset="0"/>
                <a:cs typeface="Segoe UI" panose="020B0502040204020203" pitchFamily="34" charset="0"/>
              </a:rPr>
              <a:t> Prince Edward Darah		                Member</a:t>
            </a:r>
          </a:p>
        </p:txBody>
      </p:sp>
      <p:cxnSp>
        <p:nvCxnSpPr>
          <p:cNvPr id="25" name="Straight Connector 24">
            <a:extLst>
              <a:ext uri="{FF2B5EF4-FFF2-40B4-BE49-F238E27FC236}">
                <a16:creationId xmlns:a16="http://schemas.microsoft.com/office/drawing/2014/main" id="{A756E33A-B3AA-2262-91BC-25495B7973F2}"/>
              </a:ext>
            </a:extLst>
          </p:cNvPr>
          <p:cNvCxnSpPr/>
          <p:nvPr/>
        </p:nvCxnSpPr>
        <p:spPr>
          <a:xfrm>
            <a:off x="773000" y="4488043"/>
            <a:ext cx="4305300" cy="0"/>
          </a:xfrm>
          <a:prstGeom prst="line">
            <a:avLst/>
          </a:prstGeom>
          <a:ln>
            <a:solidFill>
              <a:srgbClr val="00515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3D580A4-AB41-160E-82D4-8EBBF5C08361}"/>
              </a:ext>
            </a:extLst>
          </p:cNvPr>
          <p:cNvCxnSpPr/>
          <p:nvPr/>
        </p:nvCxnSpPr>
        <p:spPr>
          <a:xfrm>
            <a:off x="809756" y="5496885"/>
            <a:ext cx="4305300" cy="0"/>
          </a:xfrm>
          <a:prstGeom prst="line">
            <a:avLst/>
          </a:prstGeom>
          <a:ln>
            <a:solidFill>
              <a:srgbClr val="00515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6B52465-317B-5B33-AF74-AF2A2BA3D6F3}"/>
              </a:ext>
            </a:extLst>
          </p:cNvPr>
          <p:cNvCxnSpPr/>
          <p:nvPr/>
        </p:nvCxnSpPr>
        <p:spPr>
          <a:xfrm>
            <a:off x="809756" y="6668746"/>
            <a:ext cx="4305300" cy="0"/>
          </a:xfrm>
          <a:prstGeom prst="line">
            <a:avLst/>
          </a:prstGeom>
          <a:ln>
            <a:solidFill>
              <a:srgbClr val="00515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37C765ED-5969-2517-D397-F409963C0513}"/>
              </a:ext>
            </a:extLst>
          </p:cNvPr>
          <p:cNvSpPr txBox="1"/>
          <p:nvPr/>
        </p:nvSpPr>
        <p:spPr>
          <a:xfrm>
            <a:off x="1397384" y="9438757"/>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latin typeface="Segoe UI" panose="020B0502040204020203" pitchFamily="34" charset="0"/>
                <a:cs typeface="Segoe UI" panose="020B0502040204020203" pitchFamily="34" charset="0"/>
              </a:rPr>
              <a:t>Overseeing the State’s Interests in Specified Entities</a:t>
            </a:r>
          </a:p>
        </p:txBody>
      </p:sp>
      <p:sp>
        <p:nvSpPr>
          <p:cNvPr id="7" name="object 7">
            <a:extLst>
              <a:ext uri="{FF2B5EF4-FFF2-40B4-BE49-F238E27FC236}">
                <a16:creationId xmlns:a16="http://schemas.microsoft.com/office/drawing/2014/main" id="{75F30829-EA10-97E7-E2A1-2A875597B18F}"/>
              </a:ext>
            </a:extLst>
          </p:cNvPr>
          <p:cNvSpPr txBox="1"/>
          <p:nvPr/>
        </p:nvSpPr>
        <p:spPr>
          <a:xfrm flipH="1">
            <a:off x="6480878" y="9456382"/>
            <a:ext cx="293713" cy="164986"/>
          </a:xfrm>
          <a:prstGeom prst="rect">
            <a:avLst/>
          </a:prstGeom>
        </p:spPr>
        <p:txBody>
          <a:bodyPr vert="horz" wrap="square" lIns="0" tIns="10990" rIns="0" bIns="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0795">
              <a:spcBef>
                <a:spcPts val="87"/>
              </a:spcBef>
            </a:pPr>
            <a:r>
              <a:rPr lang="en-GB" sz="1000" b="1" spc="-22">
                <a:solidFill>
                  <a:srgbClr val="254159"/>
                </a:solidFill>
                <a:latin typeface="Open Sans Extrabold"/>
                <a:ea typeface="Open Sans Extrabold"/>
                <a:cs typeface="Open Sans Extrabold"/>
              </a:rPr>
              <a:t>11</a:t>
            </a:r>
            <a:endParaRPr lang="en-GB" sz="1000" b="1" spc="-22" err="1">
              <a:solidFill>
                <a:srgbClr val="254159"/>
              </a:solidFill>
              <a:latin typeface="Open Sans Extrabold"/>
              <a:ea typeface="Open Sans Extrabold"/>
              <a:cs typeface="Open Sans Extrabold"/>
            </a:endParaRPr>
          </a:p>
        </p:txBody>
      </p:sp>
    </p:spTree>
    <p:extLst>
      <p:ext uri="{BB962C8B-B14F-4D97-AF65-F5344CB8AC3E}">
        <p14:creationId xmlns:p14="http://schemas.microsoft.com/office/powerpoint/2010/main" val="11628487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95C379D2-140F-FF8C-B5D3-032A871A168E}"/>
              </a:ext>
            </a:extLst>
          </p:cNvPr>
          <p:cNvSpPr/>
          <p:nvPr/>
        </p:nvSpPr>
        <p:spPr>
          <a:xfrm>
            <a:off x="0" y="6641432"/>
            <a:ext cx="6858000" cy="326456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A person in a suit and tie&#10;&#10;Description automatically generated with medium confidence">
            <a:extLst>
              <a:ext uri="{FF2B5EF4-FFF2-40B4-BE49-F238E27FC236}">
                <a16:creationId xmlns:a16="http://schemas.microsoft.com/office/drawing/2014/main" id="{64DDE811-E2FD-7B18-12BB-3F27604934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30040" y="7178040"/>
            <a:ext cx="2727960" cy="2727960"/>
          </a:xfrm>
          <a:prstGeom prst="rect">
            <a:avLst/>
          </a:prstGeom>
        </p:spPr>
      </p:pic>
      <p:sp>
        <p:nvSpPr>
          <p:cNvPr id="7" name="TextBox 6">
            <a:extLst>
              <a:ext uri="{FF2B5EF4-FFF2-40B4-BE49-F238E27FC236}">
                <a16:creationId xmlns:a16="http://schemas.microsoft.com/office/drawing/2014/main" id="{0122EA3C-C78E-2424-6B9B-152E41831C1B}"/>
              </a:ext>
            </a:extLst>
          </p:cNvPr>
          <p:cNvSpPr txBox="1"/>
          <p:nvPr/>
        </p:nvSpPr>
        <p:spPr>
          <a:xfrm>
            <a:off x="503498" y="2903650"/>
            <a:ext cx="2790881" cy="5170646"/>
          </a:xfrm>
          <a:prstGeom prst="rect">
            <a:avLst/>
          </a:prstGeom>
          <a:noFill/>
        </p:spPr>
        <p:txBody>
          <a:bodyPr wrap="square" lIns="91440" tIns="45720" rIns="91440" bIns="45720" anchor="t">
            <a:spAutoFit/>
          </a:bodyPr>
          <a:lstStyle/>
          <a:p>
            <a:r>
              <a:rPr lang="en-US" sz="1100">
                <a:latin typeface="Segoe UI"/>
                <a:ea typeface="+mn-lt"/>
                <a:cs typeface="+mn-lt"/>
              </a:rPr>
              <a:t>Established in 2019, SIGA was founded by a merger of the State Enterprises Commission (SEC) and the Divestiture Implementation Committee (DIC)  with the passage of the SIGA Act 2019 (Act 990) to promote good corporate governance standards and increase productivity in our Specified Entities.</a:t>
            </a:r>
            <a:endParaRPr lang="en-US">
              <a:latin typeface="Calibri" panose="020F0502020204030204"/>
              <a:ea typeface="+mn-lt"/>
              <a:cs typeface="+mn-lt"/>
            </a:endParaRPr>
          </a:p>
          <a:p>
            <a:endParaRPr lang="en-US" sz="1100">
              <a:latin typeface="Segoe UI"/>
              <a:ea typeface="+mn-lt"/>
              <a:cs typeface="+mn-lt"/>
            </a:endParaRPr>
          </a:p>
          <a:p>
            <a:r>
              <a:rPr lang="en-US" sz="1100">
                <a:latin typeface="Segoe UI"/>
                <a:ea typeface="+mn-lt"/>
                <a:cs typeface="+mn-lt"/>
              </a:rPr>
              <a:t>However, the journey of establishing SIGA has not been without challenges. The transitional issues arising from the former institutions, SEC and DIC, required careful attention and strategic planning. Consequently, this delayed the presentation of SIGA's first annual report. Nevertheless, we have diligently addressed these issues and are now proud to present our performance, achievements and prospects.</a:t>
            </a:r>
            <a:r>
              <a:rPr lang="en-US" sz="1100">
                <a:ea typeface="+mn-lt"/>
                <a:cs typeface="+mn-lt"/>
              </a:rPr>
              <a:t> </a:t>
            </a:r>
            <a:r>
              <a:rPr lang="en-US" sz="1100">
                <a:latin typeface="Segoe UI"/>
                <a:ea typeface="+mn-lt"/>
                <a:cs typeface="+mn-lt"/>
              </a:rPr>
              <a:t> </a:t>
            </a:r>
            <a:endParaRPr lang="en-US" sz="1100">
              <a:latin typeface="Calibri"/>
              <a:cs typeface="Calibri"/>
            </a:endParaRPr>
          </a:p>
          <a:p>
            <a:endParaRPr lang="en-US" sz="1100">
              <a:latin typeface="Segoe UI"/>
              <a:cs typeface="Segoe UI Light"/>
            </a:endParaRPr>
          </a:p>
          <a:p>
            <a:r>
              <a:rPr lang="en-US" sz="1100" b="1">
                <a:solidFill>
                  <a:srgbClr val="5BB5AF"/>
                </a:solidFill>
                <a:latin typeface="Segoe UI"/>
                <a:cs typeface="Segoe UI"/>
              </a:rPr>
              <a:t>Operating Environment</a:t>
            </a:r>
            <a:endParaRPr lang="en-US"/>
          </a:p>
          <a:p>
            <a:endParaRPr lang="en-US" sz="1100" b="1">
              <a:solidFill>
                <a:srgbClr val="5BB5AF"/>
              </a:solidFill>
              <a:latin typeface="Segoe UI"/>
              <a:cs typeface="Segoe UI"/>
            </a:endParaRPr>
          </a:p>
          <a:p>
            <a:r>
              <a:rPr lang="en-US" sz="1100">
                <a:latin typeface="Segoe UI"/>
                <a:ea typeface="+mn-lt"/>
                <a:cs typeface="+mn-lt"/>
              </a:rPr>
              <a:t>The past year saw unprecedented global challenges, the global economy was impacted by the COVID-19 pandemic and the fallouts from the Russian invasion of Ukraine.</a:t>
            </a:r>
            <a:endParaRPr lang="en-US">
              <a:latin typeface="Segoe UI"/>
            </a:endParaRPr>
          </a:p>
          <a:p>
            <a:endParaRPr lang="en-US" sz="1100">
              <a:latin typeface="Segoe UI"/>
              <a:cs typeface="Segoe UI"/>
            </a:endParaRPr>
          </a:p>
          <a:p>
            <a:endParaRPr lang="en-US" sz="1100">
              <a:latin typeface="Segoe UI"/>
              <a:cs typeface="Segoe UI Light"/>
            </a:endParaRPr>
          </a:p>
        </p:txBody>
      </p:sp>
      <p:sp>
        <p:nvSpPr>
          <p:cNvPr id="11" name="TextBox 10">
            <a:extLst>
              <a:ext uri="{FF2B5EF4-FFF2-40B4-BE49-F238E27FC236}">
                <a16:creationId xmlns:a16="http://schemas.microsoft.com/office/drawing/2014/main" id="{8F379ED4-94C6-B5AC-45EE-12989F25F8FE}"/>
              </a:ext>
            </a:extLst>
          </p:cNvPr>
          <p:cNvSpPr txBox="1"/>
          <p:nvPr/>
        </p:nvSpPr>
        <p:spPr>
          <a:xfrm>
            <a:off x="403559" y="7822297"/>
            <a:ext cx="3572140" cy="1600438"/>
          </a:xfrm>
          <a:prstGeom prst="rect">
            <a:avLst/>
          </a:prstGeom>
          <a:noFill/>
        </p:spPr>
        <p:txBody>
          <a:bodyPr wrap="square" lIns="91440" tIns="45720" rIns="91440" bIns="45720" anchor="t">
            <a:spAutoFit/>
          </a:bodyPr>
          <a:lstStyle/>
          <a:p>
            <a:r>
              <a:rPr lang="en-GB" sz="1400">
                <a:solidFill>
                  <a:srgbClr val="5BB5AF"/>
                </a:solidFill>
                <a:latin typeface="Segoe UI"/>
                <a:cs typeface="Segoe UI"/>
              </a:rPr>
              <a:t>“We recognize the pivotal role of boards in fostering growth and effective governance within Specified Entities. SIGA took proactive initiatives to engage SE Boards and Executive Heads in 2022 and provided them with training on the sections of the SIGA, PFMA, PFMR, PPA, PSC laws.”</a:t>
            </a:r>
            <a:endParaRPr lang="en-GB" sz="1400">
              <a:solidFill>
                <a:srgbClr val="5BB5AF"/>
              </a:solidFill>
              <a:latin typeface="Segoe UI" panose="020B0502040204020203" pitchFamily="34" charset="0"/>
              <a:cs typeface="Segoe UI" panose="020B0502040204020203" pitchFamily="34" charset="0"/>
            </a:endParaRPr>
          </a:p>
        </p:txBody>
      </p:sp>
      <p:sp>
        <p:nvSpPr>
          <p:cNvPr id="13" name="TextBox 12">
            <a:extLst>
              <a:ext uri="{FF2B5EF4-FFF2-40B4-BE49-F238E27FC236}">
                <a16:creationId xmlns:a16="http://schemas.microsoft.com/office/drawing/2014/main" id="{66EAFBF3-FFB0-6D16-107D-9EF8F78D79A6}"/>
              </a:ext>
            </a:extLst>
          </p:cNvPr>
          <p:cNvSpPr txBox="1"/>
          <p:nvPr/>
        </p:nvSpPr>
        <p:spPr>
          <a:xfrm>
            <a:off x="3438090" y="2844016"/>
            <a:ext cx="2790881" cy="3985706"/>
          </a:xfrm>
          <a:prstGeom prst="rect">
            <a:avLst/>
          </a:prstGeom>
          <a:noFill/>
        </p:spPr>
        <p:txBody>
          <a:bodyPr wrap="square" lIns="91440" tIns="45720" rIns="91440" bIns="45720" anchor="t">
            <a:spAutoFit/>
          </a:bodyPr>
          <a:lstStyle/>
          <a:p>
            <a:r>
              <a:rPr lang="en-US" sz="1100">
                <a:latin typeface="Segoe UI"/>
                <a:cs typeface="Segoe UI"/>
              </a:rPr>
              <a:t>Globally, economic activity dropped quicker than predicted. </a:t>
            </a:r>
            <a:r>
              <a:rPr lang="en-GB" sz="1100">
                <a:latin typeface="Segoe UI"/>
                <a:cs typeface="Segoe UI"/>
              </a:rPr>
              <a:t>Year-on-year inflation in Ghana hit 54% in October, causing direct effects on interest rates. </a:t>
            </a:r>
            <a:r>
              <a:rPr lang="en-GB" sz="1100">
                <a:latin typeface="Segoe UI"/>
                <a:ea typeface="+mn-lt"/>
                <a:cs typeface="+mn-lt"/>
              </a:rPr>
              <a:t>By the end of the third quarter of 2022, the major foreign currency exchange rates had plunged drastically.</a:t>
            </a:r>
            <a:endParaRPr lang="en-US">
              <a:latin typeface="Segoe UI"/>
              <a:ea typeface="+mn-lt"/>
              <a:cs typeface="Segoe UI"/>
            </a:endParaRPr>
          </a:p>
          <a:p>
            <a:endParaRPr lang="en-GB" sz="1100">
              <a:latin typeface="Segoe UI"/>
              <a:ea typeface="+mn-lt"/>
              <a:cs typeface="+mn-lt"/>
            </a:endParaRPr>
          </a:p>
          <a:p>
            <a:r>
              <a:rPr lang="en-GB" sz="1100">
                <a:latin typeface="Segoe UI"/>
                <a:ea typeface="+mn-lt"/>
                <a:cs typeface="+mn-lt"/>
              </a:rPr>
              <a:t> As of November 23rd, 2022, the Ghana cedi had plummeted by 54.2 percent against the US dollar. Similarly, the Ghana cedi depreciated by 48.5 percent against the British pound.</a:t>
            </a:r>
            <a:r>
              <a:rPr lang="en-GB" sz="1100">
                <a:latin typeface="Segoe UI"/>
                <a:cs typeface="Segoe UI"/>
              </a:rPr>
              <a:t> These occurrences hampered the anticipated economic recovery set to begin in 2021 and impacted most of our Entities' operations.</a:t>
            </a:r>
            <a:endParaRPr lang="en-US">
              <a:latin typeface="Segoe UI"/>
              <a:cs typeface="Segoe UI"/>
            </a:endParaRPr>
          </a:p>
          <a:p>
            <a:endParaRPr lang="en-GB" sz="1100">
              <a:latin typeface="Segoe UI"/>
              <a:cs typeface="Segoe UI"/>
            </a:endParaRPr>
          </a:p>
          <a:p>
            <a:r>
              <a:rPr lang="en-GB" sz="1100">
                <a:latin typeface="Segoe UI"/>
                <a:cs typeface="Segoe UI"/>
              </a:rPr>
              <a:t>The government was thus compelled to agree to join in a debt restructuring scheme to help restore macroeconomic stability.</a:t>
            </a:r>
            <a:endParaRPr lang="en-US">
              <a:latin typeface="Segoe UI"/>
              <a:cs typeface="Segoe UI"/>
            </a:endParaRPr>
          </a:p>
          <a:p>
            <a:endParaRPr lang="en-GB" sz="1100">
              <a:latin typeface="Segoe UI" panose="020B0502040204020203" pitchFamily="34" charset="0"/>
              <a:cs typeface="Segoe UI" panose="020B0502040204020203" pitchFamily="34" charset="0"/>
            </a:endParaRPr>
          </a:p>
          <a:p>
            <a:endParaRPr lang="en-GB" sz="1100">
              <a:latin typeface="Segoe UI"/>
              <a:cs typeface="Segoe UI"/>
            </a:endParaRPr>
          </a:p>
        </p:txBody>
      </p:sp>
      <p:sp>
        <p:nvSpPr>
          <p:cNvPr id="15" name="TextBox 14">
            <a:extLst>
              <a:ext uri="{FF2B5EF4-FFF2-40B4-BE49-F238E27FC236}">
                <a16:creationId xmlns:a16="http://schemas.microsoft.com/office/drawing/2014/main" id="{8CB177BB-D805-D884-6B51-3C097A871226}"/>
              </a:ext>
            </a:extLst>
          </p:cNvPr>
          <p:cNvSpPr txBox="1"/>
          <p:nvPr/>
        </p:nvSpPr>
        <p:spPr>
          <a:xfrm>
            <a:off x="533400" y="1472114"/>
            <a:ext cx="5768307" cy="1384995"/>
          </a:xfrm>
          <a:prstGeom prst="rect">
            <a:avLst/>
          </a:prstGeom>
          <a:noFill/>
        </p:spPr>
        <p:txBody>
          <a:bodyPr wrap="square" lIns="91440" tIns="45720" rIns="91440" bIns="45720" anchor="t">
            <a:spAutoFit/>
          </a:bodyPr>
          <a:lstStyle/>
          <a:p>
            <a:r>
              <a:rPr lang="en-GB" sz="1400" b="1">
                <a:solidFill>
                  <a:srgbClr val="488787"/>
                </a:solidFill>
                <a:latin typeface="Segoe UI"/>
                <a:cs typeface="Segoe UI"/>
              </a:rPr>
              <a:t>It is my great pleasure to present the inaugural annual report of the State Interests and Governance Authority (SIGA) for the year 2022. This report marks an important milestone for SIGA as it fulfils its statutory obligation, per section 28 of the SIGA Act, 2019 (Act 990), to submit an annual report to the Sector Minister for subsequent presentation to Parliament.</a:t>
            </a:r>
            <a:endParaRPr lang="en-GB" sz="1400">
              <a:solidFill>
                <a:srgbClr val="000000"/>
              </a:solidFill>
              <a:latin typeface="Calibri"/>
              <a:cs typeface="Calibri"/>
            </a:endParaRPr>
          </a:p>
        </p:txBody>
      </p:sp>
      <p:sp>
        <p:nvSpPr>
          <p:cNvPr id="16" name="TextBox 15">
            <a:extLst>
              <a:ext uri="{FF2B5EF4-FFF2-40B4-BE49-F238E27FC236}">
                <a16:creationId xmlns:a16="http://schemas.microsoft.com/office/drawing/2014/main" id="{BE5C8850-17FF-C128-9E79-F77EC73694EC}"/>
              </a:ext>
            </a:extLst>
          </p:cNvPr>
          <p:cNvSpPr txBox="1"/>
          <p:nvPr/>
        </p:nvSpPr>
        <p:spPr>
          <a:xfrm>
            <a:off x="533400" y="719246"/>
            <a:ext cx="3312459" cy="338554"/>
          </a:xfrm>
          <a:prstGeom prst="rect">
            <a:avLst/>
          </a:prstGeom>
          <a:noFill/>
        </p:spPr>
        <p:txBody>
          <a:bodyPr wrap="square" rtlCol="0">
            <a:spAutoFit/>
          </a:bodyPr>
          <a:lstStyle/>
          <a:p>
            <a:r>
              <a:rPr lang="en-GB" sz="1600" b="1">
                <a:solidFill>
                  <a:srgbClr val="005151"/>
                </a:solidFill>
                <a:latin typeface="Segoe UI" panose="020B0502040204020203" pitchFamily="34" charset="0"/>
                <a:cs typeface="Segoe UI" panose="020B0502040204020203" pitchFamily="34" charset="0"/>
              </a:rPr>
              <a:t>BOARD CHAIRMAN’S MESSAGE</a:t>
            </a:r>
          </a:p>
        </p:txBody>
      </p:sp>
      <p:sp>
        <p:nvSpPr>
          <p:cNvPr id="29" name="TextBox 28">
            <a:extLst>
              <a:ext uri="{FF2B5EF4-FFF2-40B4-BE49-F238E27FC236}">
                <a16:creationId xmlns:a16="http://schemas.microsoft.com/office/drawing/2014/main" id="{DC4BDC09-BA8C-190E-DBDB-917C14914707}"/>
              </a:ext>
            </a:extLst>
          </p:cNvPr>
          <p:cNvSpPr txBox="1"/>
          <p:nvPr/>
        </p:nvSpPr>
        <p:spPr>
          <a:xfrm>
            <a:off x="533400" y="973850"/>
            <a:ext cx="1287780" cy="276999"/>
          </a:xfrm>
          <a:prstGeom prst="rect">
            <a:avLst/>
          </a:prstGeom>
          <a:noFill/>
        </p:spPr>
        <p:txBody>
          <a:bodyPr wrap="square">
            <a:spAutoFit/>
          </a:bodyPr>
          <a:lstStyle/>
          <a:p>
            <a:r>
              <a:rPr lang="en-GB" sz="1200">
                <a:latin typeface="Segoe UI" panose="020B0502040204020203" pitchFamily="34" charset="0"/>
                <a:cs typeface="Segoe UI" panose="020B0502040204020203" pitchFamily="34" charset="0"/>
              </a:rPr>
              <a:t>Terence Darko</a:t>
            </a:r>
            <a:endParaRPr lang="en-GB" sz="1200"/>
          </a:p>
        </p:txBody>
      </p:sp>
      <p:sp>
        <p:nvSpPr>
          <p:cNvPr id="2" name="object 9">
            <a:extLst>
              <a:ext uri="{FF2B5EF4-FFF2-40B4-BE49-F238E27FC236}">
                <a16:creationId xmlns:a16="http://schemas.microsoft.com/office/drawing/2014/main" id="{E6990843-65FD-7769-2276-D201EC27BD1E}"/>
              </a:ext>
            </a:extLst>
          </p:cNvPr>
          <p:cNvSpPr txBox="1"/>
          <p:nvPr/>
        </p:nvSpPr>
        <p:spPr>
          <a:xfrm>
            <a:off x="5798780" y="676029"/>
            <a:ext cx="505008"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Report</a:t>
            </a:r>
          </a:p>
          <a:p>
            <a:pPr marR="4396" indent="101663" algn="r"/>
            <a:r>
              <a:rPr lang="en-GB" sz="606">
                <a:solidFill>
                  <a:srgbClr val="254159"/>
                </a:solidFill>
                <a:latin typeface="Open Sans"/>
                <a:cs typeface="Open Sans"/>
              </a:rPr>
              <a:t>2022</a:t>
            </a:r>
            <a:endParaRPr sz="606">
              <a:latin typeface="Open Sans"/>
              <a:cs typeface="Open Sans"/>
            </a:endParaRPr>
          </a:p>
        </p:txBody>
      </p:sp>
      <p:sp>
        <p:nvSpPr>
          <p:cNvPr id="3" name="object 10">
            <a:extLst>
              <a:ext uri="{FF2B5EF4-FFF2-40B4-BE49-F238E27FC236}">
                <a16:creationId xmlns:a16="http://schemas.microsoft.com/office/drawing/2014/main" id="{5B25CE74-7F8E-B2B8-E9A6-4E457418D25B}"/>
              </a:ext>
            </a:extLst>
          </p:cNvPr>
          <p:cNvSpPr/>
          <p:nvPr/>
        </p:nvSpPr>
        <p:spPr>
          <a:xfrm>
            <a:off x="6370054" y="705089"/>
            <a:ext cx="0" cy="244536"/>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6" name="object 7">
            <a:extLst>
              <a:ext uri="{FF2B5EF4-FFF2-40B4-BE49-F238E27FC236}">
                <a16:creationId xmlns:a16="http://schemas.microsoft.com/office/drawing/2014/main" id="{5E99716A-ED28-40E7-1112-F7797E1DFBDF}"/>
              </a:ext>
            </a:extLst>
          </p:cNvPr>
          <p:cNvSpPr txBox="1"/>
          <p:nvPr/>
        </p:nvSpPr>
        <p:spPr>
          <a:xfrm flipH="1">
            <a:off x="6546194" y="9608781"/>
            <a:ext cx="184856" cy="126514"/>
          </a:xfrm>
          <a:prstGeom prst="rect">
            <a:avLst/>
          </a:prstGeom>
        </p:spPr>
        <p:txBody>
          <a:bodyPr vert="horz" wrap="square" lIns="0" tIns="10990" rIns="0" bIns="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0795">
              <a:spcBef>
                <a:spcPts val="87"/>
              </a:spcBef>
            </a:pPr>
            <a:r>
              <a:rPr lang="en-GB" sz="750" b="1" spc="-22">
                <a:solidFill>
                  <a:srgbClr val="000000"/>
                </a:solidFill>
                <a:latin typeface="Open Sans Extrabold"/>
                <a:ea typeface="Open Sans Extrabold"/>
                <a:cs typeface="Open Sans Extrabold"/>
              </a:rPr>
              <a:t>12</a:t>
            </a:r>
            <a:endParaRPr lang="en-GB" sz="750" b="1" spc="-22" err="1">
              <a:solidFill>
                <a:srgbClr val="000000"/>
              </a:solidFill>
              <a:latin typeface="Open Sans Extrabold"/>
              <a:ea typeface="Open Sans Extrabold"/>
              <a:cs typeface="Open Sans Extrabold"/>
            </a:endParaRPr>
          </a:p>
        </p:txBody>
      </p:sp>
    </p:spTree>
    <p:extLst>
      <p:ext uri="{BB962C8B-B14F-4D97-AF65-F5344CB8AC3E}">
        <p14:creationId xmlns:p14="http://schemas.microsoft.com/office/powerpoint/2010/main" val="33632223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C326CB1-8004-56A4-528A-515693400E22}"/>
              </a:ext>
            </a:extLst>
          </p:cNvPr>
          <p:cNvSpPr/>
          <p:nvPr/>
        </p:nvSpPr>
        <p:spPr>
          <a:xfrm>
            <a:off x="0" y="0"/>
            <a:ext cx="4804012" cy="737124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1BB25BAD-2BA3-3F09-E656-2EDDAA25917D}"/>
              </a:ext>
            </a:extLst>
          </p:cNvPr>
          <p:cNvSpPr/>
          <p:nvPr/>
        </p:nvSpPr>
        <p:spPr>
          <a:xfrm>
            <a:off x="1994646" y="8245657"/>
            <a:ext cx="4531659" cy="151281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BF44D014-6CB1-8FFE-3E9E-73C74AE8F155}"/>
              </a:ext>
            </a:extLst>
          </p:cNvPr>
          <p:cNvSpPr/>
          <p:nvPr/>
        </p:nvSpPr>
        <p:spPr>
          <a:xfrm>
            <a:off x="324330" y="339805"/>
            <a:ext cx="5979458" cy="91169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36CDFF2B-DA25-0EB3-D6F7-35ED0DE1F1F5}"/>
              </a:ext>
            </a:extLst>
          </p:cNvPr>
          <p:cNvSpPr txBox="1"/>
          <p:nvPr/>
        </p:nvSpPr>
        <p:spPr>
          <a:xfrm>
            <a:off x="713142" y="946714"/>
            <a:ext cx="5257352" cy="8048357"/>
          </a:xfrm>
          <a:prstGeom prst="rect">
            <a:avLst/>
          </a:prstGeom>
          <a:noFill/>
        </p:spPr>
        <p:txBody>
          <a:bodyPr wrap="square" lIns="91440" tIns="45720" rIns="91440" bIns="45720" anchor="t">
            <a:spAutoFit/>
          </a:bodyPr>
          <a:lstStyle/>
          <a:p>
            <a:pPr algn="just"/>
            <a:r>
              <a:rPr lang="en-GB" sz="1100">
                <a:latin typeface="Segoe UI"/>
                <a:cs typeface="Segoe UI"/>
              </a:rPr>
              <a:t>Despite the impact of the many external variables on the sustainability of Specified Entities as shared above, </a:t>
            </a:r>
            <a:r>
              <a:rPr lang="en-US" sz="1100">
                <a:latin typeface="Segoe UI"/>
                <a:cs typeface="Segoe UI"/>
              </a:rPr>
              <a:t>SIGA reached notable milestones in 2022. We strengthened critical business systems and ensured strategic parameters and procedures were enhanced and keenly monitored to avoid waste, improve efficiency and accountability in our Specified Entities.  </a:t>
            </a:r>
            <a:endParaRPr lang="en-GB" sz="1100">
              <a:latin typeface="Segoe UI" panose="020B0502040204020203" pitchFamily="34" charset="0"/>
              <a:cs typeface="Segoe UI" panose="020B0502040204020203" pitchFamily="34" charset="0"/>
            </a:endParaRPr>
          </a:p>
          <a:p>
            <a:pPr algn="just"/>
            <a:endParaRPr lang="en-GB" sz="1100" b="1">
              <a:solidFill>
                <a:srgbClr val="488787"/>
              </a:solidFill>
              <a:latin typeface="Segoe UI" panose="020B0502040204020203" pitchFamily="34" charset="0"/>
              <a:cs typeface="Segoe UI" panose="020B0502040204020203" pitchFamily="34"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srgbClr val="488787"/>
                </a:solidFill>
                <a:effectLst/>
                <a:uLnTx/>
                <a:uFillTx/>
                <a:latin typeface="Segoe UI"/>
                <a:cs typeface="Segoe UI"/>
              </a:rPr>
              <a:t>Highlights:</a:t>
            </a:r>
            <a:endParaRPr lang="en-GB" sz="1100" b="1" i="0" u="none" strike="noStrike" kern="1200" cap="none" spc="0" normalizeH="0" baseline="0" noProof="0">
              <a:ln>
                <a:noFill/>
              </a:ln>
              <a:solidFill>
                <a:srgbClr val="488787"/>
              </a:solidFill>
              <a:effectLst/>
              <a:uLnTx/>
              <a:uFillTx/>
              <a:latin typeface="Segoe UI"/>
              <a:cs typeface="Segoe UI"/>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GB" sz="1100" b="1">
              <a:solidFill>
                <a:srgbClr val="488787"/>
              </a:solidFill>
              <a:latin typeface="Segoe UI" panose="020B0502040204020203" pitchFamily="34" charset="0"/>
              <a:cs typeface="Segoe UI" panose="020B0502040204020203" pitchFamily="34" charset="0"/>
            </a:endParaRPr>
          </a:p>
          <a:p>
            <a:pPr algn="just">
              <a:defRPr/>
            </a:pPr>
            <a:r>
              <a:rPr kumimoji="0" lang="en-GB" sz="1100" b="1" i="0" u="none" strike="noStrike" kern="1200" cap="none" spc="0" normalizeH="0" baseline="0" noProof="0">
                <a:ln>
                  <a:noFill/>
                </a:ln>
                <a:solidFill>
                  <a:srgbClr val="488787"/>
                </a:solidFill>
                <a:effectLst/>
                <a:uLnTx/>
                <a:uFillTx/>
                <a:latin typeface="Segoe UI"/>
                <a:cs typeface="Segoe UI"/>
              </a:rPr>
              <a:t>Improvement in Financial Reporting and Compliance:</a:t>
            </a:r>
            <a:r>
              <a:rPr lang="en-GB" sz="1100" b="1">
                <a:solidFill>
                  <a:srgbClr val="488787"/>
                </a:solidFill>
                <a:latin typeface="Segoe UI"/>
                <a:cs typeface="Segoe UI"/>
              </a:rPr>
              <a:t> </a:t>
            </a:r>
          </a:p>
          <a:p>
            <a:pPr algn="just">
              <a:defRPr/>
            </a:pPr>
            <a:r>
              <a:rPr kumimoji="0" lang="en-GB" sz="1100" i="0" u="none" strike="noStrike" kern="1200" cap="none" spc="0" normalizeH="0" baseline="0" noProof="0">
                <a:ln>
                  <a:noFill/>
                </a:ln>
                <a:effectLst/>
                <a:uLnTx/>
                <a:uFillTx/>
                <a:latin typeface="Segoe UI"/>
                <a:cs typeface="Segoe UI"/>
              </a:rPr>
              <a:t>SIGA prioritized financial reporting and compliance within Specified Entities. Through our oversight and guidance, we have witnessed a notable improvement in financial reporting practices, ensuring greater transparency and accountability across these entities</a:t>
            </a:r>
            <a:r>
              <a:rPr lang="en-GB" sz="1100">
                <a:latin typeface="Segoe UI"/>
                <a:cs typeface="Segoe UI"/>
              </a:rPr>
              <a:t> and this is assisting SIGA to prepare the 2021 State Ownership Report.</a:t>
            </a:r>
            <a:endParaRPr lang="en-GB" sz="1100" i="0" u="none" strike="noStrike" kern="1200" cap="none" spc="0" normalizeH="0" baseline="0" noProof="0">
              <a:ln>
                <a:noFill/>
              </a:ln>
              <a:effectLst/>
              <a:uLnTx/>
              <a:uFillTx/>
              <a:latin typeface="Segoe UI"/>
              <a:cs typeface="Segoe UI"/>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GB" sz="1100" b="1">
              <a:solidFill>
                <a:srgbClr val="488787"/>
              </a:solidFill>
              <a:latin typeface="Segoe UI" panose="020B0502040204020203" pitchFamily="34" charset="0"/>
              <a:cs typeface="Segoe UI" panose="020B0502040204020203" pitchFamily="34" charset="0"/>
            </a:endParaRPr>
          </a:p>
          <a:p>
            <a:pPr algn="just">
              <a:defRPr/>
            </a:pPr>
            <a:r>
              <a:rPr kumimoji="0" lang="en-GB" sz="1100" b="1" i="0" u="none" strike="noStrike" kern="1200" cap="none" spc="0" normalizeH="0" baseline="0" noProof="0">
                <a:ln>
                  <a:noFill/>
                </a:ln>
                <a:solidFill>
                  <a:srgbClr val="488787"/>
                </a:solidFill>
                <a:effectLst/>
                <a:uLnTx/>
                <a:uFillTx/>
                <a:latin typeface="Segoe UI"/>
                <a:cs typeface="Segoe UI"/>
              </a:rPr>
              <a:t>Strengthening Governance of Specified Entities:</a:t>
            </a:r>
            <a:r>
              <a:rPr lang="en-GB" sz="1100" b="1">
                <a:solidFill>
                  <a:srgbClr val="488787"/>
                </a:solidFill>
                <a:latin typeface="Segoe UI"/>
                <a:cs typeface="Segoe UI"/>
              </a:rPr>
              <a:t> </a:t>
            </a:r>
            <a:endParaRPr lang="en-GB" sz="1100" b="1" i="0" u="none" strike="noStrike" kern="1200" cap="none" spc="0" normalizeH="0" baseline="0" noProof="0">
              <a:ln>
                <a:noFill/>
              </a:ln>
              <a:solidFill>
                <a:srgbClr val="488787"/>
              </a:solidFill>
              <a:effectLst/>
              <a:uLnTx/>
              <a:uFillTx/>
              <a:latin typeface="Segoe UI" panose="020B0502040204020203" pitchFamily="34" charset="0"/>
              <a:cs typeface="Segoe UI" panose="020B0502040204020203" pitchFamily="34" charset="0"/>
            </a:endParaRPr>
          </a:p>
          <a:p>
            <a:pPr algn="just">
              <a:defRPr/>
            </a:pPr>
            <a:r>
              <a:rPr lang="en-GB" sz="1100">
                <a:latin typeface="Segoe UI"/>
                <a:cs typeface="Segoe UI"/>
              </a:rPr>
              <a:t>We recognize the pivotal role of boards in fostering growth and effective governance within Specified Entities. SIGA took proactive initiatives to engage SE Boards and Executive Heads in 2022. The Annual Policy and Governance Forum is one example. </a:t>
            </a:r>
            <a:r>
              <a:rPr kumimoji="0" lang="en-GB" sz="1100" i="0" u="none" strike="noStrike" kern="1200" cap="none" spc="0" normalizeH="0" baseline="0" noProof="0">
                <a:ln>
                  <a:noFill/>
                </a:ln>
                <a:effectLst/>
                <a:uLnTx/>
                <a:uFillTx/>
                <a:latin typeface="Segoe UI"/>
                <a:cs typeface="Segoe UI"/>
              </a:rPr>
              <a:t>We</a:t>
            </a:r>
            <a:r>
              <a:rPr lang="en-GB" sz="1100">
                <a:latin typeface="Segoe UI"/>
                <a:cs typeface="Segoe UI"/>
              </a:rPr>
              <a:t> improved the overall performance and sustainability of Specified Entities by focusing on Boards and developing a culture of good governance.</a:t>
            </a:r>
          </a:p>
          <a:p>
            <a:pPr algn="just">
              <a:defRPr/>
            </a:pPr>
            <a:endParaRPr lang="en-GB" sz="1100">
              <a:latin typeface="Segoe UI"/>
              <a:cs typeface="Segoe UI"/>
            </a:endParaRPr>
          </a:p>
          <a:p>
            <a:pPr algn="just">
              <a:defRPr/>
            </a:pPr>
            <a:r>
              <a:rPr lang="en-GB" sz="1100" b="1">
                <a:solidFill>
                  <a:srgbClr val="488787"/>
                </a:solidFill>
                <a:latin typeface="Segoe UI"/>
                <a:cs typeface="Segoe UI"/>
              </a:rPr>
              <a:t>Stakeholder Engagements</a:t>
            </a:r>
            <a:r>
              <a:rPr kumimoji="0" lang="en-GB" sz="1100" b="1" i="0" u="none" strike="noStrike" kern="1200" cap="none" spc="0" normalizeH="0" baseline="0" noProof="0">
                <a:ln>
                  <a:noFill/>
                </a:ln>
                <a:solidFill>
                  <a:srgbClr val="488787"/>
                </a:solidFill>
                <a:effectLst/>
                <a:uLnTx/>
                <a:uFillTx/>
                <a:latin typeface="Segoe UI"/>
                <a:cs typeface="Segoe UI"/>
              </a:rPr>
              <a:t>:</a:t>
            </a:r>
            <a:r>
              <a:rPr lang="en-GB" sz="1100" b="1">
                <a:solidFill>
                  <a:srgbClr val="488787"/>
                </a:solidFill>
                <a:latin typeface="Segoe UI"/>
                <a:cs typeface="Segoe UI"/>
              </a:rPr>
              <a:t> </a:t>
            </a:r>
            <a:endParaRPr lang="en-GB" sz="1100" b="1" i="0" u="none" strike="noStrike" kern="1200" cap="none" spc="0" normalizeH="0" baseline="0" noProof="0">
              <a:ln>
                <a:noFill/>
              </a:ln>
              <a:solidFill>
                <a:srgbClr val="488787"/>
              </a:solidFill>
              <a:effectLst/>
              <a:uLnTx/>
              <a:uFillTx/>
              <a:latin typeface="Segoe UI" panose="020B0502040204020203" pitchFamily="34" charset="0"/>
              <a:cs typeface="Segoe UI" panose="020B0502040204020203" pitchFamily="34" charset="0"/>
            </a:endParaRPr>
          </a:p>
          <a:p>
            <a:pPr algn="just">
              <a:defRPr/>
            </a:pPr>
            <a:r>
              <a:rPr kumimoji="0" lang="en-GB" sz="1100" i="0" u="none" strike="noStrike" kern="1200" cap="none" spc="0" normalizeH="0" baseline="0" noProof="0">
                <a:ln>
                  <a:noFill/>
                </a:ln>
                <a:effectLst/>
                <a:uLnTx/>
                <a:uFillTx/>
                <a:latin typeface="Segoe UI"/>
                <a:cs typeface="Segoe UI"/>
              </a:rPr>
              <a:t>SIGA actively engaged stakeholders and collaborated with </a:t>
            </a:r>
            <a:r>
              <a:rPr lang="en-GB" sz="1100">
                <a:latin typeface="Segoe UI"/>
                <a:cs typeface="Segoe UI"/>
              </a:rPr>
              <a:t>the Ministry of Finance and oversight</a:t>
            </a:r>
            <a:r>
              <a:rPr kumimoji="0" lang="en-GB" sz="1100" i="0" u="none" strike="noStrike" kern="1200" cap="none" spc="0" normalizeH="0" baseline="0" noProof="0">
                <a:ln>
                  <a:noFill/>
                </a:ln>
                <a:effectLst/>
                <a:uLnTx/>
                <a:uFillTx/>
                <a:latin typeface="Segoe UI"/>
                <a:cs typeface="Segoe UI"/>
              </a:rPr>
              <a:t> bodies such as the Controller and Accountant General's Department, </a:t>
            </a:r>
            <a:r>
              <a:rPr lang="en-GB" sz="1100">
                <a:latin typeface="Segoe UI"/>
                <a:cs typeface="Segoe UI"/>
              </a:rPr>
              <a:t>Ghana Audit Service</a:t>
            </a:r>
            <a:r>
              <a:rPr kumimoji="0" lang="en-GB" sz="1100" i="0" u="none" strike="noStrike" kern="1200" cap="none" spc="0" normalizeH="0" baseline="0" noProof="0">
                <a:ln>
                  <a:noFill/>
                </a:ln>
                <a:effectLst/>
                <a:uLnTx/>
                <a:uFillTx/>
                <a:latin typeface="Segoe UI"/>
                <a:cs typeface="Segoe UI"/>
              </a:rPr>
              <a:t>, Internal Audit Agency, </a:t>
            </a:r>
            <a:r>
              <a:rPr lang="en-GB" sz="1100">
                <a:latin typeface="Segoe UI"/>
                <a:cs typeface="Segoe UI"/>
              </a:rPr>
              <a:t>Ghana Revenue Authority </a:t>
            </a:r>
            <a:r>
              <a:rPr kumimoji="0" lang="en-GB" sz="1100" i="0" u="none" strike="noStrike" kern="1200" cap="none" spc="0" normalizeH="0" baseline="0" noProof="0">
                <a:ln>
                  <a:noFill/>
                </a:ln>
                <a:effectLst/>
                <a:uLnTx/>
                <a:uFillTx/>
                <a:latin typeface="Segoe UI"/>
                <a:cs typeface="Segoe UI"/>
              </a:rPr>
              <a:t>and the Bank of Ghana. These collaborations have enhanced the alignment of Specified Entities’ outputs</a:t>
            </a:r>
            <a:r>
              <a:rPr lang="en-GB" sz="1100">
                <a:latin typeface="Segoe UI"/>
                <a:cs typeface="Segoe UI"/>
              </a:rPr>
              <a:t> and </a:t>
            </a:r>
            <a:r>
              <a:rPr kumimoji="0" lang="en-GB" sz="1100" i="0" u="none" strike="noStrike" kern="1200" cap="none" spc="0" normalizeH="0" baseline="0" noProof="0">
                <a:ln>
                  <a:noFill/>
                </a:ln>
                <a:effectLst/>
                <a:uLnTx/>
                <a:uFillTx/>
                <a:latin typeface="Segoe UI"/>
                <a:cs typeface="Segoe UI"/>
              </a:rPr>
              <a:t>synergy across institutions.</a:t>
            </a:r>
            <a:r>
              <a:rPr lang="en-GB" sz="1100">
                <a:latin typeface="Segoe UI"/>
                <a:cs typeface="Segoe UI"/>
              </a:rPr>
              <a:t>  </a:t>
            </a:r>
            <a:endParaRPr lang="en-GB" sz="1100" i="0" u="none" strike="noStrike" kern="1200" cap="none" spc="0" normalizeH="0" baseline="0" noProof="0">
              <a:ln>
                <a:noFill/>
              </a:ln>
              <a:effectLst/>
              <a:uLnTx/>
              <a:uFillTx/>
              <a:latin typeface="Segoe UI" panose="020B0502040204020203" pitchFamily="34" charset="0"/>
              <a:cs typeface="Segoe UI" panose="020B0502040204020203" pitchFamily="34"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a:ln>
                <a:noFill/>
              </a:ln>
              <a:solidFill>
                <a:srgbClr val="488787"/>
              </a:solidFill>
              <a:effectLst/>
              <a:uLnTx/>
              <a:uFillTx/>
              <a:latin typeface="Segoe UI" panose="020B0502040204020203" pitchFamily="34" charset="0"/>
              <a:ea typeface="+mn-ea"/>
              <a:cs typeface="Segoe UI" panose="020B0502040204020203" pitchFamily="34"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srgbClr val="488787"/>
                </a:solidFill>
                <a:effectLst/>
                <a:uLnTx/>
                <a:uFillTx/>
                <a:latin typeface="Segoe UI"/>
                <a:cs typeface="Segoe UI"/>
              </a:rPr>
              <a:t>Outlook for the New Year</a:t>
            </a:r>
            <a:endParaRPr lang="en-GB" sz="1100" b="1" i="0" u="none" strike="noStrike" kern="1200" cap="none" spc="0" normalizeH="0" baseline="0" noProof="0">
              <a:ln>
                <a:noFill/>
              </a:ln>
              <a:solidFill>
                <a:srgbClr val="488787"/>
              </a:solidFill>
              <a:effectLst/>
              <a:uLnTx/>
              <a:uFillTx/>
              <a:latin typeface="Segoe UI"/>
              <a:cs typeface="Segoe UI"/>
            </a:endParaRPr>
          </a:p>
          <a:p>
            <a:pPr algn="just">
              <a:defRPr/>
            </a:pPr>
            <a:r>
              <a:rPr kumimoji="0" lang="en-GB" sz="1100" i="0" u="none" strike="noStrike" kern="1200" cap="none" spc="0" normalizeH="0" baseline="0" noProof="0">
                <a:ln>
                  <a:noFill/>
                </a:ln>
                <a:effectLst/>
                <a:uLnTx/>
                <a:uFillTx/>
                <a:latin typeface="Segoe UI"/>
                <a:cs typeface="Segoe UI"/>
              </a:rPr>
              <a:t>SIGA remains dedicated to navigating the challenges that lie ahead. As we transition into the new year, we will continue to strengthen the performance contract system, promote financial reporting and compliance, and further enhance governance practices within Specified Entities.</a:t>
            </a:r>
            <a:r>
              <a:rPr lang="en-GB" sz="1100">
                <a:latin typeface="Segoe UI"/>
                <a:cs typeface="Segoe UI"/>
              </a:rPr>
              <a:t>  We will also collaborate with our Specified Entities to ensure the seamless implementation of the government's 7-point agenda for restoring macroeconomic stability and accelerating our economic reforms. </a:t>
            </a:r>
            <a:endParaRPr lang="en-GB" sz="1100">
              <a:latin typeface="Segoe UI" panose="020B0502040204020203" pitchFamily="34" charset="0"/>
              <a:cs typeface="Segoe UI" panose="020B0502040204020203" pitchFamily="34" charset="0"/>
            </a:endParaRPr>
          </a:p>
          <a:p>
            <a:pPr algn="just">
              <a:defRPr/>
            </a:pPr>
            <a:endParaRPr lang="en-GB" sz="1100" b="1">
              <a:solidFill>
                <a:srgbClr val="488787"/>
              </a:solidFill>
              <a:latin typeface="Segoe UI"/>
              <a:cs typeface="Segoe UI"/>
            </a:endParaRPr>
          </a:p>
          <a:p>
            <a:pPr marL="0" marR="0" lvl="0" indent="0" algn="just" defTabSz="457200">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srgbClr val="488787"/>
                </a:solidFill>
                <a:effectLst/>
                <a:uLnTx/>
                <a:uFillTx/>
                <a:latin typeface="Segoe UI"/>
                <a:cs typeface="Segoe UI"/>
              </a:rPr>
              <a:t>Appreciation</a:t>
            </a:r>
            <a:endParaRPr lang="en-GB"/>
          </a:p>
          <a:p>
            <a:pPr marL="0" marR="0" lvl="0" indent="0" algn="just" defTabSz="457200" rtl="0" eaLnBrk="1" fontAlgn="auto" latinLnBrk="0" hangingPunct="1">
              <a:lnSpc>
                <a:spcPct val="100000"/>
              </a:lnSpc>
              <a:spcBef>
                <a:spcPts val="0"/>
              </a:spcBef>
              <a:spcAft>
                <a:spcPts val="0"/>
              </a:spcAft>
              <a:buClrTx/>
              <a:buSzTx/>
              <a:buFontTx/>
              <a:buNone/>
              <a:tabLst/>
              <a:defRPr/>
            </a:pPr>
            <a:r>
              <a:rPr lang="en-GB" sz="1100">
                <a:latin typeface="Segoe UI"/>
                <a:cs typeface="Segoe UI"/>
              </a:rPr>
              <a:t>I am grateful to my colleague Board members, the dedicated staff of SIGA, the boards and management teams of Specified Entities, and our esteemed stakeholders for their continuous support throughout the year. I am confident that together we will overcome our challenges and unlock the full potential of Specified Entities to contribute 30% to the GDP and sustainable growth of our great nation.</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a:ln>
                <a:noFill/>
              </a:ln>
              <a:solidFill>
                <a:srgbClr val="488787"/>
              </a:solidFill>
              <a:effectLst/>
              <a:uLnTx/>
              <a:uFillTx/>
              <a:latin typeface="Segoe UI" panose="020B0502040204020203" pitchFamily="34" charset="0"/>
              <a:ea typeface="+mn-ea"/>
              <a:cs typeface="Segoe UI" panose="020B0502040204020203" pitchFamily="34" charset="0"/>
            </a:endParaRPr>
          </a:p>
        </p:txBody>
      </p:sp>
      <p:sp>
        <p:nvSpPr>
          <p:cNvPr id="8" name="object 9">
            <a:extLst>
              <a:ext uri="{FF2B5EF4-FFF2-40B4-BE49-F238E27FC236}">
                <a16:creationId xmlns:a16="http://schemas.microsoft.com/office/drawing/2014/main" id="{87BC46F5-2954-52B7-E5AB-272157D9A2CA}"/>
              </a:ext>
            </a:extLst>
          </p:cNvPr>
          <p:cNvSpPr txBox="1"/>
          <p:nvPr/>
        </p:nvSpPr>
        <p:spPr>
          <a:xfrm>
            <a:off x="5798780" y="676029"/>
            <a:ext cx="505008"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Report</a:t>
            </a:r>
          </a:p>
          <a:p>
            <a:pPr marR="4396" indent="101663" algn="r"/>
            <a:r>
              <a:rPr lang="en-GB" sz="606">
                <a:solidFill>
                  <a:srgbClr val="254159"/>
                </a:solidFill>
                <a:latin typeface="Open Sans"/>
                <a:cs typeface="Open Sans"/>
              </a:rPr>
              <a:t>2022</a:t>
            </a:r>
            <a:endParaRPr sz="606">
              <a:latin typeface="Open Sans"/>
              <a:cs typeface="Open Sans"/>
            </a:endParaRPr>
          </a:p>
        </p:txBody>
      </p:sp>
      <p:sp>
        <p:nvSpPr>
          <p:cNvPr id="9" name="object 10">
            <a:extLst>
              <a:ext uri="{FF2B5EF4-FFF2-40B4-BE49-F238E27FC236}">
                <a16:creationId xmlns:a16="http://schemas.microsoft.com/office/drawing/2014/main" id="{CAB164A7-CC36-338C-1189-C9B9D2BF5DCB}"/>
              </a:ext>
            </a:extLst>
          </p:cNvPr>
          <p:cNvSpPr/>
          <p:nvPr/>
        </p:nvSpPr>
        <p:spPr>
          <a:xfrm>
            <a:off x="6370054" y="705089"/>
            <a:ext cx="0" cy="244536"/>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10" name="object 6">
            <a:extLst>
              <a:ext uri="{FF2B5EF4-FFF2-40B4-BE49-F238E27FC236}">
                <a16:creationId xmlns:a16="http://schemas.microsoft.com/office/drawing/2014/main" id="{56DC051B-1A3C-FBC8-3E96-969A24830ED8}"/>
              </a:ext>
            </a:extLst>
          </p:cNvPr>
          <p:cNvSpPr txBox="1"/>
          <p:nvPr/>
        </p:nvSpPr>
        <p:spPr>
          <a:xfrm>
            <a:off x="5543117" y="9479333"/>
            <a:ext cx="784163" cy="104328"/>
          </a:xfrm>
          <a:prstGeom prst="rect">
            <a:avLst/>
          </a:prstGeom>
        </p:spPr>
        <p:txBody>
          <a:bodyPr vert="horz" wrap="square" lIns="0" tIns="10990" rIns="0" bIns="0" rtlCol="0">
            <a:spAutoFit/>
          </a:bodyPr>
          <a:lstStyle/>
          <a:p>
            <a:pPr marL="10991">
              <a:spcBef>
                <a:spcPts val="87"/>
              </a:spcBef>
            </a:pPr>
            <a:r>
              <a:rPr lang="en-GB" sz="606">
                <a:solidFill>
                  <a:srgbClr val="254159"/>
                </a:solidFill>
                <a:latin typeface="Open Sans"/>
                <a:cs typeface="Open Sans"/>
              </a:rPr>
              <a:t>2022 Performance</a:t>
            </a:r>
            <a:endParaRPr sz="606">
              <a:latin typeface="Open Sans"/>
              <a:cs typeface="Open Sans"/>
            </a:endParaRPr>
          </a:p>
        </p:txBody>
      </p:sp>
      <p:sp>
        <p:nvSpPr>
          <p:cNvPr id="11" name="object 7">
            <a:extLst>
              <a:ext uri="{FF2B5EF4-FFF2-40B4-BE49-F238E27FC236}">
                <a16:creationId xmlns:a16="http://schemas.microsoft.com/office/drawing/2014/main" id="{CF7A8396-00A1-14B3-DB7E-F11D96C5D9DE}"/>
              </a:ext>
            </a:extLst>
          </p:cNvPr>
          <p:cNvSpPr txBox="1"/>
          <p:nvPr/>
        </p:nvSpPr>
        <p:spPr>
          <a:xfrm>
            <a:off x="6480704" y="9471120"/>
            <a:ext cx="135182" cy="131002"/>
          </a:xfrm>
          <a:prstGeom prst="rect">
            <a:avLst/>
          </a:prstGeom>
        </p:spPr>
        <p:txBody>
          <a:bodyPr vert="horz" wrap="square" lIns="0" tIns="10990" rIns="0" bIns="0" rtlCol="0" anchor="t">
            <a:spAutoFit/>
          </a:bodyPr>
          <a:lstStyle/>
          <a:p>
            <a:pPr marL="10795">
              <a:spcBef>
                <a:spcPts val="87"/>
              </a:spcBef>
            </a:pPr>
            <a:r>
              <a:rPr lang="en-GB" sz="750" b="1" spc="-22">
                <a:solidFill>
                  <a:srgbClr val="254159"/>
                </a:solidFill>
                <a:latin typeface="Open Sans Extrabold"/>
                <a:cs typeface="Open Sans Extrabold"/>
              </a:rPr>
              <a:t>13</a:t>
            </a:r>
            <a:endParaRPr lang="en-US" sz="779">
              <a:latin typeface="Open Sans Extrabold"/>
              <a:ea typeface="Open Sans Extrabold"/>
              <a:cs typeface="Open Sans Extrabold"/>
            </a:endParaRPr>
          </a:p>
        </p:txBody>
      </p:sp>
      <p:sp>
        <p:nvSpPr>
          <p:cNvPr id="12" name="object 8">
            <a:extLst>
              <a:ext uri="{FF2B5EF4-FFF2-40B4-BE49-F238E27FC236}">
                <a16:creationId xmlns:a16="http://schemas.microsoft.com/office/drawing/2014/main" id="{8EAB4CDD-5F38-0EB6-EF00-4481E18B24ED}"/>
              </a:ext>
            </a:extLst>
          </p:cNvPr>
          <p:cNvSpPr/>
          <p:nvPr/>
        </p:nvSpPr>
        <p:spPr>
          <a:xfrm>
            <a:off x="6389286" y="9479934"/>
            <a:ext cx="0" cy="105508"/>
          </a:xfrm>
          <a:custGeom>
            <a:avLst/>
            <a:gdLst/>
            <a:ahLst/>
            <a:cxnLst/>
            <a:rect l="l" t="t" r="r" b="b"/>
            <a:pathLst>
              <a:path h="121920">
                <a:moveTo>
                  <a:pt x="0" y="0"/>
                </a:moveTo>
                <a:lnTo>
                  <a:pt x="0" y="121500"/>
                </a:lnTo>
              </a:path>
            </a:pathLst>
          </a:custGeom>
          <a:ln w="12700">
            <a:solidFill>
              <a:srgbClr val="EB5E27"/>
            </a:solidFill>
          </a:ln>
        </p:spPr>
        <p:txBody>
          <a:bodyPr wrap="square" lIns="0" tIns="0" rIns="0" bIns="0" rtlCol="0"/>
          <a:lstStyle/>
          <a:p>
            <a:endParaRPr sz="1558"/>
          </a:p>
        </p:txBody>
      </p:sp>
      <p:sp>
        <p:nvSpPr>
          <p:cNvPr id="7" name="TextBox 6">
            <a:extLst>
              <a:ext uri="{FF2B5EF4-FFF2-40B4-BE49-F238E27FC236}">
                <a16:creationId xmlns:a16="http://schemas.microsoft.com/office/drawing/2014/main" id="{9999088C-75A7-6ED3-E762-AB6DED5E6798}"/>
              </a:ext>
            </a:extLst>
          </p:cNvPr>
          <p:cNvSpPr txBox="1"/>
          <p:nvPr/>
        </p:nvSpPr>
        <p:spPr>
          <a:xfrm>
            <a:off x="1169857" y="9456736"/>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latin typeface="Segoe UI" panose="020B0502040204020203" pitchFamily="34" charset="0"/>
                <a:cs typeface="Segoe UI" panose="020B0502040204020203" pitchFamily="34" charset="0"/>
              </a:rPr>
              <a:t>Overseeing the State’s Interests in Specified Entities</a:t>
            </a:r>
          </a:p>
        </p:txBody>
      </p:sp>
    </p:spTree>
    <p:extLst>
      <p:ext uri="{BB962C8B-B14F-4D97-AF65-F5344CB8AC3E}">
        <p14:creationId xmlns:p14="http://schemas.microsoft.com/office/powerpoint/2010/main" val="15449175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32F92B3F-CD39-02C8-8882-D5AC7F2E6D1F}"/>
              </a:ext>
            </a:extLst>
          </p:cNvPr>
          <p:cNvSpPr/>
          <p:nvPr/>
        </p:nvSpPr>
        <p:spPr>
          <a:xfrm>
            <a:off x="3200253" y="0"/>
            <a:ext cx="3657747" cy="9906000"/>
          </a:xfrm>
          <a:custGeom>
            <a:avLst/>
            <a:gdLst/>
            <a:ahLst/>
            <a:cxnLst/>
            <a:rect l="l" t="t" r="r" b="b"/>
            <a:pathLst>
              <a:path w="7920355" h="10692130">
                <a:moveTo>
                  <a:pt x="7919999" y="0"/>
                </a:moveTo>
                <a:lnTo>
                  <a:pt x="0" y="0"/>
                </a:lnTo>
                <a:lnTo>
                  <a:pt x="0" y="10692003"/>
                </a:lnTo>
                <a:lnTo>
                  <a:pt x="7919999" y="10692003"/>
                </a:lnTo>
                <a:lnTo>
                  <a:pt x="7919999" y="0"/>
                </a:lnTo>
                <a:close/>
              </a:path>
            </a:pathLst>
          </a:custGeom>
          <a:solidFill>
            <a:srgbClr val="D9E2E5"/>
          </a:solidFill>
        </p:spPr>
        <p:txBody>
          <a:bodyPr wrap="square" lIns="0" tIns="0" rIns="0" bIns="0" rtlCol="0"/>
          <a:lstStyle/>
          <a:p>
            <a:endParaRPr sz="1558"/>
          </a:p>
        </p:txBody>
      </p:sp>
      <p:sp>
        <p:nvSpPr>
          <p:cNvPr id="5" name="TextBox 4">
            <a:extLst>
              <a:ext uri="{FF2B5EF4-FFF2-40B4-BE49-F238E27FC236}">
                <a16:creationId xmlns:a16="http://schemas.microsoft.com/office/drawing/2014/main" id="{99239EC1-C0B6-828B-742E-40ED31E5D15A}"/>
              </a:ext>
            </a:extLst>
          </p:cNvPr>
          <p:cNvSpPr txBox="1"/>
          <p:nvPr/>
        </p:nvSpPr>
        <p:spPr>
          <a:xfrm>
            <a:off x="533400" y="477200"/>
            <a:ext cx="3657747" cy="369332"/>
          </a:xfrm>
          <a:prstGeom prst="rect">
            <a:avLst/>
          </a:prstGeom>
          <a:noFill/>
        </p:spPr>
        <p:txBody>
          <a:bodyPr wrap="square" rtlCol="0">
            <a:spAutoFit/>
          </a:bodyPr>
          <a:lstStyle/>
          <a:p>
            <a:r>
              <a:rPr lang="en-GB" b="1">
                <a:solidFill>
                  <a:srgbClr val="005151"/>
                </a:solidFill>
                <a:latin typeface="Segoe UI" panose="020B0502040204020203" pitchFamily="34" charset="0"/>
                <a:cs typeface="Segoe UI" panose="020B0502040204020203" pitchFamily="34" charset="0"/>
              </a:rPr>
              <a:t>DIRECTOR-GENERAL’S REPORT</a:t>
            </a:r>
          </a:p>
        </p:txBody>
      </p:sp>
      <p:sp>
        <p:nvSpPr>
          <p:cNvPr id="7" name="TextBox 6">
            <a:extLst>
              <a:ext uri="{FF2B5EF4-FFF2-40B4-BE49-F238E27FC236}">
                <a16:creationId xmlns:a16="http://schemas.microsoft.com/office/drawing/2014/main" id="{C8364749-EA36-A96B-2620-3527AF495449}"/>
              </a:ext>
            </a:extLst>
          </p:cNvPr>
          <p:cNvSpPr txBox="1"/>
          <p:nvPr/>
        </p:nvSpPr>
        <p:spPr>
          <a:xfrm>
            <a:off x="533399" y="785592"/>
            <a:ext cx="1873585" cy="276999"/>
          </a:xfrm>
          <a:prstGeom prst="rect">
            <a:avLst/>
          </a:prstGeom>
          <a:noFill/>
        </p:spPr>
        <p:txBody>
          <a:bodyPr wrap="square">
            <a:spAutoFit/>
          </a:bodyPr>
          <a:lstStyle/>
          <a:p>
            <a:r>
              <a:rPr lang="en-GB" sz="1200">
                <a:effectLst/>
                <a:latin typeface="Calibri" panose="020F0502020204030204" pitchFamily="34" charset="0"/>
                <a:ea typeface="Calibri" panose="020F0502020204030204" pitchFamily="34" charset="0"/>
                <a:cs typeface="Times New Roman" panose="02020603050405020304" pitchFamily="18" charset="0"/>
              </a:rPr>
              <a:t>AMB. EDWARD BOATENG</a:t>
            </a:r>
            <a:endParaRPr lang="en-GB" sz="1000"/>
          </a:p>
        </p:txBody>
      </p:sp>
      <p:sp>
        <p:nvSpPr>
          <p:cNvPr id="8" name="object 9">
            <a:extLst>
              <a:ext uri="{FF2B5EF4-FFF2-40B4-BE49-F238E27FC236}">
                <a16:creationId xmlns:a16="http://schemas.microsoft.com/office/drawing/2014/main" id="{368B8767-CF99-0764-17C4-53C3A4523199}"/>
              </a:ext>
            </a:extLst>
          </p:cNvPr>
          <p:cNvSpPr txBox="1"/>
          <p:nvPr/>
        </p:nvSpPr>
        <p:spPr>
          <a:xfrm>
            <a:off x="5798780" y="676029"/>
            <a:ext cx="505008"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Report</a:t>
            </a:r>
          </a:p>
          <a:p>
            <a:pPr marR="4396" indent="101663" algn="r"/>
            <a:r>
              <a:rPr lang="en-GB" sz="606">
                <a:solidFill>
                  <a:srgbClr val="254159"/>
                </a:solidFill>
                <a:latin typeface="Open Sans"/>
                <a:cs typeface="Open Sans"/>
              </a:rPr>
              <a:t>2022</a:t>
            </a:r>
            <a:endParaRPr sz="606">
              <a:latin typeface="Open Sans"/>
              <a:cs typeface="Open Sans"/>
            </a:endParaRPr>
          </a:p>
        </p:txBody>
      </p:sp>
      <p:sp>
        <p:nvSpPr>
          <p:cNvPr id="9" name="object 10">
            <a:extLst>
              <a:ext uri="{FF2B5EF4-FFF2-40B4-BE49-F238E27FC236}">
                <a16:creationId xmlns:a16="http://schemas.microsoft.com/office/drawing/2014/main" id="{10C5F87F-4BDC-4391-81C6-09455E9363AA}"/>
              </a:ext>
            </a:extLst>
          </p:cNvPr>
          <p:cNvSpPr/>
          <p:nvPr/>
        </p:nvSpPr>
        <p:spPr>
          <a:xfrm>
            <a:off x="6370054" y="705089"/>
            <a:ext cx="0" cy="244536"/>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10" name="object 6">
            <a:extLst>
              <a:ext uri="{FF2B5EF4-FFF2-40B4-BE49-F238E27FC236}">
                <a16:creationId xmlns:a16="http://schemas.microsoft.com/office/drawing/2014/main" id="{E9456BF5-D952-BCFA-F8D3-215E146D1178}"/>
              </a:ext>
            </a:extLst>
          </p:cNvPr>
          <p:cNvSpPr txBox="1"/>
          <p:nvPr/>
        </p:nvSpPr>
        <p:spPr>
          <a:xfrm>
            <a:off x="5543117" y="9479333"/>
            <a:ext cx="784163" cy="104328"/>
          </a:xfrm>
          <a:prstGeom prst="rect">
            <a:avLst/>
          </a:prstGeom>
        </p:spPr>
        <p:txBody>
          <a:bodyPr vert="horz" wrap="square" lIns="0" tIns="10990" rIns="0" bIns="0" rtlCol="0">
            <a:spAutoFit/>
          </a:bodyPr>
          <a:lstStyle/>
          <a:p>
            <a:pPr marL="10991">
              <a:spcBef>
                <a:spcPts val="87"/>
              </a:spcBef>
            </a:pPr>
            <a:r>
              <a:rPr lang="en-GB" sz="606">
                <a:solidFill>
                  <a:srgbClr val="254159"/>
                </a:solidFill>
                <a:latin typeface="Open Sans"/>
                <a:cs typeface="Open Sans"/>
              </a:rPr>
              <a:t>2022 Performance</a:t>
            </a:r>
            <a:endParaRPr sz="606">
              <a:latin typeface="Open Sans"/>
              <a:cs typeface="Open Sans"/>
            </a:endParaRPr>
          </a:p>
        </p:txBody>
      </p:sp>
      <p:sp>
        <p:nvSpPr>
          <p:cNvPr id="11" name="object 7">
            <a:extLst>
              <a:ext uri="{FF2B5EF4-FFF2-40B4-BE49-F238E27FC236}">
                <a16:creationId xmlns:a16="http://schemas.microsoft.com/office/drawing/2014/main" id="{6E1FF7AB-9732-5E11-A9A2-80620EECF885}"/>
              </a:ext>
            </a:extLst>
          </p:cNvPr>
          <p:cNvSpPr txBox="1"/>
          <p:nvPr/>
        </p:nvSpPr>
        <p:spPr>
          <a:xfrm>
            <a:off x="6502474" y="9536432"/>
            <a:ext cx="211384" cy="131002"/>
          </a:xfrm>
          <a:prstGeom prst="rect">
            <a:avLst/>
          </a:prstGeom>
        </p:spPr>
        <p:txBody>
          <a:bodyPr vert="horz" wrap="square" lIns="0" tIns="10990" rIns="0" bIns="0" rtlCol="0">
            <a:spAutoFit/>
          </a:bodyPr>
          <a:lstStyle/>
          <a:p>
            <a:pPr marL="10991">
              <a:spcBef>
                <a:spcPts val="87"/>
              </a:spcBef>
            </a:pPr>
            <a:r>
              <a:rPr lang="en-GB" sz="779" b="1" spc="-22">
                <a:solidFill>
                  <a:srgbClr val="254159"/>
                </a:solidFill>
                <a:latin typeface="Open Sans Extrabold"/>
                <a:cs typeface="Open Sans Extrabold"/>
              </a:rPr>
              <a:t>1</a:t>
            </a:r>
            <a:endParaRPr sz="779">
              <a:latin typeface="Open Sans Extrabold"/>
              <a:cs typeface="Open Sans Extrabold"/>
            </a:endParaRPr>
          </a:p>
        </p:txBody>
      </p:sp>
      <p:sp>
        <p:nvSpPr>
          <p:cNvPr id="12" name="object 8">
            <a:extLst>
              <a:ext uri="{FF2B5EF4-FFF2-40B4-BE49-F238E27FC236}">
                <a16:creationId xmlns:a16="http://schemas.microsoft.com/office/drawing/2014/main" id="{FD6AA4FB-A163-9522-D0D2-10146534E222}"/>
              </a:ext>
            </a:extLst>
          </p:cNvPr>
          <p:cNvSpPr/>
          <p:nvPr/>
        </p:nvSpPr>
        <p:spPr>
          <a:xfrm>
            <a:off x="6389286" y="9479934"/>
            <a:ext cx="0" cy="105508"/>
          </a:xfrm>
          <a:custGeom>
            <a:avLst/>
            <a:gdLst/>
            <a:ahLst/>
            <a:cxnLst/>
            <a:rect l="l" t="t" r="r" b="b"/>
            <a:pathLst>
              <a:path h="121920">
                <a:moveTo>
                  <a:pt x="0" y="0"/>
                </a:moveTo>
                <a:lnTo>
                  <a:pt x="0" y="121500"/>
                </a:lnTo>
              </a:path>
            </a:pathLst>
          </a:custGeom>
          <a:ln w="12700">
            <a:solidFill>
              <a:srgbClr val="EB5E27"/>
            </a:solidFill>
          </a:ln>
        </p:spPr>
        <p:txBody>
          <a:bodyPr wrap="square" lIns="0" tIns="0" rIns="0" bIns="0" rtlCol="0"/>
          <a:lstStyle/>
          <a:p>
            <a:endParaRPr sz="1558"/>
          </a:p>
        </p:txBody>
      </p:sp>
      <p:sp>
        <p:nvSpPr>
          <p:cNvPr id="16" name="TextBox 15">
            <a:extLst>
              <a:ext uri="{FF2B5EF4-FFF2-40B4-BE49-F238E27FC236}">
                <a16:creationId xmlns:a16="http://schemas.microsoft.com/office/drawing/2014/main" id="{7B337167-2AFD-1DBC-0E56-2B7FBD24CB6D}"/>
              </a:ext>
            </a:extLst>
          </p:cNvPr>
          <p:cNvSpPr txBox="1"/>
          <p:nvPr/>
        </p:nvSpPr>
        <p:spPr>
          <a:xfrm>
            <a:off x="173870" y="3639618"/>
            <a:ext cx="2909269" cy="6324808"/>
          </a:xfrm>
          <a:prstGeom prst="rect">
            <a:avLst/>
          </a:prstGeom>
          <a:noFill/>
        </p:spPr>
        <p:txBody>
          <a:bodyPr wrap="square" lIns="91440" tIns="45720" rIns="91440" bIns="45720" anchor="t">
            <a:spAutoFit/>
          </a:bodyPr>
          <a:lstStyle/>
          <a:p>
            <a:endParaRPr lang="en-GB" sz="900">
              <a:latin typeface="Segoe UI" panose="020B0502040204020203" pitchFamily="34" charset="0"/>
              <a:cs typeface="Segoe UI" panose="020B0502040204020203" pitchFamily="34" charset="0"/>
            </a:endParaRPr>
          </a:p>
          <a:p>
            <a:r>
              <a:rPr lang="en-GB" sz="900">
                <a:latin typeface="Segoe UI"/>
                <a:cs typeface="Segoe UI"/>
              </a:rPr>
              <a:t>The year 2022 was very challenging  as Government had to rationalise its expenditure and reduce its deficit.  Capital market investors pulled out of the country causing liquidity challenges. Government directed a 30% budget cut for SIGA and our SOEs leaving us with inadequate resources to execute our mandates. Fuel allocations were also cut by 50% which had a huge impact on our monitoring activities. These  constraints had an adverse impact on our overall outputs. </a:t>
            </a:r>
          </a:p>
          <a:p>
            <a:endParaRPr lang="en-GB" sz="900">
              <a:latin typeface="Segoe UI" panose="020B0502040204020203" pitchFamily="34" charset="0"/>
              <a:cs typeface="Segoe UI" panose="020B0502040204020203" pitchFamily="34" charset="0"/>
            </a:endParaRPr>
          </a:p>
          <a:p>
            <a:r>
              <a:rPr lang="en-GB" sz="900">
                <a:latin typeface="Segoe UI"/>
                <a:cs typeface="Segoe UI"/>
              </a:rPr>
              <a:t> Despite these challenges, the Authority set out to achieve its objectives of ensuring  profitable and efficient operation of Specified Entities, and adherence to good corporate governance principles. </a:t>
            </a:r>
            <a:r>
              <a:rPr lang="en-GB" sz="900">
                <a:highlight>
                  <a:srgbClr val="FF0000"/>
                </a:highlight>
                <a:latin typeface="Segoe UI"/>
                <a:cs typeface="Segoe UI"/>
              </a:rPr>
              <a:t>With the assistance of a consultant, the performance contracting framework and processes was evaluated. </a:t>
            </a:r>
            <a:r>
              <a:rPr lang="en-GB" sz="900">
                <a:latin typeface="Segoe UI"/>
                <a:cs typeface="Segoe UI"/>
              </a:rPr>
              <a:t> </a:t>
            </a:r>
            <a:endParaRPr lang="en-GB" sz="900">
              <a:latin typeface="Segoe UI" panose="020B0502040204020203" pitchFamily="34" charset="0"/>
              <a:cs typeface="Segoe UI" panose="020B0502040204020203" pitchFamily="34" charset="0"/>
            </a:endParaRPr>
          </a:p>
          <a:p>
            <a:endParaRPr lang="en-GB" sz="900">
              <a:latin typeface="Segoe UI" panose="020B0502040204020203" pitchFamily="34" charset="0"/>
              <a:cs typeface="Segoe UI" panose="020B0502040204020203" pitchFamily="34" charset="0"/>
            </a:endParaRPr>
          </a:p>
          <a:p>
            <a:r>
              <a:rPr lang="en-GB" sz="900">
                <a:latin typeface="Segoe UI"/>
                <a:cs typeface="Segoe UI"/>
              </a:rPr>
              <a:t>Pursuant to the SIGA Act, Act 990, a total of 175 Entities were identified and designated as Specified Entities to be under the oversight of SIGA. The list was  submitted to Cabinet for consideration. Out of the 175 Entities listed, 53 are wholly state-owned Enterprises (SOEs), 47 are Joint Venture Companies (JVCs) and 75 are classified as Other State Entities (OSEs).  </a:t>
            </a:r>
          </a:p>
          <a:p>
            <a:endParaRPr lang="en-GB" sz="900">
              <a:latin typeface="Segoe UI"/>
              <a:cs typeface="Segoe UI"/>
            </a:endParaRPr>
          </a:p>
          <a:p>
            <a:r>
              <a:rPr lang="en-GB" sz="900">
                <a:latin typeface="Segoe UI"/>
                <a:cs typeface="Segoe UI"/>
              </a:rPr>
              <a:t>Seventy (70) Entities were invited to negotiate and sign Annual Performance Contracts, of  which Sixty-three (63) were successful.  The inability of the seven Entities to negotiate and sign were due to changes in their mandate  as well as the delay and or failure to submit the relevant reports and documents for the negotiations. Other reasons included a contestation of  SIGA’s oversight role.</a:t>
            </a:r>
          </a:p>
          <a:p>
            <a:endParaRPr lang="en-GB" sz="900">
              <a:latin typeface="Segoe UI" panose="020B0502040204020203" pitchFamily="34" charset="0"/>
              <a:cs typeface="Segoe UI" panose="020B0502040204020203" pitchFamily="34" charset="0"/>
            </a:endParaRPr>
          </a:p>
          <a:p>
            <a:r>
              <a:rPr lang="en-GB" sz="900">
                <a:latin typeface="Segoe UI"/>
                <a:cs typeface="Segoe UI"/>
              </a:rPr>
              <a:t>The Executive Management team set up Executive committees (EXCO) which met weekly to deliberate on issues affecting SIGA. Board meetings were also moved from a quarterly basis to bi-monthly. The SIGA Board was also trained on the Public Financial Management Regulations.</a:t>
            </a:r>
            <a:endParaRPr lang="en-GB">
              <a:latin typeface="Segoe UI"/>
              <a:cs typeface="Segoe UI"/>
            </a:endParaRPr>
          </a:p>
          <a:p>
            <a:endParaRPr lang="en-GB" sz="900">
              <a:latin typeface="Segoe UI" panose="020B0502040204020203" pitchFamily="34" charset="0"/>
              <a:cs typeface="Segoe UI" panose="020B0502040204020203" pitchFamily="34" charset="0"/>
            </a:endParaRPr>
          </a:p>
        </p:txBody>
      </p:sp>
      <p:sp>
        <p:nvSpPr>
          <p:cNvPr id="18" name="TextBox 17">
            <a:extLst>
              <a:ext uri="{FF2B5EF4-FFF2-40B4-BE49-F238E27FC236}">
                <a16:creationId xmlns:a16="http://schemas.microsoft.com/office/drawing/2014/main" id="{89375EA6-8BCE-9CC8-4727-3FD615BAB301}"/>
              </a:ext>
            </a:extLst>
          </p:cNvPr>
          <p:cNvSpPr txBox="1"/>
          <p:nvPr/>
        </p:nvSpPr>
        <p:spPr>
          <a:xfrm>
            <a:off x="3364183" y="4619353"/>
            <a:ext cx="3197705" cy="4662815"/>
          </a:xfrm>
          <a:prstGeom prst="rect">
            <a:avLst/>
          </a:prstGeom>
          <a:noFill/>
        </p:spPr>
        <p:txBody>
          <a:bodyPr wrap="square" lIns="91440" tIns="45720" rIns="91440" bIns="45720" anchor="t">
            <a:spAutoFit/>
          </a:bodyPr>
          <a:lstStyle/>
          <a:p>
            <a:endParaRPr lang="en-GB" sz="900">
              <a:latin typeface="Segoe UI" panose="020B0502040204020203" pitchFamily="34" charset="0"/>
              <a:cs typeface="Segoe UI" panose="020B0502040204020203" pitchFamily="34" charset="0"/>
            </a:endParaRPr>
          </a:p>
          <a:p>
            <a:r>
              <a:rPr lang="en-GB" sz="900">
                <a:latin typeface="Segoe UI"/>
                <a:cs typeface="Segoe UI"/>
              </a:rPr>
              <a:t>The governance, risk management, and compliance of some of the Specified Entities (SEs) also improved in the year under review. There is however more to be done as revealed by the 2021 Auditor General's Report which recorded an increase in infractions between 2020 and 2021, amounting to about 4.2 billion Ghana Cedis.  Further, at the request of the Presidency,  SIGA convened a meeting between the President and Chairpersons of Boards on the infractions in the Auditor's Report. </a:t>
            </a:r>
            <a:endParaRPr lang="en-GB" sz="900">
              <a:latin typeface="Segoe UI" panose="020B0502040204020203" pitchFamily="34" charset="0"/>
              <a:cs typeface="Segoe UI" panose="020B0502040204020203" pitchFamily="34" charset="0"/>
            </a:endParaRPr>
          </a:p>
          <a:p>
            <a:endParaRPr lang="en-GB" sz="900">
              <a:latin typeface="Segoe UI"/>
              <a:cs typeface="Segoe UI"/>
            </a:endParaRPr>
          </a:p>
          <a:p>
            <a:r>
              <a:rPr lang="en-GB" sz="900">
                <a:latin typeface="Segoe UI"/>
                <a:cs typeface="Segoe UI"/>
              </a:rPr>
              <a:t>After the meeting, the President tasked SIGA, the Controller and Accountant General's Departments  and the Auditor General's Office to investigate the causes of the infractions, identify those involved, and make recommendations to prevent future occurrences. This task was successfully executed, and a report was submitted to the Presidency through the Chief of Staff, Hon. Akosua Frema Osei Opare on the 25th of January 2023.</a:t>
            </a:r>
            <a:endParaRPr lang="en-GB" sz="900">
              <a:latin typeface="Segoe UI" panose="020B0502040204020203" pitchFamily="34" charset="0"/>
              <a:cs typeface="Segoe UI" panose="020B0502040204020203" pitchFamily="34" charset="0"/>
            </a:endParaRPr>
          </a:p>
          <a:p>
            <a:endParaRPr lang="en-GB" sz="900">
              <a:latin typeface="Segoe UI"/>
              <a:cs typeface="Segoe UI"/>
            </a:endParaRPr>
          </a:p>
          <a:p>
            <a:r>
              <a:rPr lang="en-GB" sz="900">
                <a:latin typeface="Segoe UI"/>
                <a:cs typeface="Segoe UI"/>
              </a:rPr>
              <a:t> Additionally, SIGA directed that all Specified Entities submit themselves to the Audit process and provide responses to audit queries from Auditor-General in a timely manner before final report is published.</a:t>
            </a:r>
            <a:endParaRPr lang="en-GB"/>
          </a:p>
          <a:p>
            <a:endParaRPr lang="en-GB" sz="900">
              <a:latin typeface="Segoe UI" panose="020B0502040204020203" pitchFamily="34" charset="0"/>
              <a:cs typeface="Segoe UI" panose="020B0502040204020203" pitchFamily="34" charset="0"/>
            </a:endParaRPr>
          </a:p>
          <a:p>
            <a:r>
              <a:rPr lang="en-GB" sz="900">
                <a:latin typeface="Segoe UI"/>
                <a:cs typeface="Segoe UI"/>
              </a:rPr>
              <a:t> We also facilitated a meeting between the Minister of Finance and Board Chairpersons which was dubbed, “A conversation with the Minister of Finance”. The Board Chairs had the opportunity to engage the Minister on finance related issues. </a:t>
            </a:r>
          </a:p>
          <a:p>
            <a:r>
              <a:rPr lang="en-GB" sz="900">
                <a:solidFill>
                  <a:srgbClr val="FF0000"/>
                </a:solidFill>
                <a:latin typeface="Segoe UI"/>
                <a:cs typeface="Segoe UI"/>
              </a:rPr>
              <a:t>SIGA also organised training for all the Board members of our Specified Entities to enable them to carry out their duties efficiently</a:t>
            </a:r>
            <a:r>
              <a:rPr lang="en-GB" sz="900">
                <a:latin typeface="Segoe UI"/>
                <a:cs typeface="Segoe UI"/>
              </a:rPr>
              <a:t>.</a:t>
            </a:r>
            <a:endParaRPr lang="en-GB">
              <a:latin typeface="Segoe UI"/>
              <a:cs typeface="Segoe UI"/>
            </a:endParaRPr>
          </a:p>
        </p:txBody>
      </p:sp>
      <p:pic>
        <p:nvPicPr>
          <p:cNvPr id="3" name="Picture 2">
            <a:extLst>
              <a:ext uri="{FF2B5EF4-FFF2-40B4-BE49-F238E27FC236}">
                <a16:creationId xmlns:a16="http://schemas.microsoft.com/office/drawing/2014/main" id="{CA1E3F49-507C-1003-AD5F-B01B786C60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146" y="1162894"/>
            <a:ext cx="2821926" cy="2371454"/>
          </a:xfrm>
          <a:prstGeom prst="rect">
            <a:avLst/>
          </a:prstGeom>
        </p:spPr>
      </p:pic>
      <p:sp>
        <p:nvSpPr>
          <p:cNvPr id="13" name="TextBox 12">
            <a:extLst>
              <a:ext uri="{FF2B5EF4-FFF2-40B4-BE49-F238E27FC236}">
                <a16:creationId xmlns:a16="http://schemas.microsoft.com/office/drawing/2014/main" id="{06ED58A3-52D8-73A3-5D55-57D03B5D45B8}"/>
              </a:ext>
            </a:extLst>
          </p:cNvPr>
          <p:cNvSpPr txBox="1"/>
          <p:nvPr/>
        </p:nvSpPr>
        <p:spPr>
          <a:xfrm>
            <a:off x="3418611" y="2506968"/>
            <a:ext cx="3154166" cy="2308324"/>
          </a:xfrm>
          <a:prstGeom prst="rect">
            <a:avLst/>
          </a:prstGeom>
          <a:noFill/>
        </p:spPr>
        <p:txBody>
          <a:bodyPr wrap="square" lIns="91440" tIns="45720" rIns="91440" bIns="45720" anchor="t">
            <a:spAutoFit/>
          </a:bodyPr>
          <a:lstStyle/>
          <a:p>
            <a:endParaRPr lang="en-GB" sz="900" b="1">
              <a:latin typeface="Segoe UI" panose="020B0502040204020203" pitchFamily="34" charset="0"/>
              <a:cs typeface="Segoe UI" panose="020B0502040204020203" pitchFamily="34" charset="0"/>
            </a:endParaRPr>
          </a:p>
          <a:p>
            <a:endParaRPr lang="en-GB" sz="900" b="1">
              <a:latin typeface="Segoe UI" panose="020B0502040204020203" pitchFamily="34" charset="0"/>
              <a:cs typeface="Segoe UI" panose="020B0502040204020203" pitchFamily="34" charset="0"/>
            </a:endParaRPr>
          </a:p>
          <a:p>
            <a:endParaRPr lang="en-GB" sz="900">
              <a:latin typeface="Segoe UI" panose="020B0502040204020203" pitchFamily="34" charset="0"/>
              <a:cs typeface="Segoe UI" panose="020B0502040204020203" pitchFamily="34" charset="0"/>
            </a:endParaRPr>
          </a:p>
          <a:p>
            <a:r>
              <a:rPr lang="en-GB" sz="900">
                <a:latin typeface="Segoe UI"/>
                <a:cs typeface="Segoe UI"/>
              </a:rPr>
              <a:t> Significant strides taken towards achieving the Authority’s mandate are summarised below in the following focus areas.</a:t>
            </a:r>
          </a:p>
          <a:p>
            <a:endParaRPr lang="en-GB" sz="900">
              <a:latin typeface="Segoe UI" panose="020B0502040204020203" pitchFamily="34" charset="0"/>
              <a:cs typeface="Segoe UI" panose="020B0502040204020203" pitchFamily="34" charset="0"/>
            </a:endParaRPr>
          </a:p>
          <a:p>
            <a:r>
              <a:rPr lang="en-GB" sz="900" b="1">
                <a:latin typeface="Segoe UI"/>
                <a:cs typeface="Segoe UI"/>
              </a:rPr>
              <a:t>Governance, Risk, and Compliance</a:t>
            </a:r>
          </a:p>
          <a:p>
            <a:r>
              <a:rPr lang="en-GB" sz="900">
                <a:latin typeface="Segoe UI"/>
                <a:cs typeface="Segoe UI"/>
              </a:rPr>
              <a:t>The Annual Policy and Governance Forum was successfully held in January in collaboration with the Ministries of Finance and Public Enterprises, under the theme "Improving the Performance of Specified Entities: Leadership and Technology," The forum brought together key stakeholders to deliberate on issues facing SEs and proffer solutions.</a:t>
            </a:r>
          </a:p>
          <a:p>
            <a:endParaRPr lang="en-GB" sz="900">
              <a:latin typeface="Segoe UI" panose="020B0502040204020203" pitchFamily="34" charset="0"/>
              <a:cs typeface="Segoe UI" panose="020B0502040204020203" pitchFamily="34" charset="0"/>
            </a:endParaRPr>
          </a:p>
        </p:txBody>
      </p:sp>
      <p:sp>
        <p:nvSpPr>
          <p:cNvPr id="6" name="TextBox 5">
            <a:extLst>
              <a:ext uri="{FF2B5EF4-FFF2-40B4-BE49-F238E27FC236}">
                <a16:creationId xmlns:a16="http://schemas.microsoft.com/office/drawing/2014/main" id="{A214B722-B51A-2A7D-5163-C48ABBA1B75A}"/>
              </a:ext>
            </a:extLst>
          </p:cNvPr>
          <p:cNvSpPr txBox="1"/>
          <p:nvPr/>
        </p:nvSpPr>
        <p:spPr>
          <a:xfrm>
            <a:off x="1397384" y="9438757"/>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latin typeface="Segoe UI" panose="020B0502040204020203" pitchFamily="34" charset="0"/>
                <a:cs typeface="Segoe UI" panose="020B0502040204020203" pitchFamily="34" charset="0"/>
              </a:rPr>
              <a:t>Overseeing the State’s Interests in Specified Entities</a:t>
            </a:r>
          </a:p>
        </p:txBody>
      </p:sp>
      <p:sp>
        <p:nvSpPr>
          <p:cNvPr id="17" name="TextBox 16">
            <a:extLst>
              <a:ext uri="{FF2B5EF4-FFF2-40B4-BE49-F238E27FC236}">
                <a16:creationId xmlns:a16="http://schemas.microsoft.com/office/drawing/2014/main" id="{D8489C18-1409-692A-484B-96022C7EA779}"/>
              </a:ext>
            </a:extLst>
          </p:cNvPr>
          <p:cNvSpPr txBox="1"/>
          <p:nvPr/>
        </p:nvSpPr>
        <p:spPr>
          <a:xfrm>
            <a:off x="3418178" y="855117"/>
            <a:ext cx="1773771" cy="307777"/>
          </a:xfrm>
          <a:prstGeom prst="rect">
            <a:avLst/>
          </a:prstGeom>
          <a:noFill/>
        </p:spPr>
        <p:txBody>
          <a:bodyPr wrap="square">
            <a:spAutoFit/>
          </a:bodyPr>
          <a:lstStyle/>
          <a:p>
            <a:r>
              <a:rPr lang="en-GB" sz="1400" b="1">
                <a:latin typeface="Segoe UI" panose="020B0502040204020203" pitchFamily="34" charset="0"/>
                <a:cs typeface="Segoe UI" panose="020B0502040204020203" pitchFamily="34" charset="0"/>
              </a:rPr>
              <a:t>Year in Review</a:t>
            </a:r>
          </a:p>
        </p:txBody>
      </p:sp>
      <p:sp>
        <p:nvSpPr>
          <p:cNvPr id="20" name="TextBox 19">
            <a:extLst>
              <a:ext uri="{FF2B5EF4-FFF2-40B4-BE49-F238E27FC236}">
                <a16:creationId xmlns:a16="http://schemas.microsoft.com/office/drawing/2014/main" id="{7214C8E5-18D0-1602-D705-A4381506C939}"/>
              </a:ext>
            </a:extLst>
          </p:cNvPr>
          <p:cNvSpPr txBox="1"/>
          <p:nvPr/>
        </p:nvSpPr>
        <p:spPr>
          <a:xfrm>
            <a:off x="3429000" y="1162894"/>
            <a:ext cx="3070992" cy="1477328"/>
          </a:xfrm>
          <a:prstGeom prst="rect">
            <a:avLst/>
          </a:prstGeom>
          <a:noFill/>
        </p:spPr>
        <p:txBody>
          <a:bodyPr wrap="square">
            <a:spAutoFit/>
          </a:bodyPr>
          <a:lstStyle/>
          <a:p>
            <a:r>
              <a:rPr lang="en-GB" sz="900" b="1">
                <a:solidFill>
                  <a:srgbClr val="488787"/>
                </a:solidFill>
                <a:latin typeface="Segoe UI" panose="020B0502040204020203" pitchFamily="34" charset="0"/>
                <a:cs typeface="Segoe UI" panose="020B0502040204020203" pitchFamily="34" charset="0"/>
              </a:rPr>
              <a:t>The year 2022 was quite a strategic one for SIGA as we sought to improve upon our service delivery as an Authority and build upon the gains made in the past two years. We continued to strengthen our institutional and operational capacity to achieve our mandate as stated in sections 2, 3, and 4 of the SIGA Act, 2019 (Act 990). Our strategic focus, which was broken down into three critical areas, was Organisational Excellence, Operational Excellence, and Financial Sustainability.</a:t>
            </a:r>
          </a:p>
        </p:txBody>
      </p:sp>
    </p:spTree>
    <p:extLst>
      <p:ext uri="{BB962C8B-B14F-4D97-AF65-F5344CB8AC3E}">
        <p14:creationId xmlns:p14="http://schemas.microsoft.com/office/powerpoint/2010/main" val="9553085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2">
            <a:extLst>
              <a:ext uri="{FF2B5EF4-FFF2-40B4-BE49-F238E27FC236}">
                <a16:creationId xmlns:a16="http://schemas.microsoft.com/office/drawing/2014/main" id="{EA86907F-89BB-5907-CB2B-A658683EEA79}"/>
              </a:ext>
            </a:extLst>
          </p:cNvPr>
          <p:cNvSpPr/>
          <p:nvPr/>
        </p:nvSpPr>
        <p:spPr>
          <a:xfrm>
            <a:off x="0" y="0"/>
            <a:ext cx="3657747" cy="9906000"/>
          </a:xfrm>
          <a:custGeom>
            <a:avLst/>
            <a:gdLst/>
            <a:ahLst/>
            <a:cxnLst/>
            <a:rect l="l" t="t" r="r" b="b"/>
            <a:pathLst>
              <a:path w="7920355" h="10692130">
                <a:moveTo>
                  <a:pt x="7919999" y="0"/>
                </a:moveTo>
                <a:lnTo>
                  <a:pt x="0" y="0"/>
                </a:lnTo>
                <a:lnTo>
                  <a:pt x="0" y="10692003"/>
                </a:lnTo>
                <a:lnTo>
                  <a:pt x="7919999" y="10692003"/>
                </a:lnTo>
                <a:lnTo>
                  <a:pt x="7919999" y="0"/>
                </a:lnTo>
                <a:close/>
              </a:path>
            </a:pathLst>
          </a:custGeom>
          <a:solidFill>
            <a:srgbClr val="D9E2E5"/>
          </a:solidFill>
        </p:spPr>
        <p:txBody>
          <a:bodyPr wrap="square" lIns="0" tIns="0" rIns="0" bIns="0" rtlCol="0"/>
          <a:lstStyle/>
          <a:p>
            <a:endParaRPr sz="1558"/>
          </a:p>
        </p:txBody>
      </p:sp>
      <p:sp>
        <p:nvSpPr>
          <p:cNvPr id="8" name="object 9">
            <a:extLst>
              <a:ext uri="{FF2B5EF4-FFF2-40B4-BE49-F238E27FC236}">
                <a16:creationId xmlns:a16="http://schemas.microsoft.com/office/drawing/2014/main" id="{368B8767-CF99-0764-17C4-53C3A4523199}"/>
              </a:ext>
            </a:extLst>
          </p:cNvPr>
          <p:cNvSpPr txBox="1"/>
          <p:nvPr/>
        </p:nvSpPr>
        <p:spPr>
          <a:xfrm>
            <a:off x="5798780" y="676029"/>
            <a:ext cx="505008"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Report</a:t>
            </a:r>
          </a:p>
          <a:p>
            <a:pPr marR="4396" indent="101663" algn="r"/>
            <a:r>
              <a:rPr lang="en-GB" sz="606">
                <a:solidFill>
                  <a:srgbClr val="254159"/>
                </a:solidFill>
                <a:latin typeface="Open Sans"/>
                <a:cs typeface="Open Sans"/>
              </a:rPr>
              <a:t>2022</a:t>
            </a:r>
            <a:endParaRPr sz="606">
              <a:latin typeface="Open Sans"/>
              <a:cs typeface="Open Sans"/>
            </a:endParaRPr>
          </a:p>
        </p:txBody>
      </p:sp>
      <p:sp>
        <p:nvSpPr>
          <p:cNvPr id="9" name="object 10">
            <a:extLst>
              <a:ext uri="{FF2B5EF4-FFF2-40B4-BE49-F238E27FC236}">
                <a16:creationId xmlns:a16="http://schemas.microsoft.com/office/drawing/2014/main" id="{10C5F87F-4BDC-4391-81C6-09455E9363AA}"/>
              </a:ext>
            </a:extLst>
          </p:cNvPr>
          <p:cNvSpPr/>
          <p:nvPr/>
        </p:nvSpPr>
        <p:spPr>
          <a:xfrm>
            <a:off x="6370054" y="705089"/>
            <a:ext cx="0" cy="244536"/>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10" name="object 6">
            <a:extLst>
              <a:ext uri="{FF2B5EF4-FFF2-40B4-BE49-F238E27FC236}">
                <a16:creationId xmlns:a16="http://schemas.microsoft.com/office/drawing/2014/main" id="{E9456BF5-D952-BCFA-F8D3-215E146D1178}"/>
              </a:ext>
            </a:extLst>
          </p:cNvPr>
          <p:cNvSpPr txBox="1"/>
          <p:nvPr/>
        </p:nvSpPr>
        <p:spPr>
          <a:xfrm>
            <a:off x="5543117" y="9479333"/>
            <a:ext cx="784163" cy="104328"/>
          </a:xfrm>
          <a:prstGeom prst="rect">
            <a:avLst/>
          </a:prstGeom>
        </p:spPr>
        <p:txBody>
          <a:bodyPr vert="horz" wrap="square" lIns="0" tIns="10990" rIns="0" bIns="0" rtlCol="0">
            <a:spAutoFit/>
          </a:bodyPr>
          <a:lstStyle/>
          <a:p>
            <a:pPr marL="10991">
              <a:spcBef>
                <a:spcPts val="87"/>
              </a:spcBef>
            </a:pPr>
            <a:r>
              <a:rPr lang="en-GB" sz="606">
                <a:solidFill>
                  <a:srgbClr val="254159"/>
                </a:solidFill>
                <a:latin typeface="Open Sans"/>
                <a:cs typeface="Open Sans"/>
              </a:rPr>
              <a:t>2022 Performance</a:t>
            </a:r>
            <a:endParaRPr sz="606">
              <a:latin typeface="Open Sans"/>
              <a:cs typeface="Open Sans"/>
            </a:endParaRPr>
          </a:p>
        </p:txBody>
      </p:sp>
      <p:sp>
        <p:nvSpPr>
          <p:cNvPr id="11" name="object 7">
            <a:extLst>
              <a:ext uri="{FF2B5EF4-FFF2-40B4-BE49-F238E27FC236}">
                <a16:creationId xmlns:a16="http://schemas.microsoft.com/office/drawing/2014/main" id="{6E1FF7AB-9732-5E11-A9A2-80620EECF885}"/>
              </a:ext>
            </a:extLst>
          </p:cNvPr>
          <p:cNvSpPr txBox="1"/>
          <p:nvPr/>
        </p:nvSpPr>
        <p:spPr>
          <a:xfrm>
            <a:off x="6480704" y="9471120"/>
            <a:ext cx="135182" cy="126514"/>
          </a:xfrm>
          <a:prstGeom prst="rect">
            <a:avLst/>
          </a:prstGeom>
        </p:spPr>
        <p:txBody>
          <a:bodyPr vert="horz" wrap="square" lIns="0" tIns="10990" rIns="0" bIns="0" rtlCol="0" anchor="t">
            <a:spAutoFit/>
          </a:bodyPr>
          <a:lstStyle/>
          <a:p>
            <a:pPr marL="10795">
              <a:spcBef>
                <a:spcPts val="87"/>
              </a:spcBef>
            </a:pPr>
            <a:r>
              <a:rPr lang="en-GB" sz="750" b="1" spc="-22">
                <a:solidFill>
                  <a:srgbClr val="254159"/>
                </a:solidFill>
                <a:latin typeface="Open Sans Extrabold"/>
                <a:cs typeface="Open Sans Extrabold"/>
              </a:rPr>
              <a:t>15</a:t>
            </a:r>
          </a:p>
        </p:txBody>
      </p:sp>
      <p:sp>
        <p:nvSpPr>
          <p:cNvPr id="12" name="object 8">
            <a:extLst>
              <a:ext uri="{FF2B5EF4-FFF2-40B4-BE49-F238E27FC236}">
                <a16:creationId xmlns:a16="http://schemas.microsoft.com/office/drawing/2014/main" id="{FD6AA4FB-A163-9522-D0D2-10146534E222}"/>
              </a:ext>
            </a:extLst>
          </p:cNvPr>
          <p:cNvSpPr/>
          <p:nvPr/>
        </p:nvSpPr>
        <p:spPr>
          <a:xfrm>
            <a:off x="6389286" y="9479934"/>
            <a:ext cx="0" cy="105508"/>
          </a:xfrm>
          <a:custGeom>
            <a:avLst/>
            <a:gdLst/>
            <a:ahLst/>
            <a:cxnLst/>
            <a:rect l="l" t="t" r="r" b="b"/>
            <a:pathLst>
              <a:path h="121920">
                <a:moveTo>
                  <a:pt x="0" y="0"/>
                </a:moveTo>
                <a:lnTo>
                  <a:pt x="0" y="121500"/>
                </a:lnTo>
              </a:path>
            </a:pathLst>
          </a:custGeom>
          <a:ln w="12700">
            <a:solidFill>
              <a:srgbClr val="EB5E27"/>
            </a:solidFill>
          </a:ln>
        </p:spPr>
        <p:txBody>
          <a:bodyPr wrap="square" lIns="0" tIns="0" rIns="0" bIns="0" rtlCol="0"/>
          <a:lstStyle/>
          <a:p>
            <a:endParaRPr sz="1558"/>
          </a:p>
        </p:txBody>
      </p:sp>
      <p:sp>
        <p:nvSpPr>
          <p:cNvPr id="14" name="TextBox 13">
            <a:extLst>
              <a:ext uri="{FF2B5EF4-FFF2-40B4-BE49-F238E27FC236}">
                <a16:creationId xmlns:a16="http://schemas.microsoft.com/office/drawing/2014/main" id="{AE7F89C0-C392-93E3-CE8F-2AFF7E3E5B33}"/>
              </a:ext>
            </a:extLst>
          </p:cNvPr>
          <p:cNvSpPr txBox="1"/>
          <p:nvPr/>
        </p:nvSpPr>
        <p:spPr>
          <a:xfrm>
            <a:off x="381705" y="966818"/>
            <a:ext cx="2700159" cy="7325082"/>
          </a:xfrm>
          <a:prstGeom prst="rect">
            <a:avLst/>
          </a:prstGeom>
          <a:noFill/>
        </p:spPr>
        <p:txBody>
          <a:bodyPr wrap="square" lIns="91440" tIns="45720" rIns="91440" bIns="45720" anchor="t">
            <a:spAutoFit/>
          </a:bodyPr>
          <a:lstStyle/>
          <a:p>
            <a:r>
              <a:rPr lang="en-GB" sz="1000" b="1">
                <a:latin typeface="Segoe UI"/>
                <a:cs typeface="Segoe UI"/>
              </a:rPr>
              <a:t>Investment and Divestment</a:t>
            </a:r>
          </a:p>
          <a:p>
            <a:r>
              <a:rPr lang="en-GB" sz="1000">
                <a:latin typeface="Segoe UI"/>
                <a:cs typeface="Segoe UI"/>
              </a:rPr>
              <a:t>Our objective on Investment and Divestment for the year 2022 was to provide investment advisory services to SEs through professional investment management practices. This we believe will ensure wealth creation and value addition.</a:t>
            </a:r>
          </a:p>
          <a:p>
            <a:endParaRPr lang="en-GB" sz="1000">
              <a:latin typeface="Segoe UI" panose="020B0502040204020203" pitchFamily="34" charset="0"/>
              <a:cs typeface="Segoe UI" panose="020B0502040204020203" pitchFamily="34" charset="0"/>
            </a:endParaRPr>
          </a:p>
          <a:p>
            <a:r>
              <a:rPr lang="en-GB" sz="1000">
                <a:latin typeface="Segoe UI"/>
                <a:cs typeface="Segoe UI"/>
              </a:rPr>
              <a:t>In line with this a dividend and excess payment guideline for State Owned Enterprises and Public Corporations was developed, which is pending approval from the Minister of Finance and the Public Enterprises Secretariat for implementation.</a:t>
            </a:r>
            <a:endParaRPr lang="en-GB">
              <a:latin typeface="Calibri" panose="020F0502020204030204"/>
              <a:cs typeface="Calibri" panose="020F0502020204030204"/>
            </a:endParaRPr>
          </a:p>
          <a:p>
            <a:endParaRPr lang="en-GB" sz="1000">
              <a:latin typeface="Segoe UI"/>
              <a:cs typeface="Segoe UI"/>
            </a:endParaRPr>
          </a:p>
          <a:p>
            <a:r>
              <a:rPr lang="en-GB" sz="1000">
                <a:latin typeface="Segoe UI"/>
                <a:cs typeface="Segoe UI"/>
              </a:rPr>
              <a:t>We also collaborated with the Ministry of Finance and the Public Enterprises Secretariat to draft a joint cabinet memo for the disposal of assets from seventeen (17) defunct Entities. We are promoting exchange and inter-trading among the SEs to contribute to the country's socioeconomic growth by improving the SEs' market share, profitability, and visibility.</a:t>
            </a:r>
            <a:endParaRPr lang="en-GB">
              <a:cs typeface="Calibri"/>
            </a:endParaRPr>
          </a:p>
          <a:p>
            <a:endParaRPr lang="en-GB" sz="1000">
              <a:latin typeface="Segoe UI" panose="020B0502040204020203" pitchFamily="34" charset="0"/>
              <a:cs typeface="Segoe UI" panose="020B0502040204020203" pitchFamily="34" charset="0"/>
            </a:endParaRPr>
          </a:p>
          <a:p>
            <a:r>
              <a:rPr lang="en-GB" sz="1000" b="1">
                <a:latin typeface="Segoe UI"/>
                <a:cs typeface="Segoe UI"/>
              </a:rPr>
              <a:t>Performance, Monitoring, and Evaluation</a:t>
            </a:r>
          </a:p>
          <a:p>
            <a:r>
              <a:rPr lang="en-GB" sz="1000">
                <a:latin typeface="Segoe UI"/>
                <a:cs typeface="Segoe UI"/>
              </a:rPr>
              <a:t>In this area the Authority developed performance evaluation checklists for our SEs which captured actual figures of the performance indicators as against the targets per the signed performance contracts. Data was collected on each performance indicator and analysed to obtain the actual performance relative to the indicator which served as the basis for discussions during the evaluation visits to Specified Entities. </a:t>
            </a:r>
            <a:endParaRPr lang="en-GB" sz="1000">
              <a:latin typeface="Segoe UI" panose="020B0502040204020203" pitchFamily="34" charset="0"/>
              <a:cs typeface="Segoe UI" panose="020B0502040204020203" pitchFamily="34" charset="0"/>
            </a:endParaRPr>
          </a:p>
          <a:p>
            <a:r>
              <a:rPr lang="en-GB" sz="1000">
                <a:latin typeface="Segoe UI"/>
                <a:cs typeface="Segoe UI"/>
              </a:rPr>
              <a:t>These datasets enabled aggregation of all the SEs’ performance. As a result, the evaluation of the 2020 performance of SEs was complete and the actual evaluated scores was used to rank the  SEs. Based on the rankings, the Public Enterprises League Table Awards was held an initiative of Public Enterprises Minister, Hon. Joseph Cudjoe.</a:t>
            </a:r>
          </a:p>
          <a:p>
            <a:endParaRPr lang="en-GB" sz="1000">
              <a:latin typeface="Segoe UI" panose="020B0502040204020203" pitchFamily="34" charset="0"/>
              <a:cs typeface="Segoe UI" panose="020B0502040204020203" pitchFamily="34" charset="0"/>
            </a:endParaRPr>
          </a:p>
        </p:txBody>
      </p:sp>
      <p:sp>
        <p:nvSpPr>
          <p:cNvPr id="3" name="TextBox 2">
            <a:extLst>
              <a:ext uri="{FF2B5EF4-FFF2-40B4-BE49-F238E27FC236}">
                <a16:creationId xmlns:a16="http://schemas.microsoft.com/office/drawing/2014/main" id="{11BEE5A4-E349-2A33-E8EC-12AAB6094E39}"/>
              </a:ext>
            </a:extLst>
          </p:cNvPr>
          <p:cNvSpPr txBox="1"/>
          <p:nvPr/>
        </p:nvSpPr>
        <p:spPr>
          <a:xfrm>
            <a:off x="3699934" y="966818"/>
            <a:ext cx="2776361" cy="7201972"/>
          </a:xfrm>
          <a:prstGeom prst="rect">
            <a:avLst/>
          </a:prstGeom>
          <a:noFill/>
        </p:spPr>
        <p:txBody>
          <a:bodyPr wrap="square" lIns="91440" tIns="45720" rIns="91440" bIns="45720" anchor="t">
            <a:spAutoFit/>
          </a:bodyPr>
          <a:lstStyle/>
          <a:p>
            <a:r>
              <a:rPr lang="en-GB" sz="1100" b="1">
                <a:latin typeface="Segoe UI"/>
                <a:cs typeface="Segoe UI"/>
              </a:rPr>
              <a:t>Legal</a:t>
            </a:r>
          </a:p>
          <a:p>
            <a:r>
              <a:rPr lang="en-GB" sz="1100">
                <a:latin typeface="Segoe UI"/>
                <a:cs typeface="Segoe UI"/>
              </a:rPr>
              <a:t>The Authority continued to resolve pending legal matters inherited from the Divestiture Implementation Committee (DIC). The Legislative Instrument (LI) to the SIGA act was drafted and is currently undergoing stakeholder review. </a:t>
            </a:r>
          </a:p>
          <a:p>
            <a:r>
              <a:rPr lang="en-GB" sz="1100">
                <a:latin typeface="Segoe UI"/>
                <a:cs typeface="Segoe UI"/>
              </a:rPr>
              <a:t>SIGA has also commenced the process of amending disparities in sections of its Act. To give effect to the ownership mandate of SIGA, the process for re-registration of State-Owned Enterprises under the Companies Act is it’s expected to take off.</a:t>
            </a:r>
            <a:endParaRPr lang="en-GB">
              <a:cs typeface="Calibri"/>
            </a:endParaRPr>
          </a:p>
          <a:p>
            <a:endParaRPr lang="en-GB" sz="1100">
              <a:latin typeface="Segoe UI" panose="020B0502040204020203" pitchFamily="34" charset="0"/>
              <a:cs typeface="Segoe UI" panose="020B0502040204020203" pitchFamily="34" charset="0"/>
            </a:endParaRPr>
          </a:p>
          <a:p>
            <a:r>
              <a:rPr lang="en-GB" sz="1100">
                <a:latin typeface="Segoe UI"/>
                <a:cs typeface="Segoe UI"/>
              </a:rPr>
              <a:t>The creation of the Code of Corporate Governance for Specified Entities received inputs from all internal and external stakeholders. The code when finalised and approved will provide the necessary guide to all governing boards of State Entities towards effective oversight, accountability and compliance. We also conducted a nationwide asset verification exercise to secure encumbered assets, recover debts and remove squatters.</a:t>
            </a:r>
          </a:p>
          <a:p>
            <a:endParaRPr lang="en-GB" sz="1100">
              <a:latin typeface="Segoe UI" panose="020B0502040204020203" pitchFamily="34" charset="0"/>
              <a:cs typeface="Segoe UI" panose="020B0502040204020203" pitchFamily="34" charset="0"/>
            </a:endParaRPr>
          </a:p>
          <a:p>
            <a:r>
              <a:rPr lang="en-GB" sz="1100" b="1">
                <a:latin typeface="Segoe UI"/>
                <a:cs typeface="Segoe UI"/>
              </a:rPr>
              <a:t>Human Resources (HR) and Administration</a:t>
            </a:r>
          </a:p>
          <a:p>
            <a:r>
              <a:rPr lang="en-GB" sz="1100">
                <a:latin typeface="Segoe UI"/>
                <a:cs typeface="Segoe UI"/>
              </a:rPr>
              <a:t>On this front we obtained financial clearance to fill vacant positions, embarked on internal and lateral movement of staff, reviewed job descriptions, and cascaded the strategic plan and annual work plan for all staff. We  conducted staff training and reviewed conditions of service. The Authority, as part of promoting a healthy workforce approved the renewal of staff medical insurance and instituted an annual staff  sporting competitions to foster team building and bonding.</a:t>
            </a:r>
            <a:endParaRPr lang="en-GB"/>
          </a:p>
        </p:txBody>
      </p:sp>
      <p:sp>
        <p:nvSpPr>
          <p:cNvPr id="4" name="TextBox 3">
            <a:extLst>
              <a:ext uri="{FF2B5EF4-FFF2-40B4-BE49-F238E27FC236}">
                <a16:creationId xmlns:a16="http://schemas.microsoft.com/office/drawing/2014/main" id="{9F6F605F-7069-566E-54E8-A012DF200B89}"/>
              </a:ext>
            </a:extLst>
          </p:cNvPr>
          <p:cNvSpPr txBox="1"/>
          <p:nvPr/>
        </p:nvSpPr>
        <p:spPr>
          <a:xfrm>
            <a:off x="1397384" y="9438757"/>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latin typeface="Segoe UI" panose="020B0502040204020203" pitchFamily="34" charset="0"/>
                <a:cs typeface="Segoe UI" panose="020B0502040204020203" pitchFamily="34" charset="0"/>
              </a:rPr>
              <a:t>Overseeing the State’s Interests in Specified Entities</a:t>
            </a:r>
          </a:p>
        </p:txBody>
      </p:sp>
    </p:spTree>
    <p:extLst>
      <p:ext uri="{BB962C8B-B14F-4D97-AF65-F5344CB8AC3E}">
        <p14:creationId xmlns:p14="http://schemas.microsoft.com/office/powerpoint/2010/main" val="9548216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2">
            <a:extLst>
              <a:ext uri="{FF2B5EF4-FFF2-40B4-BE49-F238E27FC236}">
                <a16:creationId xmlns:a16="http://schemas.microsoft.com/office/drawing/2014/main" id="{D3681BD5-959F-ECA2-1CF4-55FA67BD1E46}"/>
              </a:ext>
            </a:extLst>
          </p:cNvPr>
          <p:cNvSpPr/>
          <p:nvPr/>
        </p:nvSpPr>
        <p:spPr>
          <a:xfrm>
            <a:off x="3200253" y="0"/>
            <a:ext cx="3657747" cy="9906000"/>
          </a:xfrm>
          <a:custGeom>
            <a:avLst/>
            <a:gdLst/>
            <a:ahLst/>
            <a:cxnLst/>
            <a:rect l="l" t="t" r="r" b="b"/>
            <a:pathLst>
              <a:path w="7920355" h="10692130">
                <a:moveTo>
                  <a:pt x="7919999" y="0"/>
                </a:moveTo>
                <a:lnTo>
                  <a:pt x="0" y="0"/>
                </a:lnTo>
                <a:lnTo>
                  <a:pt x="0" y="10692003"/>
                </a:lnTo>
                <a:lnTo>
                  <a:pt x="7919999" y="10692003"/>
                </a:lnTo>
                <a:lnTo>
                  <a:pt x="7919999" y="0"/>
                </a:lnTo>
                <a:close/>
              </a:path>
            </a:pathLst>
          </a:custGeom>
          <a:solidFill>
            <a:srgbClr val="D9E2E5"/>
          </a:solidFill>
        </p:spPr>
        <p:txBody>
          <a:bodyPr wrap="square" lIns="0" tIns="0" rIns="0" bIns="0" rtlCol="0"/>
          <a:lstStyle/>
          <a:p>
            <a:endParaRPr sz="1558"/>
          </a:p>
        </p:txBody>
      </p:sp>
      <p:sp>
        <p:nvSpPr>
          <p:cNvPr id="8" name="object 9">
            <a:extLst>
              <a:ext uri="{FF2B5EF4-FFF2-40B4-BE49-F238E27FC236}">
                <a16:creationId xmlns:a16="http://schemas.microsoft.com/office/drawing/2014/main" id="{368B8767-CF99-0764-17C4-53C3A4523199}"/>
              </a:ext>
            </a:extLst>
          </p:cNvPr>
          <p:cNvSpPr txBox="1"/>
          <p:nvPr/>
        </p:nvSpPr>
        <p:spPr>
          <a:xfrm>
            <a:off x="5798780" y="460877"/>
            <a:ext cx="505008"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Report</a:t>
            </a:r>
          </a:p>
          <a:p>
            <a:pPr marR="4396" indent="101663" algn="r"/>
            <a:r>
              <a:rPr lang="en-GB" sz="606">
                <a:solidFill>
                  <a:srgbClr val="254159"/>
                </a:solidFill>
                <a:latin typeface="Open Sans"/>
                <a:cs typeface="Open Sans"/>
              </a:rPr>
              <a:t>2022</a:t>
            </a:r>
            <a:endParaRPr sz="606">
              <a:latin typeface="Open Sans"/>
              <a:cs typeface="Open Sans"/>
            </a:endParaRPr>
          </a:p>
        </p:txBody>
      </p:sp>
      <p:sp>
        <p:nvSpPr>
          <p:cNvPr id="9" name="object 10">
            <a:extLst>
              <a:ext uri="{FF2B5EF4-FFF2-40B4-BE49-F238E27FC236}">
                <a16:creationId xmlns:a16="http://schemas.microsoft.com/office/drawing/2014/main" id="{10C5F87F-4BDC-4391-81C6-09455E9363AA}"/>
              </a:ext>
            </a:extLst>
          </p:cNvPr>
          <p:cNvSpPr/>
          <p:nvPr/>
        </p:nvSpPr>
        <p:spPr>
          <a:xfrm>
            <a:off x="6370054" y="489937"/>
            <a:ext cx="0" cy="244536"/>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10" name="object 6">
            <a:extLst>
              <a:ext uri="{FF2B5EF4-FFF2-40B4-BE49-F238E27FC236}">
                <a16:creationId xmlns:a16="http://schemas.microsoft.com/office/drawing/2014/main" id="{E9456BF5-D952-BCFA-F8D3-215E146D1178}"/>
              </a:ext>
            </a:extLst>
          </p:cNvPr>
          <p:cNvSpPr txBox="1"/>
          <p:nvPr/>
        </p:nvSpPr>
        <p:spPr>
          <a:xfrm>
            <a:off x="5543117" y="9479333"/>
            <a:ext cx="784163" cy="104328"/>
          </a:xfrm>
          <a:prstGeom prst="rect">
            <a:avLst/>
          </a:prstGeom>
        </p:spPr>
        <p:txBody>
          <a:bodyPr vert="horz" wrap="square" lIns="0" tIns="10990" rIns="0" bIns="0" rtlCol="0">
            <a:spAutoFit/>
          </a:bodyPr>
          <a:lstStyle/>
          <a:p>
            <a:pPr marL="10991">
              <a:spcBef>
                <a:spcPts val="87"/>
              </a:spcBef>
            </a:pPr>
            <a:r>
              <a:rPr lang="en-GB" sz="606">
                <a:solidFill>
                  <a:srgbClr val="254159"/>
                </a:solidFill>
                <a:latin typeface="Open Sans"/>
                <a:cs typeface="Open Sans"/>
              </a:rPr>
              <a:t>2022 Performance</a:t>
            </a:r>
            <a:endParaRPr sz="606">
              <a:latin typeface="Open Sans"/>
              <a:cs typeface="Open Sans"/>
            </a:endParaRPr>
          </a:p>
        </p:txBody>
      </p:sp>
      <p:sp>
        <p:nvSpPr>
          <p:cNvPr id="11" name="object 7">
            <a:extLst>
              <a:ext uri="{FF2B5EF4-FFF2-40B4-BE49-F238E27FC236}">
                <a16:creationId xmlns:a16="http://schemas.microsoft.com/office/drawing/2014/main" id="{6E1FF7AB-9732-5E11-A9A2-80620EECF885}"/>
              </a:ext>
            </a:extLst>
          </p:cNvPr>
          <p:cNvSpPr txBox="1"/>
          <p:nvPr/>
        </p:nvSpPr>
        <p:spPr>
          <a:xfrm>
            <a:off x="6480704" y="9471120"/>
            <a:ext cx="135182" cy="131002"/>
          </a:xfrm>
          <a:prstGeom prst="rect">
            <a:avLst/>
          </a:prstGeom>
        </p:spPr>
        <p:txBody>
          <a:bodyPr vert="horz" wrap="square" lIns="0" tIns="10990" rIns="0" bIns="0" rtlCol="0" anchor="t">
            <a:spAutoFit/>
          </a:bodyPr>
          <a:lstStyle/>
          <a:p>
            <a:pPr marL="10795">
              <a:spcBef>
                <a:spcPts val="87"/>
              </a:spcBef>
            </a:pPr>
            <a:r>
              <a:rPr lang="en-GB" sz="750" b="1" spc="-22">
                <a:solidFill>
                  <a:srgbClr val="254159"/>
                </a:solidFill>
                <a:latin typeface="Open Sans Extrabold"/>
                <a:cs typeface="Open Sans Extrabold"/>
              </a:rPr>
              <a:t>15</a:t>
            </a:r>
            <a:endParaRPr lang="en-US" sz="779">
              <a:latin typeface="Open Sans Extrabold"/>
              <a:ea typeface="Open Sans Extrabold"/>
              <a:cs typeface="Open Sans Extrabold"/>
            </a:endParaRPr>
          </a:p>
        </p:txBody>
      </p:sp>
      <p:sp>
        <p:nvSpPr>
          <p:cNvPr id="12" name="object 8">
            <a:extLst>
              <a:ext uri="{FF2B5EF4-FFF2-40B4-BE49-F238E27FC236}">
                <a16:creationId xmlns:a16="http://schemas.microsoft.com/office/drawing/2014/main" id="{FD6AA4FB-A163-9522-D0D2-10146534E222}"/>
              </a:ext>
            </a:extLst>
          </p:cNvPr>
          <p:cNvSpPr/>
          <p:nvPr/>
        </p:nvSpPr>
        <p:spPr>
          <a:xfrm>
            <a:off x="6389286" y="9479934"/>
            <a:ext cx="0" cy="105508"/>
          </a:xfrm>
          <a:custGeom>
            <a:avLst/>
            <a:gdLst/>
            <a:ahLst/>
            <a:cxnLst/>
            <a:rect l="l" t="t" r="r" b="b"/>
            <a:pathLst>
              <a:path h="121920">
                <a:moveTo>
                  <a:pt x="0" y="0"/>
                </a:moveTo>
                <a:lnTo>
                  <a:pt x="0" y="121500"/>
                </a:lnTo>
              </a:path>
            </a:pathLst>
          </a:custGeom>
          <a:ln w="12700">
            <a:solidFill>
              <a:srgbClr val="EB5E27"/>
            </a:solidFill>
          </a:ln>
        </p:spPr>
        <p:txBody>
          <a:bodyPr wrap="square" lIns="0" tIns="0" rIns="0" bIns="0" rtlCol="0"/>
          <a:lstStyle/>
          <a:p>
            <a:endParaRPr sz="1558"/>
          </a:p>
        </p:txBody>
      </p:sp>
      <p:sp>
        <p:nvSpPr>
          <p:cNvPr id="14" name="TextBox 13">
            <a:extLst>
              <a:ext uri="{FF2B5EF4-FFF2-40B4-BE49-F238E27FC236}">
                <a16:creationId xmlns:a16="http://schemas.microsoft.com/office/drawing/2014/main" id="{AE7F89C0-C392-93E3-CE8F-2AFF7E3E5B33}"/>
              </a:ext>
            </a:extLst>
          </p:cNvPr>
          <p:cNvSpPr txBox="1"/>
          <p:nvPr/>
        </p:nvSpPr>
        <p:spPr>
          <a:xfrm>
            <a:off x="290351" y="792452"/>
            <a:ext cx="2817596" cy="7325082"/>
          </a:xfrm>
          <a:prstGeom prst="rect">
            <a:avLst/>
          </a:prstGeom>
          <a:noFill/>
        </p:spPr>
        <p:txBody>
          <a:bodyPr wrap="square" lIns="91440" tIns="45720" rIns="91440" bIns="45720" anchor="t">
            <a:spAutoFit/>
          </a:bodyPr>
          <a:lstStyle/>
          <a:p>
            <a:r>
              <a:rPr lang="en-GB" sz="1000">
                <a:latin typeface="Segoe UI"/>
                <a:cs typeface="Segoe UI"/>
              </a:rPr>
              <a:t>Our bi-annual staff durbar, a platform for staff to share their concerns and have them addressed has been made quarterly. We also hosted an end-of-year staff appreciation dinner and awards ceremony to recognise high-performing employees. The issue of inadequate office space for staff is being addressed and plans for office renovation and expansion are being considered by the board.</a:t>
            </a:r>
          </a:p>
          <a:p>
            <a:endParaRPr lang="en-GB" sz="1000">
              <a:latin typeface="Segoe UI" panose="020B0502040204020203" pitchFamily="34" charset="0"/>
              <a:cs typeface="Segoe UI" panose="020B0502040204020203" pitchFamily="34" charset="0"/>
            </a:endParaRPr>
          </a:p>
          <a:p>
            <a:r>
              <a:rPr lang="en-GB" sz="1000" b="1">
                <a:latin typeface="Segoe UI"/>
                <a:cs typeface="Segoe UI"/>
              </a:rPr>
              <a:t>Information Technology (IT) </a:t>
            </a:r>
          </a:p>
          <a:p>
            <a:r>
              <a:rPr lang="en-GB" sz="1000">
                <a:latin typeface="Segoe UI"/>
                <a:cs typeface="Segoe UI"/>
              </a:rPr>
              <a:t>SIGA undertook measures to enhance its IT networks and a comprehensive audit was conducted to identify gaps and provide solutions. Processes to enhance server room compliance, network infrastructure improvement, and security are ongoing. Per contractual agreements, a report has been given to our development partner </a:t>
            </a:r>
            <a:r>
              <a:rPr lang="en-GB" sz="1000" err="1">
                <a:latin typeface="Segoe UI"/>
                <a:cs typeface="Segoe UI"/>
              </a:rPr>
              <a:t>Agence</a:t>
            </a:r>
            <a:r>
              <a:rPr lang="en-GB" sz="1000">
                <a:latin typeface="Segoe UI"/>
                <a:cs typeface="Segoe UI"/>
              </a:rPr>
              <a:t> Française de Développement (AFD) for future action. </a:t>
            </a:r>
          </a:p>
          <a:p>
            <a:br>
              <a:rPr lang="en-GB" sz="1000">
                <a:latin typeface="Segoe UI"/>
                <a:cs typeface="Segoe UI"/>
              </a:rPr>
            </a:br>
            <a:r>
              <a:rPr lang="en-GB" sz="1000">
                <a:latin typeface="Segoe UI"/>
                <a:cs typeface="Segoe UI"/>
              </a:rPr>
              <a:t>Digital training were held for staff on the digital platforms such as the Smart Workplace System which enabled staff to work remotely and increase efficiency.</a:t>
            </a:r>
            <a:endParaRPr lang="en-GB"/>
          </a:p>
          <a:p>
            <a:endParaRPr lang="en-GB" sz="1000">
              <a:latin typeface="Segoe UI"/>
              <a:cs typeface="Segoe UI"/>
            </a:endParaRPr>
          </a:p>
          <a:p>
            <a:r>
              <a:rPr lang="en-GB" sz="1000" b="1">
                <a:latin typeface="Segoe UI"/>
                <a:cs typeface="Segoe UI"/>
              </a:rPr>
              <a:t>Research, Innovation, Planning and Strategy (RIPS)</a:t>
            </a:r>
          </a:p>
          <a:p>
            <a:r>
              <a:rPr lang="en-GB" sz="1000">
                <a:latin typeface="Segoe UI"/>
                <a:cs typeface="Segoe UI"/>
              </a:rPr>
              <a:t>In May 2022, the Authority created an additional division; the Research, Innovation, Planning, and Strategy (RIPS) division to assist</a:t>
            </a:r>
            <a:r>
              <a:rPr lang="en-GB" sz="1000">
                <a:latin typeface="Segoe UI"/>
                <a:ea typeface="+mn-lt"/>
                <a:cs typeface="+mn-lt"/>
              </a:rPr>
              <a:t> the management and Board to Maintain a strategic planning framework  for the Authority.  The division collaborates with other divisions to</a:t>
            </a:r>
            <a:r>
              <a:rPr lang="en-GB" sz="1000">
                <a:latin typeface="Calibri"/>
                <a:ea typeface="+mn-lt"/>
                <a:cs typeface="+mn-lt"/>
              </a:rPr>
              <a:t> </a:t>
            </a:r>
            <a:r>
              <a:rPr lang="en-GB" sz="1000">
                <a:latin typeface="Segoe UI"/>
                <a:cs typeface="Segoe UI"/>
              </a:rPr>
              <a:t>support SIGA with research data, analysis </a:t>
            </a:r>
            <a:r>
              <a:rPr lang="en-GB" sz="1000" err="1">
                <a:latin typeface="Segoe UI"/>
                <a:cs typeface="Segoe UI"/>
              </a:rPr>
              <a:t>tempates</a:t>
            </a:r>
            <a:r>
              <a:rPr lang="en-GB" sz="1000">
                <a:latin typeface="Segoe UI"/>
                <a:cs typeface="Segoe UI"/>
              </a:rPr>
              <a:t> and innovative ideas in accordance with the SIGA annual work cycle, as enshrined in the Public Financial Management Regulation 2019 (LI 2378) and the SIGA Act 990.</a:t>
            </a:r>
            <a:endParaRPr lang="en-GB"/>
          </a:p>
          <a:p>
            <a:endParaRPr lang="en-GB" sz="1000">
              <a:latin typeface="Segoe UI"/>
              <a:cs typeface="Segoe UI"/>
            </a:endParaRPr>
          </a:p>
          <a:p>
            <a:r>
              <a:rPr lang="en-GB" sz="1000">
                <a:latin typeface="Segoe UI"/>
                <a:cs typeface="Segoe UI"/>
              </a:rPr>
              <a:t>RIPS launched ex-post budget activities and became a significant advocate in driving departments to achieve activity deadlines and coordinated the submission of reports to management and the office of the President. </a:t>
            </a:r>
          </a:p>
        </p:txBody>
      </p:sp>
      <p:sp>
        <p:nvSpPr>
          <p:cNvPr id="3" name="TextBox 2">
            <a:extLst>
              <a:ext uri="{FF2B5EF4-FFF2-40B4-BE49-F238E27FC236}">
                <a16:creationId xmlns:a16="http://schemas.microsoft.com/office/drawing/2014/main" id="{26BA6016-0665-2F83-9D37-517D7B18D6DA}"/>
              </a:ext>
            </a:extLst>
          </p:cNvPr>
          <p:cNvSpPr txBox="1"/>
          <p:nvPr/>
        </p:nvSpPr>
        <p:spPr>
          <a:xfrm>
            <a:off x="3384866" y="792452"/>
            <a:ext cx="2918922" cy="6247864"/>
          </a:xfrm>
          <a:prstGeom prst="rect">
            <a:avLst/>
          </a:prstGeom>
          <a:noFill/>
        </p:spPr>
        <p:txBody>
          <a:bodyPr wrap="square" lIns="91440" tIns="45720" rIns="91440" bIns="45720" anchor="t">
            <a:spAutoFit/>
          </a:bodyPr>
          <a:lstStyle/>
          <a:p>
            <a:pPr algn="just"/>
            <a:r>
              <a:rPr lang="en-GB" sz="1000" b="1">
                <a:latin typeface="Segoe UI"/>
                <a:cs typeface="Segoe UI"/>
              </a:rPr>
              <a:t>Corporate Affairs</a:t>
            </a:r>
          </a:p>
          <a:p>
            <a:pPr algn="just"/>
            <a:r>
              <a:rPr lang="en-US" sz="1000">
                <a:latin typeface="Segoe UI"/>
                <a:cs typeface="Segoe UI"/>
              </a:rPr>
              <a:t>To shed light on the Authority's operations, several media interviews, an Editor’s Forum, and periodic information on SIGA and its Entities were coordinated.</a:t>
            </a:r>
            <a:r>
              <a:rPr lang="en-GB" sz="1000">
                <a:latin typeface="Segoe UI"/>
                <a:cs typeface="Segoe UI"/>
              </a:rPr>
              <a:t> The Authority in partnership with the Ministry of Information to hosted public relations seminars for State Entity PROs, and Right To Information officers. The State of the Agencies Report; a media engagement series to highlight the projects and operations of the  Specified Entities' was also launched in 2022. The highly anticipated inaugural Public Enterprises League Table Awards was also held in collaboration with the Public Enterprises Secretariat.</a:t>
            </a:r>
          </a:p>
          <a:p>
            <a:pPr algn="just"/>
            <a:endParaRPr lang="en-GB" sz="1000">
              <a:latin typeface="Segoe UI" panose="020B0502040204020203" pitchFamily="34" charset="0"/>
              <a:cs typeface="Segoe UI" panose="020B0502040204020203" pitchFamily="34" charset="0"/>
            </a:endParaRPr>
          </a:p>
          <a:p>
            <a:pPr algn="just"/>
            <a:endParaRPr lang="en-GB" sz="1000">
              <a:latin typeface="Segoe UI" panose="020B0502040204020203" pitchFamily="34" charset="0"/>
              <a:cs typeface="Segoe UI" panose="020B0502040204020203" pitchFamily="34" charset="0"/>
            </a:endParaRPr>
          </a:p>
          <a:p>
            <a:pPr marL="0" marR="0" algn="just">
              <a:spcBef>
                <a:spcPts val="0"/>
              </a:spcBef>
            </a:pPr>
            <a:r>
              <a:rPr lang="en-US" sz="1000" b="1">
                <a:solidFill>
                  <a:srgbClr val="000000"/>
                </a:solidFill>
                <a:effectLst/>
                <a:latin typeface="Segoe UI"/>
                <a:ea typeface="Times New Roman" panose="02020603050405020304" pitchFamily="18" charset="0"/>
                <a:cs typeface="Segoe UI"/>
              </a:rPr>
              <a:t>Financial Administration</a:t>
            </a:r>
          </a:p>
          <a:p>
            <a:pPr marL="0" marR="0" algn="just">
              <a:spcBef>
                <a:spcPts val="0"/>
              </a:spcBef>
            </a:pPr>
            <a:endParaRPr lang="en-US" sz="100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marL="0" marR="0" algn="just">
              <a:spcBef>
                <a:spcPts val="0"/>
              </a:spcBef>
            </a:pPr>
            <a:r>
              <a:rPr lang="en-US" sz="1000" b="1">
                <a:effectLst/>
                <a:latin typeface="Segoe UI"/>
                <a:ea typeface="Times New Roman" panose="02020603050405020304" pitchFamily="18" charset="0"/>
                <a:cs typeface="Segoe UI"/>
              </a:rPr>
              <a:t>Implementation of Monitoring Fees</a:t>
            </a:r>
            <a:endParaRPr lang="en-US" sz="1000">
              <a:effectLst/>
              <a:latin typeface="Segoe UI"/>
              <a:ea typeface="Calibri" panose="020F0502020204030204" pitchFamily="34" charset="0"/>
              <a:cs typeface="Segoe UI"/>
            </a:endParaRPr>
          </a:p>
          <a:p>
            <a:pPr algn="just"/>
            <a:r>
              <a:rPr lang="en-US" sz="1000">
                <a:solidFill>
                  <a:schemeClr val="accent2"/>
                </a:solidFill>
                <a:effectLst/>
                <a:latin typeface="Segoe UI"/>
                <a:ea typeface="Times New Roman" panose="02020603050405020304" pitchFamily="18" charset="0"/>
                <a:cs typeface="Segoe UI"/>
              </a:rPr>
              <a:t>The passage of the Fees and Charges (Miscellaneous Provisions) Act, 2022 (Act 1080) was delayed till August 2022. The Authority successfully implemented the monitoring fees in line with Act in November 2022 instead of March. This was as a result of delays in the passage of the fees and charges act 2022. As at 31</a:t>
            </a:r>
            <a:r>
              <a:rPr lang="en-US" sz="1000" baseline="30000">
                <a:solidFill>
                  <a:schemeClr val="accent2"/>
                </a:solidFill>
                <a:effectLst/>
                <a:latin typeface="Segoe UI"/>
                <a:ea typeface="Times New Roman" panose="02020603050405020304" pitchFamily="18" charset="0"/>
                <a:cs typeface="Segoe UI"/>
              </a:rPr>
              <a:t>st</a:t>
            </a:r>
            <a:r>
              <a:rPr lang="en-US" sz="1000">
                <a:solidFill>
                  <a:schemeClr val="accent2"/>
                </a:solidFill>
                <a:effectLst/>
                <a:latin typeface="Segoe UI"/>
                <a:ea typeface="Times New Roman" panose="02020603050405020304" pitchFamily="18" charset="0"/>
                <a:cs typeface="Segoe UI"/>
              </a:rPr>
              <a:t> December 2022 63 invoices were issued to 63 specified entities out of which 20 entities made full payment.</a:t>
            </a:r>
            <a:r>
              <a:rPr lang="en-US" sz="1000">
                <a:solidFill>
                  <a:schemeClr val="accent2"/>
                </a:solidFill>
                <a:latin typeface="Segoe UI"/>
                <a:ea typeface="Times New Roman" panose="02020603050405020304" pitchFamily="18" charset="0"/>
                <a:cs typeface="Segoe UI"/>
              </a:rPr>
              <a:t> </a:t>
            </a:r>
            <a:endParaRPr lang="en-US" sz="1000">
              <a:solidFill>
                <a:schemeClr val="accent2"/>
              </a:solidFill>
              <a:effectLst/>
              <a:latin typeface="Segoe UI" panose="020B0502040204020203" pitchFamily="34" charset="0"/>
              <a:ea typeface="Times New Roman" panose="02020603050405020304" pitchFamily="18" charset="0"/>
              <a:cs typeface="Segoe UI" panose="020B0502040204020203" pitchFamily="34" charset="0"/>
            </a:endParaRPr>
          </a:p>
          <a:p>
            <a:pPr marL="0" marR="0" algn="just">
              <a:spcBef>
                <a:spcPts val="0"/>
              </a:spcBef>
            </a:pPr>
            <a:endParaRPr lang="en-US" sz="1000">
              <a:effectLst/>
              <a:latin typeface="Segoe UI" panose="020B0502040204020203" pitchFamily="34" charset="0"/>
              <a:ea typeface="Calibri" panose="020F0502020204030204" pitchFamily="34" charset="0"/>
              <a:cs typeface="Segoe UI" panose="020B0502040204020203" pitchFamily="34" charset="0"/>
            </a:endParaRPr>
          </a:p>
          <a:p>
            <a:pPr marL="0" marR="0" algn="just">
              <a:spcBef>
                <a:spcPts val="0"/>
              </a:spcBef>
            </a:pPr>
            <a:r>
              <a:rPr lang="en-US" sz="1000" b="1">
                <a:effectLst/>
                <a:latin typeface="Segoe UI"/>
                <a:ea typeface="Times New Roman" panose="02020603050405020304" pitchFamily="18" charset="0"/>
                <a:cs typeface="Segoe UI"/>
              </a:rPr>
              <a:t>Evaluation of Loan Request and Loan Restructuring</a:t>
            </a:r>
            <a:endParaRPr lang="en-US" sz="1000">
              <a:effectLst/>
              <a:latin typeface="Segoe UI"/>
              <a:ea typeface="Calibri" panose="020F0502020204030204" pitchFamily="34" charset="0"/>
              <a:cs typeface="Segoe UI"/>
            </a:endParaRPr>
          </a:p>
          <a:p>
            <a:pPr algn="just"/>
            <a:r>
              <a:rPr lang="en-US" sz="1000">
                <a:effectLst/>
                <a:latin typeface="Segoe UI"/>
                <a:ea typeface="Calibri" panose="020F0502020204030204" pitchFamily="34" charset="0"/>
                <a:cs typeface="Segoe UI"/>
              </a:rPr>
              <a:t>During the year, the Authority evaluated </a:t>
            </a:r>
            <a:r>
              <a:rPr lang="en-US" sz="1000">
                <a:latin typeface="Segoe UI"/>
                <a:ea typeface="Calibri" panose="020F0502020204030204" pitchFamily="34" charset="0"/>
                <a:cs typeface="Segoe UI"/>
              </a:rPr>
              <a:t>requests by </a:t>
            </a:r>
            <a:r>
              <a:rPr lang="en-US" sz="1000">
                <a:effectLst/>
                <a:latin typeface="Segoe UI"/>
                <a:ea typeface="Calibri" panose="020F0502020204030204" pitchFamily="34" charset="0"/>
                <a:cs typeface="Segoe UI"/>
              </a:rPr>
              <a:t>Ghana Post Company Limited and made recommendations of no objection to the Ministry of Finance for approval. </a:t>
            </a:r>
            <a:r>
              <a:rPr lang="en-US" sz="1000">
                <a:latin typeface="Segoe UI"/>
                <a:ea typeface="Calibri" panose="020F0502020204030204" pitchFamily="34" charset="0"/>
                <a:cs typeface="Segoe UI"/>
              </a:rPr>
              <a:t>We also</a:t>
            </a:r>
            <a:r>
              <a:rPr lang="en-US" sz="1000">
                <a:effectLst/>
                <a:latin typeface="Segoe UI"/>
                <a:ea typeface="Calibri" panose="020F0502020204030204" pitchFamily="34" charset="0"/>
                <a:cs typeface="Segoe UI"/>
              </a:rPr>
              <a:t> prepared and submitted a report on </a:t>
            </a:r>
            <a:r>
              <a:rPr lang="en-US" sz="1000">
                <a:solidFill>
                  <a:srgbClr val="000000"/>
                </a:solidFill>
                <a:effectLst/>
                <a:latin typeface="Segoe UI"/>
                <a:ea typeface="Times New Roman" panose="02020603050405020304" pitchFamily="18" charset="0"/>
                <a:cs typeface="Segoe UI"/>
              </a:rPr>
              <a:t>PBC Loan Default Recommendations</a:t>
            </a:r>
            <a:r>
              <a:rPr lang="en-US" sz="1000">
                <a:solidFill>
                  <a:srgbClr val="000000"/>
                </a:solidFill>
                <a:latin typeface="Segoe UI"/>
                <a:ea typeface="Times New Roman" panose="02020603050405020304" pitchFamily="18" charset="0"/>
                <a:cs typeface="Segoe UI"/>
              </a:rPr>
              <a:t>.</a:t>
            </a:r>
            <a:endParaRPr lang="en-GB" sz="1100">
              <a:latin typeface="Segoe UI"/>
              <a:cs typeface="Segoe UI"/>
            </a:endParaRPr>
          </a:p>
        </p:txBody>
      </p:sp>
      <p:sp>
        <p:nvSpPr>
          <p:cNvPr id="4" name="TextBox 3">
            <a:extLst>
              <a:ext uri="{FF2B5EF4-FFF2-40B4-BE49-F238E27FC236}">
                <a16:creationId xmlns:a16="http://schemas.microsoft.com/office/drawing/2014/main" id="{4C006311-07CE-BA39-968A-3168C5A831F0}"/>
              </a:ext>
            </a:extLst>
          </p:cNvPr>
          <p:cNvSpPr txBox="1"/>
          <p:nvPr/>
        </p:nvSpPr>
        <p:spPr>
          <a:xfrm>
            <a:off x="1397384" y="9438757"/>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latin typeface="Segoe UI" panose="020B0502040204020203" pitchFamily="34" charset="0"/>
                <a:cs typeface="Segoe UI" panose="020B0502040204020203" pitchFamily="34" charset="0"/>
              </a:rPr>
              <a:t>Overseeing the State’s Interests in Specified Entities</a:t>
            </a:r>
          </a:p>
        </p:txBody>
      </p:sp>
    </p:spTree>
    <p:extLst>
      <p:ext uri="{BB962C8B-B14F-4D97-AF65-F5344CB8AC3E}">
        <p14:creationId xmlns:p14="http://schemas.microsoft.com/office/powerpoint/2010/main" val="1992578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2">
            <a:extLst>
              <a:ext uri="{FF2B5EF4-FFF2-40B4-BE49-F238E27FC236}">
                <a16:creationId xmlns:a16="http://schemas.microsoft.com/office/drawing/2014/main" id="{D228732D-BFEB-969A-858A-8DACFBC0479D}"/>
              </a:ext>
            </a:extLst>
          </p:cNvPr>
          <p:cNvSpPr/>
          <p:nvPr/>
        </p:nvSpPr>
        <p:spPr>
          <a:xfrm>
            <a:off x="0" y="0"/>
            <a:ext cx="3657747" cy="9906000"/>
          </a:xfrm>
          <a:custGeom>
            <a:avLst/>
            <a:gdLst/>
            <a:ahLst/>
            <a:cxnLst/>
            <a:rect l="l" t="t" r="r" b="b"/>
            <a:pathLst>
              <a:path w="7920355" h="10692130">
                <a:moveTo>
                  <a:pt x="7919999" y="0"/>
                </a:moveTo>
                <a:lnTo>
                  <a:pt x="0" y="0"/>
                </a:lnTo>
                <a:lnTo>
                  <a:pt x="0" y="10692003"/>
                </a:lnTo>
                <a:lnTo>
                  <a:pt x="7919999" y="10692003"/>
                </a:lnTo>
                <a:lnTo>
                  <a:pt x="7919999" y="0"/>
                </a:lnTo>
                <a:close/>
              </a:path>
            </a:pathLst>
          </a:custGeom>
          <a:solidFill>
            <a:srgbClr val="D9E2E5"/>
          </a:solidFill>
        </p:spPr>
        <p:txBody>
          <a:bodyPr wrap="square" lIns="0" tIns="0" rIns="0" bIns="0" rtlCol="0"/>
          <a:lstStyle/>
          <a:p>
            <a:endParaRPr sz="1558"/>
          </a:p>
        </p:txBody>
      </p:sp>
      <p:sp>
        <p:nvSpPr>
          <p:cNvPr id="5" name="TextBox 4">
            <a:extLst>
              <a:ext uri="{FF2B5EF4-FFF2-40B4-BE49-F238E27FC236}">
                <a16:creationId xmlns:a16="http://schemas.microsoft.com/office/drawing/2014/main" id="{418EF9B9-6DEB-8455-5571-E23663A085A6}"/>
              </a:ext>
            </a:extLst>
          </p:cNvPr>
          <p:cNvSpPr txBox="1"/>
          <p:nvPr/>
        </p:nvSpPr>
        <p:spPr>
          <a:xfrm>
            <a:off x="270457" y="184596"/>
            <a:ext cx="2069206" cy="3822008"/>
          </a:xfrm>
          <a:prstGeom prst="rect">
            <a:avLst/>
          </a:prstGeom>
          <a:noFill/>
        </p:spPr>
        <p:txBody>
          <a:bodyPr wrap="square" lIns="91440" tIns="45720" rIns="91440" bIns="45720" anchor="t">
            <a:spAutoFit/>
          </a:bodyPr>
          <a:lstStyle/>
          <a:p>
            <a:pPr algn="just"/>
            <a:r>
              <a:rPr lang="en-GB" sz="800" b="1">
                <a:latin typeface="Segoe UI"/>
                <a:cs typeface="Segoe UI"/>
              </a:rPr>
              <a:t>Conclusion</a:t>
            </a:r>
          </a:p>
          <a:p>
            <a:pPr algn="just"/>
            <a:r>
              <a:rPr lang="en-GB" sz="800">
                <a:latin typeface="Segoe UI"/>
                <a:cs typeface="Segoe UI"/>
              </a:rPr>
              <a:t>The Authority with support from the Board, Management, and Staff was  able to accomplish the following;</a:t>
            </a:r>
          </a:p>
          <a:p>
            <a:pPr algn="just"/>
            <a:endParaRPr lang="en-GB" sz="800">
              <a:latin typeface="Segoe UI" panose="020B0502040204020203" pitchFamily="34" charset="0"/>
              <a:cs typeface="Segoe UI" panose="020B0502040204020203" pitchFamily="34" charset="0"/>
            </a:endParaRPr>
          </a:p>
          <a:p>
            <a:pPr marL="228600" indent="-228600" algn="just">
              <a:buAutoNum type="arabicPeriod"/>
            </a:pPr>
            <a:r>
              <a:rPr lang="en-GB" sz="800">
                <a:latin typeface="Segoe UI"/>
                <a:cs typeface="Segoe UI"/>
              </a:rPr>
              <a:t>Publication of the Entity Register which lists all Entities under SIGA.</a:t>
            </a:r>
          </a:p>
          <a:p>
            <a:pPr marL="228600" indent="-228600" algn="just">
              <a:buAutoNum type="arabicPeriod"/>
            </a:pPr>
            <a:r>
              <a:rPr lang="en-GB" sz="800">
                <a:latin typeface="Segoe UI"/>
                <a:cs typeface="Segoe UI"/>
              </a:rPr>
              <a:t>The institution of the Public Enterprises League Table Awards (PELT Awards) in partnership with the Public Enterprises Secretariat to recognize top performing Entities.</a:t>
            </a:r>
          </a:p>
          <a:p>
            <a:pPr marL="228600" indent="-228600" algn="just">
              <a:buAutoNum type="arabicPeriod"/>
            </a:pPr>
            <a:r>
              <a:rPr lang="en-GB" sz="800">
                <a:latin typeface="Segoe UI"/>
                <a:cs typeface="Segoe UI"/>
              </a:rPr>
              <a:t>The completion of SIGA’s annual financial Reports. A novel meeting was also held with the Minister of Finance and management and Board Chairs of SEs to properly align stakeholder roles in raising revenue for the state.</a:t>
            </a:r>
          </a:p>
          <a:p>
            <a:pPr marL="228600" indent="-228600" algn="just">
              <a:buAutoNum type="arabicPeriod"/>
            </a:pPr>
            <a:r>
              <a:rPr lang="en-GB" sz="800">
                <a:latin typeface="Segoe UI"/>
                <a:cs typeface="Segoe UI"/>
              </a:rPr>
              <a:t>Parliamentary approval of SIGA’s monitoring fees to enable SIGA raise IGF to support its activities. </a:t>
            </a:r>
            <a:endParaRPr lang="en-GB" sz="800">
              <a:latin typeface="Segoe UI" panose="020B0502040204020203" pitchFamily="34" charset="0"/>
              <a:cs typeface="Segoe UI" panose="020B0502040204020203" pitchFamily="34" charset="0"/>
            </a:endParaRPr>
          </a:p>
          <a:p>
            <a:pPr algn="just"/>
            <a:endParaRPr lang="en-GB" sz="800">
              <a:latin typeface="Segoe UI" panose="020B0502040204020203" pitchFamily="34" charset="0"/>
              <a:cs typeface="Segoe UI" panose="020B0502040204020203" pitchFamily="34" charset="0"/>
            </a:endParaRPr>
          </a:p>
          <a:p>
            <a:pPr algn="just"/>
            <a:r>
              <a:rPr lang="en-GB" sz="800">
                <a:latin typeface="Segoe UI"/>
                <a:cs typeface="Segoe UI"/>
              </a:rPr>
              <a:t>We remain committed to fulfilling SIGA's mandate of ensuring our Specified Entities are profitable and adhere to good corporate governance practices..</a:t>
            </a:r>
          </a:p>
          <a:p>
            <a:pPr marL="0" marR="0" algn="just">
              <a:lnSpc>
                <a:spcPct val="150000"/>
              </a:lnSpc>
              <a:spcBef>
                <a:spcPts val="0"/>
              </a:spcBef>
              <a:spcAft>
                <a:spcPts val="800"/>
              </a:spcAft>
            </a:pPr>
            <a:endParaRPr lang="en-US" sz="700" b="1">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0" marR="0" algn="just">
              <a:lnSpc>
                <a:spcPct val="150000"/>
              </a:lnSpc>
              <a:spcBef>
                <a:spcPts val="0"/>
              </a:spcBef>
              <a:spcAft>
                <a:spcPts val="800"/>
              </a:spcAft>
            </a:pPr>
            <a:r>
              <a:rPr lang="en-US" sz="700">
                <a:solidFill>
                  <a:srgbClr val="000000"/>
                </a:solidFill>
                <a:effectLst/>
                <a:latin typeface="Segoe UI"/>
                <a:ea typeface="Times New Roman" panose="02020603050405020304" pitchFamily="18" charset="0"/>
                <a:cs typeface="Segoe UI"/>
              </a:rPr>
              <a:t>.</a:t>
            </a:r>
            <a:endParaRPr lang="en-US" sz="600">
              <a:effectLst/>
              <a:latin typeface="Segoe UI"/>
              <a:ea typeface="Calibri" panose="020F0502020204030204" pitchFamily="34" charset="0"/>
              <a:cs typeface="Segoe UI"/>
            </a:endParaRPr>
          </a:p>
        </p:txBody>
      </p:sp>
      <p:sp>
        <p:nvSpPr>
          <p:cNvPr id="7" name="TextBox 6">
            <a:extLst>
              <a:ext uri="{FF2B5EF4-FFF2-40B4-BE49-F238E27FC236}">
                <a16:creationId xmlns:a16="http://schemas.microsoft.com/office/drawing/2014/main" id="{872FED4E-66FC-4A9F-A0C3-7D141229F8F7}"/>
              </a:ext>
            </a:extLst>
          </p:cNvPr>
          <p:cNvSpPr txBox="1"/>
          <p:nvPr/>
        </p:nvSpPr>
        <p:spPr>
          <a:xfrm>
            <a:off x="1397384" y="9438757"/>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latin typeface="Segoe UI" panose="020B0502040204020203" pitchFamily="34" charset="0"/>
                <a:cs typeface="Segoe UI" panose="020B0502040204020203" pitchFamily="34" charset="0"/>
              </a:rPr>
              <a:t>Overseeing the State’s Interests in Specified Entities</a:t>
            </a:r>
          </a:p>
        </p:txBody>
      </p:sp>
      <p:sp>
        <p:nvSpPr>
          <p:cNvPr id="2" name="object 6">
            <a:extLst>
              <a:ext uri="{FF2B5EF4-FFF2-40B4-BE49-F238E27FC236}">
                <a16:creationId xmlns:a16="http://schemas.microsoft.com/office/drawing/2014/main" id="{54D922DF-B9BD-BF5F-81CA-C93D89B6D826}"/>
              </a:ext>
            </a:extLst>
          </p:cNvPr>
          <p:cNvSpPr txBox="1"/>
          <p:nvPr/>
        </p:nvSpPr>
        <p:spPr>
          <a:xfrm>
            <a:off x="5543117" y="9479333"/>
            <a:ext cx="784163" cy="104328"/>
          </a:xfrm>
          <a:prstGeom prst="rect">
            <a:avLst/>
          </a:prstGeom>
        </p:spPr>
        <p:txBody>
          <a:bodyPr vert="horz" wrap="square" lIns="0" tIns="10990" rIns="0" bIns="0" rtlCol="0">
            <a:spAutoFit/>
          </a:bodyPr>
          <a:lstStyle/>
          <a:p>
            <a:pPr marL="10991">
              <a:spcBef>
                <a:spcPts val="87"/>
              </a:spcBef>
            </a:pPr>
            <a:r>
              <a:rPr lang="en-GB" sz="606">
                <a:solidFill>
                  <a:srgbClr val="254159"/>
                </a:solidFill>
                <a:latin typeface="Open Sans"/>
                <a:cs typeface="Open Sans"/>
              </a:rPr>
              <a:t>2022 Performance</a:t>
            </a:r>
            <a:endParaRPr sz="606">
              <a:latin typeface="Open Sans"/>
              <a:cs typeface="Open Sans"/>
            </a:endParaRPr>
          </a:p>
        </p:txBody>
      </p:sp>
      <p:sp>
        <p:nvSpPr>
          <p:cNvPr id="4" name="object 7">
            <a:extLst>
              <a:ext uri="{FF2B5EF4-FFF2-40B4-BE49-F238E27FC236}">
                <a16:creationId xmlns:a16="http://schemas.microsoft.com/office/drawing/2014/main" id="{FF5BE519-606A-E42B-1079-E557291E9DC6}"/>
              </a:ext>
            </a:extLst>
          </p:cNvPr>
          <p:cNvSpPr txBox="1"/>
          <p:nvPr/>
        </p:nvSpPr>
        <p:spPr>
          <a:xfrm flipH="1">
            <a:off x="6459108" y="9456381"/>
            <a:ext cx="184856" cy="164986"/>
          </a:xfrm>
          <a:prstGeom prst="rect">
            <a:avLst/>
          </a:prstGeom>
        </p:spPr>
        <p:txBody>
          <a:bodyPr vert="horz" wrap="square" lIns="0" tIns="10990" rIns="0" bIns="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0795">
              <a:spcBef>
                <a:spcPts val="87"/>
              </a:spcBef>
            </a:pPr>
            <a:r>
              <a:rPr lang="en-GB" sz="1000" b="1" spc="-22">
                <a:solidFill>
                  <a:srgbClr val="254159"/>
                </a:solidFill>
                <a:latin typeface="Open Sans Extrabold"/>
                <a:ea typeface="Open Sans Extrabold"/>
                <a:cs typeface="Open Sans Extrabold"/>
              </a:rPr>
              <a:t>16</a:t>
            </a:r>
            <a:endParaRPr lang="en-GB" sz="1000" b="1" spc="-22" err="1">
              <a:solidFill>
                <a:srgbClr val="254159"/>
              </a:solidFill>
              <a:latin typeface="Open Sans Extrabold"/>
              <a:ea typeface="Open Sans Extrabold"/>
              <a:cs typeface="Open Sans Extrabold"/>
            </a:endParaRPr>
          </a:p>
        </p:txBody>
      </p:sp>
      <p:sp>
        <p:nvSpPr>
          <p:cNvPr id="9" name="object 7">
            <a:extLst>
              <a:ext uri="{FF2B5EF4-FFF2-40B4-BE49-F238E27FC236}">
                <a16:creationId xmlns:a16="http://schemas.microsoft.com/office/drawing/2014/main" id="{D6442AA3-BB67-6C12-8308-C56468BB862F}"/>
              </a:ext>
            </a:extLst>
          </p:cNvPr>
          <p:cNvSpPr txBox="1"/>
          <p:nvPr/>
        </p:nvSpPr>
        <p:spPr>
          <a:xfrm flipH="1">
            <a:off x="5544708" y="9031839"/>
            <a:ext cx="783570" cy="197643"/>
          </a:xfrm>
          <a:prstGeom prst="rect">
            <a:avLst/>
          </a:prstGeom>
        </p:spPr>
        <p:txBody>
          <a:bodyPr vert="horz" wrap="square" lIns="0" tIns="10990" rIns="0" bIns="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0795">
              <a:spcBef>
                <a:spcPts val="87"/>
              </a:spcBef>
            </a:pPr>
            <a:endParaRPr lang="en-GB" sz="1000" b="1" spc="-22" err="1">
              <a:solidFill>
                <a:srgbClr val="254159"/>
              </a:solidFill>
              <a:latin typeface="Open Sans Extrabold"/>
              <a:ea typeface="Open Sans Extrabold"/>
              <a:cs typeface="Open Sans Extrabold"/>
            </a:endParaRPr>
          </a:p>
        </p:txBody>
      </p:sp>
    </p:spTree>
    <p:extLst>
      <p:ext uri="{BB962C8B-B14F-4D97-AF65-F5344CB8AC3E}">
        <p14:creationId xmlns:p14="http://schemas.microsoft.com/office/powerpoint/2010/main" val="42202905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20384C"/>
        </a:solidFill>
        <a:effectLst/>
      </p:bgPr>
    </p:bg>
    <p:spTree>
      <p:nvGrpSpPr>
        <p:cNvPr id="1" name=""/>
        <p:cNvGrpSpPr/>
        <p:nvPr/>
      </p:nvGrpSpPr>
      <p:grpSpPr>
        <a:xfrm>
          <a:off x="0" y="0"/>
          <a:ext cx="0" cy="0"/>
          <a:chOff x="0" y="0"/>
          <a:chExt cx="0" cy="0"/>
        </a:xfrm>
      </p:grpSpPr>
      <p:sp>
        <p:nvSpPr>
          <p:cNvPr id="7" name="object 7">
            <a:extLst>
              <a:ext uri="{FF2B5EF4-FFF2-40B4-BE49-F238E27FC236}">
                <a16:creationId xmlns:a16="http://schemas.microsoft.com/office/drawing/2014/main" id="{74680F0D-542B-5588-ED5E-C9B52A8BE7D9}"/>
              </a:ext>
            </a:extLst>
          </p:cNvPr>
          <p:cNvSpPr txBox="1">
            <a:spLocks/>
          </p:cNvSpPr>
          <p:nvPr/>
        </p:nvSpPr>
        <p:spPr>
          <a:xfrm>
            <a:off x="299720" y="510964"/>
            <a:ext cx="6258560" cy="325089"/>
          </a:xfrm>
          <a:prstGeom prst="rect">
            <a:avLst/>
          </a:prstGeom>
        </p:spPr>
        <p:txBody>
          <a:bodyPr vert="horz" wrap="square" lIns="0" tIns="17145" rIns="0" bIns="0" rtlCol="0">
            <a:sp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marL="12700" algn="ctr">
              <a:lnSpc>
                <a:spcPct val="100000"/>
              </a:lnSpc>
              <a:spcBef>
                <a:spcPts val="135"/>
              </a:spcBef>
            </a:pPr>
            <a:r>
              <a:rPr lang="en-GB" sz="2000" b="1">
                <a:solidFill>
                  <a:srgbClr val="FFFFFF"/>
                </a:solidFill>
                <a:latin typeface="Open Sans"/>
                <a:cs typeface="Open Sans"/>
              </a:rPr>
              <a:t>Performance Management</a:t>
            </a:r>
            <a:endParaRPr lang="en-GB" sz="2000">
              <a:latin typeface="Open Sans"/>
              <a:cs typeface="Open Sans"/>
            </a:endParaRPr>
          </a:p>
        </p:txBody>
      </p:sp>
      <p:sp>
        <p:nvSpPr>
          <p:cNvPr id="9" name="object 8">
            <a:extLst>
              <a:ext uri="{FF2B5EF4-FFF2-40B4-BE49-F238E27FC236}">
                <a16:creationId xmlns:a16="http://schemas.microsoft.com/office/drawing/2014/main" id="{A7A130FA-D7D7-E1FA-E770-E2D1B2F94C9E}"/>
              </a:ext>
            </a:extLst>
          </p:cNvPr>
          <p:cNvSpPr txBox="1"/>
          <p:nvPr/>
        </p:nvSpPr>
        <p:spPr>
          <a:xfrm>
            <a:off x="1028065" y="1331768"/>
            <a:ext cx="4801870" cy="364908"/>
          </a:xfrm>
          <a:prstGeom prst="rect">
            <a:avLst/>
          </a:prstGeom>
        </p:spPr>
        <p:txBody>
          <a:bodyPr vert="horz" wrap="square" lIns="0" tIns="11430" rIns="0" bIns="0" rtlCol="0">
            <a:spAutoFit/>
          </a:bodyPr>
          <a:lstStyle/>
          <a:p>
            <a:pPr algn="ctr">
              <a:lnSpc>
                <a:spcPct val="107000"/>
              </a:lnSpc>
              <a:spcAft>
                <a:spcPts val="800"/>
              </a:spcAft>
            </a:pPr>
            <a:r>
              <a:rPr lang="en-GB" sz="1100" kern="100">
                <a:solidFill>
                  <a:srgbClr val="77BB62"/>
                </a:solidFill>
                <a:effectLst/>
                <a:latin typeface="Segoe UI" panose="020B0502040204020203" pitchFamily="34" charset="0"/>
                <a:ea typeface="Calibri" panose="020F0502020204030204" pitchFamily="34" charset="0"/>
                <a:cs typeface="Segoe UI" panose="020B0502040204020203" pitchFamily="34" charset="0"/>
              </a:rPr>
              <a:t>SIGA’s </a:t>
            </a:r>
            <a:r>
              <a:rPr lang="en-GB" sz="1100" kern="100">
                <a:solidFill>
                  <a:srgbClr val="77BB62"/>
                </a:solidFill>
                <a:latin typeface="Segoe UI" panose="020B0502040204020203" pitchFamily="34" charset="0"/>
                <a:ea typeface="Calibri" panose="020F0502020204030204" pitchFamily="34" charset="0"/>
                <a:cs typeface="Segoe UI" panose="020B0502040204020203" pitchFamily="34" charset="0"/>
              </a:rPr>
              <a:t>signs annual performance Contract with </a:t>
            </a:r>
            <a:r>
              <a:rPr lang="en-GB" sz="1100" kern="100">
                <a:solidFill>
                  <a:srgbClr val="77BB62"/>
                </a:solidFill>
                <a:effectLst/>
                <a:latin typeface="Segoe UI" panose="020B0502040204020203" pitchFamily="34" charset="0"/>
                <a:ea typeface="Calibri" panose="020F0502020204030204" pitchFamily="34" charset="0"/>
                <a:cs typeface="Segoe UI" panose="020B0502040204020203" pitchFamily="34" charset="0"/>
              </a:rPr>
              <a:t> SOEs, OSEs, and JVCs </a:t>
            </a:r>
            <a:r>
              <a:rPr lang="en-GB" sz="1100" kern="100">
                <a:solidFill>
                  <a:srgbClr val="77BB62"/>
                </a:solidFill>
                <a:latin typeface="Segoe UI" panose="020B0502040204020203" pitchFamily="34" charset="0"/>
                <a:ea typeface="Calibri" panose="020F0502020204030204" pitchFamily="34" charset="0"/>
                <a:cs typeface="Segoe UI" panose="020B0502040204020203" pitchFamily="34" charset="0"/>
              </a:rPr>
              <a:t> based </a:t>
            </a:r>
            <a:r>
              <a:rPr lang="en-GB" sz="1100" kern="100">
                <a:solidFill>
                  <a:srgbClr val="77BB62"/>
                </a:solidFill>
                <a:effectLst/>
                <a:latin typeface="Segoe UI" panose="020B0502040204020203" pitchFamily="34" charset="0"/>
                <a:ea typeface="Calibri" panose="020F0502020204030204" pitchFamily="34" charset="0"/>
                <a:cs typeface="Segoe UI" panose="020B0502040204020203" pitchFamily="34" charset="0"/>
              </a:rPr>
              <a:t> on the performance Management Framework below SIGA</a:t>
            </a:r>
          </a:p>
        </p:txBody>
      </p:sp>
      <p:grpSp>
        <p:nvGrpSpPr>
          <p:cNvPr id="13" name="object 9">
            <a:extLst>
              <a:ext uri="{FF2B5EF4-FFF2-40B4-BE49-F238E27FC236}">
                <a16:creationId xmlns:a16="http://schemas.microsoft.com/office/drawing/2014/main" id="{D96F5CB9-41DF-9922-B905-CC3B0F7C5267}"/>
              </a:ext>
            </a:extLst>
          </p:cNvPr>
          <p:cNvGrpSpPr/>
          <p:nvPr/>
        </p:nvGrpSpPr>
        <p:grpSpPr>
          <a:xfrm>
            <a:off x="1752600" y="438113"/>
            <a:ext cx="3423136" cy="525116"/>
            <a:chOff x="653740" y="530691"/>
            <a:chExt cx="6396355" cy="676910"/>
          </a:xfrm>
        </p:grpSpPr>
        <p:sp>
          <p:nvSpPr>
            <p:cNvPr id="14" name="object 10">
              <a:extLst>
                <a:ext uri="{FF2B5EF4-FFF2-40B4-BE49-F238E27FC236}">
                  <a16:creationId xmlns:a16="http://schemas.microsoft.com/office/drawing/2014/main" id="{ED32147F-F662-B335-6291-BE508D088F37}"/>
                </a:ext>
              </a:extLst>
            </p:cNvPr>
            <p:cNvSpPr/>
            <p:nvPr/>
          </p:nvSpPr>
          <p:spPr>
            <a:xfrm>
              <a:off x="665904" y="1200872"/>
              <a:ext cx="6377940" cy="0"/>
            </a:xfrm>
            <a:custGeom>
              <a:avLst/>
              <a:gdLst/>
              <a:ahLst/>
              <a:cxnLst/>
              <a:rect l="l" t="t" r="r" b="b"/>
              <a:pathLst>
                <a:path w="6377940">
                  <a:moveTo>
                    <a:pt x="0" y="0"/>
                  </a:moveTo>
                  <a:lnTo>
                    <a:pt x="6377635" y="0"/>
                  </a:lnTo>
                </a:path>
              </a:pathLst>
            </a:custGeom>
            <a:ln w="12446">
              <a:solidFill>
                <a:srgbClr val="FFFFFF"/>
              </a:solidFill>
            </a:ln>
          </p:spPr>
          <p:txBody>
            <a:bodyPr wrap="square" lIns="0" tIns="0" rIns="0" bIns="0" rtlCol="0"/>
            <a:lstStyle/>
            <a:p>
              <a:endParaRPr/>
            </a:p>
          </p:txBody>
        </p:sp>
        <p:sp>
          <p:nvSpPr>
            <p:cNvPr id="15" name="object 11">
              <a:extLst>
                <a:ext uri="{FF2B5EF4-FFF2-40B4-BE49-F238E27FC236}">
                  <a16:creationId xmlns:a16="http://schemas.microsoft.com/office/drawing/2014/main" id="{1F0C8958-F687-E96D-61AE-5E38D78605CE}"/>
                </a:ext>
              </a:extLst>
            </p:cNvPr>
            <p:cNvSpPr/>
            <p:nvPr/>
          </p:nvSpPr>
          <p:spPr>
            <a:xfrm>
              <a:off x="660090" y="537041"/>
              <a:ext cx="6377940" cy="0"/>
            </a:xfrm>
            <a:custGeom>
              <a:avLst/>
              <a:gdLst/>
              <a:ahLst/>
              <a:cxnLst/>
              <a:rect l="l" t="t" r="r" b="b"/>
              <a:pathLst>
                <a:path w="6377940">
                  <a:moveTo>
                    <a:pt x="0" y="0"/>
                  </a:moveTo>
                  <a:lnTo>
                    <a:pt x="6377635" y="0"/>
                  </a:lnTo>
                </a:path>
              </a:pathLst>
            </a:custGeom>
            <a:ln w="12446">
              <a:solidFill>
                <a:srgbClr val="FFFFFF"/>
              </a:solidFill>
            </a:ln>
          </p:spPr>
          <p:txBody>
            <a:bodyPr wrap="square" lIns="0" tIns="0" rIns="0" bIns="0" rtlCol="0"/>
            <a:lstStyle/>
            <a:p>
              <a:endParaRPr/>
            </a:p>
          </p:txBody>
        </p:sp>
      </p:grpSp>
      <p:grpSp>
        <p:nvGrpSpPr>
          <p:cNvPr id="80" name="Group 79">
            <a:extLst>
              <a:ext uri="{FF2B5EF4-FFF2-40B4-BE49-F238E27FC236}">
                <a16:creationId xmlns:a16="http://schemas.microsoft.com/office/drawing/2014/main" id="{61E15D6C-0FDC-5303-E4ED-F24CD73D6AAB}"/>
              </a:ext>
            </a:extLst>
          </p:cNvPr>
          <p:cNvGrpSpPr/>
          <p:nvPr/>
        </p:nvGrpSpPr>
        <p:grpSpPr>
          <a:xfrm>
            <a:off x="1454002" y="2097421"/>
            <a:ext cx="3730158" cy="3671313"/>
            <a:chOff x="1454002" y="2295541"/>
            <a:chExt cx="3730158" cy="3671313"/>
          </a:xfrm>
        </p:grpSpPr>
        <p:grpSp>
          <p:nvGrpSpPr>
            <p:cNvPr id="21" name="object 15">
              <a:extLst>
                <a:ext uri="{FF2B5EF4-FFF2-40B4-BE49-F238E27FC236}">
                  <a16:creationId xmlns:a16="http://schemas.microsoft.com/office/drawing/2014/main" id="{44DAD719-BFEB-FFD1-09D1-E383770F6323}"/>
                </a:ext>
              </a:extLst>
            </p:cNvPr>
            <p:cNvGrpSpPr/>
            <p:nvPr/>
          </p:nvGrpSpPr>
          <p:grpSpPr>
            <a:xfrm>
              <a:off x="1454002" y="2295541"/>
              <a:ext cx="3730158" cy="3671313"/>
              <a:chOff x="979002" y="2935781"/>
              <a:chExt cx="5675630" cy="5586095"/>
            </a:xfrm>
          </p:grpSpPr>
          <p:sp>
            <p:nvSpPr>
              <p:cNvPr id="23" name="object 16">
                <a:extLst>
                  <a:ext uri="{FF2B5EF4-FFF2-40B4-BE49-F238E27FC236}">
                    <a16:creationId xmlns:a16="http://schemas.microsoft.com/office/drawing/2014/main" id="{B5549A71-6335-8AF0-9D7D-43E566B24BCF}"/>
                  </a:ext>
                </a:extLst>
              </p:cNvPr>
              <p:cNvSpPr/>
              <p:nvPr/>
            </p:nvSpPr>
            <p:spPr>
              <a:xfrm>
                <a:off x="4200385" y="2978473"/>
                <a:ext cx="2385695" cy="2339975"/>
              </a:xfrm>
              <a:custGeom>
                <a:avLst/>
                <a:gdLst/>
                <a:ahLst/>
                <a:cxnLst/>
                <a:rect l="l" t="t" r="r" b="b"/>
                <a:pathLst>
                  <a:path w="2385695" h="2339975">
                    <a:moveTo>
                      <a:pt x="2385237" y="2339721"/>
                    </a:moveTo>
                    <a:lnTo>
                      <a:pt x="2379739" y="2290119"/>
                    </a:lnTo>
                    <a:lnTo>
                      <a:pt x="2373380" y="2240907"/>
                    </a:lnTo>
                    <a:lnTo>
                      <a:pt x="2366169" y="2192087"/>
                    </a:lnTo>
                    <a:lnTo>
                      <a:pt x="2358114" y="2143665"/>
                    </a:lnTo>
                    <a:lnTo>
                      <a:pt x="2349222" y="2095646"/>
                    </a:lnTo>
                    <a:lnTo>
                      <a:pt x="2339500" y="2048033"/>
                    </a:lnTo>
                    <a:lnTo>
                      <a:pt x="2328956" y="2000833"/>
                    </a:lnTo>
                    <a:lnTo>
                      <a:pt x="2317598" y="1954049"/>
                    </a:lnTo>
                    <a:lnTo>
                      <a:pt x="2305433" y="1907686"/>
                    </a:lnTo>
                    <a:lnTo>
                      <a:pt x="2292469" y="1861749"/>
                    </a:lnTo>
                    <a:lnTo>
                      <a:pt x="2278713" y="1816243"/>
                    </a:lnTo>
                    <a:lnTo>
                      <a:pt x="2264173" y="1771172"/>
                    </a:lnTo>
                    <a:lnTo>
                      <a:pt x="2248857" y="1726541"/>
                    </a:lnTo>
                    <a:lnTo>
                      <a:pt x="2232772" y="1682355"/>
                    </a:lnTo>
                    <a:lnTo>
                      <a:pt x="2215925" y="1638618"/>
                    </a:lnTo>
                    <a:lnTo>
                      <a:pt x="2198325" y="1595335"/>
                    </a:lnTo>
                    <a:lnTo>
                      <a:pt x="2179978" y="1552511"/>
                    </a:lnTo>
                    <a:lnTo>
                      <a:pt x="2160893" y="1510150"/>
                    </a:lnTo>
                    <a:lnTo>
                      <a:pt x="2141077" y="1468258"/>
                    </a:lnTo>
                    <a:lnTo>
                      <a:pt x="2120537" y="1426838"/>
                    </a:lnTo>
                    <a:lnTo>
                      <a:pt x="2099281" y="1385896"/>
                    </a:lnTo>
                    <a:lnTo>
                      <a:pt x="2077317" y="1345436"/>
                    </a:lnTo>
                    <a:lnTo>
                      <a:pt x="2054653" y="1305463"/>
                    </a:lnTo>
                    <a:lnTo>
                      <a:pt x="2031295" y="1265981"/>
                    </a:lnTo>
                    <a:lnTo>
                      <a:pt x="2007251" y="1226996"/>
                    </a:lnTo>
                    <a:lnTo>
                      <a:pt x="1982529" y="1188512"/>
                    </a:lnTo>
                    <a:lnTo>
                      <a:pt x="1957137" y="1150533"/>
                    </a:lnTo>
                    <a:lnTo>
                      <a:pt x="1931082" y="1113065"/>
                    </a:lnTo>
                    <a:lnTo>
                      <a:pt x="1904372" y="1076112"/>
                    </a:lnTo>
                    <a:lnTo>
                      <a:pt x="1877014" y="1039678"/>
                    </a:lnTo>
                    <a:lnTo>
                      <a:pt x="1849016" y="1003769"/>
                    </a:lnTo>
                    <a:lnTo>
                      <a:pt x="1820385" y="968389"/>
                    </a:lnTo>
                    <a:lnTo>
                      <a:pt x="1791129" y="933543"/>
                    </a:lnTo>
                    <a:lnTo>
                      <a:pt x="1761255" y="899236"/>
                    </a:lnTo>
                    <a:lnTo>
                      <a:pt x="1730772" y="865471"/>
                    </a:lnTo>
                    <a:lnTo>
                      <a:pt x="1699686" y="832255"/>
                    </a:lnTo>
                    <a:lnTo>
                      <a:pt x="1668005" y="799591"/>
                    </a:lnTo>
                    <a:lnTo>
                      <a:pt x="1635738" y="767484"/>
                    </a:lnTo>
                    <a:lnTo>
                      <a:pt x="1602890" y="735939"/>
                    </a:lnTo>
                    <a:lnTo>
                      <a:pt x="1569471" y="704961"/>
                    </a:lnTo>
                    <a:lnTo>
                      <a:pt x="1535487" y="674554"/>
                    </a:lnTo>
                    <a:lnTo>
                      <a:pt x="1500946" y="644724"/>
                    </a:lnTo>
                    <a:lnTo>
                      <a:pt x="1465856" y="615474"/>
                    </a:lnTo>
                    <a:lnTo>
                      <a:pt x="1430224" y="586809"/>
                    </a:lnTo>
                    <a:lnTo>
                      <a:pt x="1394058" y="558735"/>
                    </a:lnTo>
                    <a:lnTo>
                      <a:pt x="1357366" y="531255"/>
                    </a:lnTo>
                    <a:lnTo>
                      <a:pt x="1320154" y="504375"/>
                    </a:lnTo>
                    <a:lnTo>
                      <a:pt x="1282431" y="478099"/>
                    </a:lnTo>
                    <a:lnTo>
                      <a:pt x="1244204" y="452431"/>
                    </a:lnTo>
                    <a:lnTo>
                      <a:pt x="1205480" y="427378"/>
                    </a:lnTo>
                    <a:lnTo>
                      <a:pt x="1166268" y="402943"/>
                    </a:lnTo>
                    <a:lnTo>
                      <a:pt x="1126575" y="379130"/>
                    </a:lnTo>
                    <a:lnTo>
                      <a:pt x="1086407" y="355945"/>
                    </a:lnTo>
                    <a:lnTo>
                      <a:pt x="1045774" y="333393"/>
                    </a:lnTo>
                    <a:lnTo>
                      <a:pt x="1004683" y="311478"/>
                    </a:lnTo>
                    <a:lnTo>
                      <a:pt x="963140" y="290204"/>
                    </a:lnTo>
                    <a:lnTo>
                      <a:pt x="921155" y="269577"/>
                    </a:lnTo>
                    <a:lnTo>
                      <a:pt x="878733" y="249600"/>
                    </a:lnTo>
                    <a:lnTo>
                      <a:pt x="835883" y="230280"/>
                    </a:lnTo>
                    <a:lnTo>
                      <a:pt x="792613" y="211620"/>
                    </a:lnTo>
                    <a:lnTo>
                      <a:pt x="748930" y="193625"/>
                    </a:lnTo>
                    <a:lnTo>
                      <a:pt x="704841" y="176300"/>
                    </a:lnTo>
                    <a:lnTo>
                      <a:pt x="660354" y="159650"/>
                    </a:lnTo>
                    <a:lnTo>
                      <a:pt x="615477" y="143679"/>
                    </a:lnTo>
                    <a:lnTo>
                      <a:pt x="570217" y="128392"/>
                    </a:lnTo>
                    <a:lnTo>
                      <a:pt x="524582" y="113793"/>
                    </a:lnTo>
                    <a:lnTo>
                      <a:pt x="478579" y="99888"/>
                    </a:lnTo>
                    <a:lnTo>
                      <a:pt x="432217" y="86680"/>
                    </a:lnTo>
                    <a:lnTo>
                      <a:pt x="385501" y="74176"/>
                    </a:lnTo>
                    <a:lnTo>
                      <a:pt x="338441" y="62379"/>
                    </a:lnTo>
                    <a:lnTo>
                      <a:pt x="291044" y="51294"/>
                    </a:lnTo>
                    <a:lnTo>
                      <a:pt x="243317" y="40925"/>
                    </a:lnTo>
                    <a:lnTo>
                      <a:pt x="195267" y="31278"/>
                    </a:lnTo>
                    <a:lnTo>
                      <a:pt x="146903" y="22358"/>
                    </a:lnTo>
                    <a:lnTo>
                      <a:pt x="98232" y="14168"/>
                    </a:lnTo>
                    <a:lnTo>
                      <a:pt x="49262" y="6714"/>
                    </a:lnTo>
                    <a:lnTo>
                      <a:pt x="0" y="0"/>
                    </a:lnTo>
                  </a:path>
                </a:pathLst>
              </a:custGeom>
              <a:ln w="49809">
                <a:solidFill>
                  <a:srgbClr val="F39200"/>
                </a:solidFill>
              </a:ln>
            </p:spPr>
            <p:txBody>
              <a:bodyPr wrap="square" lIns="0" tIns="0" rIns="0" bIns="0" rtlCol="0"/>
              <a:lstStyle/>
              <a:p>
                <a:endParaRPr/>
              </a:p>
            </p:txBody>
          </p:sp>
          <p:sp>
            <p:nvSpPr>
              <p:cNvPr id="24" name="object 17">
                <a:extLst>
                  <a:ext uri="{FF2B5EF4-FFF2-40B4-BE49-F238E27FC236}">
                    <a16:creationId xmlns:a16="http://schemas.microsoft.com/office/drawing/2014/main" id="{B85B5AAC-E1C1-5C19-8685-3E5FB6B696FA}"/>
                  </a:ext>
                </a:extLst>
              </p:cNvPr>
              <p:cNvSpPr/>
              <p:nvPr/>
            </p:nvSpPr>
            <p:spPr>
              <a:xfrm>
                <a:off x="6501288" y="5224736"/>
                <a:ext cx="151765" cy="215900"/>
              </a:xfrm>
              <a:custGeom>
                <a:avLst/>
                <a:gdLst/>
                <a:ahLst/>
                <a:cxnLst/>
                <a:rect l="l" t="t" r="r" b="b"/>
                <a:pathLst>
                  <a:path w="151765" h="215900">
                    <a:moveTo>
                      <a:pt x="151206" y="0"/>
                    </a:moveTo>
                    <a:lnTo>
                      <a:pt x="0" y="15379"/>
                    </a:lnTo>
                    <a:lnTo>
                      <a:pt x="96748" y="215455"/>
                    </a:lnTo>
                    <a:lnTo>
                      <a:pt x="151206" y="0"/>
                    </a:lnTo>
                    <a:close/>
                  </a:path>
                </a:pathLst>
              </a:custGeom>
              <a:solidFill>
                <a:srgbClr val="F39200"/>
              </a:solidFill>
            </p:spPr>
            <p:txBody>
              <a:bodyPr wrap="square" lIns="0" tIns="0" rIns="0" bIns="0" rtlCol="0"/>
              <a:lstStyle/>
              <a:p>
                <a:endParaRPr/>
              </a:p>
            </p:txBody>
          </p:sp>
          <p:sp>
            <p:nvSpPr>
              <p:cNvPr id="25" name="object 18">
                <a:extLst>
                  <a:ext uri="{FF2B5EF4-FFF2-40B4-BE49-F238E27FC236}">
                    <a16:creationId xmlns:a16="http://schemas.microsoft.com/office/drawing/2014/main" id="{ABBC3445-A230-7A95-F784-130F1149A2A5}"/>
                  </a:ext>
                </a:extLst>
              </p:cNvPr>
              <p:cNvSpPr/>
              <p:nvPr/>
            </p:nvSpPr>
            <p:spPr>
              <a:xfrm>
                <a:off x="4302291" y="6058220"/>
                <a:ext cx="2290445" cy="2399030"/>
              </a:xfrm>
              <a:custGeom>
                <a:avLst/>
                <a:gdLst/>
                <a:ahLst/>
                <a:cxnLst/>
                <a:rect l="l" t="t" r="r" b="b"/>
                <a:pathLst>
                  <a:path w="2290445" h="2399029">
                    <a:moveTo>
                      <a:pt x="0" y="2398522"/>
                    </a:moveTo>
                    <a:lnTo>
                      <a:pt x="49558" y="2392067"/>
                    </a:lnTo>
                    <a:lnTo>
                      <a:pt x="98715" y="2384755"/>
                    </a:lnTo>
                    <a:lnTo>
                      <a:pt x="147464" y="2376594"/>
                    </a:lnTo>
                    <a:lnTo>
                      <a:pt x="195802" y="2367591"/>
                    </a:lnTo>
                    <a:lnTo>
                      <a:pt x="243723" y="2357753"/>
                    </a:lnTo>
                    <a:lnTo>
                      <a:pt x="291223" y="2347088"/>
                    </a:lnTo>
                    <a:lnTo>
                      <a:pt x="338298" y="2335604"/>
                    </a:lnTo>
                    <a:lnTo>
                      <a:pt x="384941" y="2323309"/>
                    </a:lnTo>
                    <a:lnTo>
                      <a:pt x="431150" y="2310210"/>
                    </a:lnTo>
                    <a:lnTo>
                      <a:pt x="476918" y="2296314"/>
                    </a:lnTo>
                    <a:lnTo>
                      <a:pt x="522242" y="2281630"/>
                    </a:lnTo>
                    <a:lnTo>
                      <a:pt x="567117" y="2266164"/>
                    </a:lnTo>
                    <a:lnTo>
                      <a:pt x="611538" y="2249925"/>
                    </a:lnTo>
                    <a:lnTo>
                      <a:pt x="655500" y="2232920"/>
                    </a:lnTo>
                    <a:lnTo>
                      <a:pt x="698999" y="2215157"/>
                    </a:lnTo>
                    <a:lnTo>
                      <a:pt x="742029" y="2196643"/>
                    </a:lnTo>
                    <a:lnTo>
                      <a:pt x="784587" y="2177386"/>
                    </a:lnTo>
                    <a:lnTo>
                      <a:pt x="826668" y="2157394"/>
                    </a:lnTo>
                    <a:lnTo>
                      <a:pt x="868267" y="2136674"/>
                    </a:lnTo>
                    <a:lnTo>
                      <a:pt x="909378" y="2115233"/>
                    </a:lnTo>
                    <a:lnTo>
                      <a:pt x="949999" y="2093080"/>
                    </a:lnTo>
                    <a:lnTo>
                      <a:pt x="990123" y="2070222"/>
                    </a:lnTo>
                    <a:lnTo>
                      <a:pt x="1029746" y="2046667"/>
                    </a:lnTo>
                    <a:lnTo>
                      <a:pt x="1068864" y="2022422"/>
                    </a:lnTo>
                    <a:lnTo>
                      <a:pt x="1107471" y="1997494"/>
                    </a:lnTo>
                    <a:lnTo>
                      <a:pt x="1145564" y="1971892"/>
                    </a:lnTo>
                    <a:lnTo>
                      <a:pt x="1183137" y="1945624"/>
                    </a:lnTo>
                    <a:lnTo>
                      <a:pt x="1220185" y="1918696"/>
                    </a:lnTo>
                    <a:lnTo>
                      <a:pt x="1256705" y="1891116"/>
                    </a:lnTo>
                    <a:lnTo>
                      <a:pt x="1292691" y="1862892"/>
                    </a:lnTo>
                    <a:lnTo>
                      <a:pt x="1328139" y="1834031"/>
                    </a:lnTo>
                    <a:lnTo>
                      <a:pt x="1363044" y="1804542"/>
                    </a:lnTo>
                    <a:lnTo>
                      <a:pt x="1397401" y="1774432"/>
                    </a:lnTo>
                    <a:lnTo>
                      <a:pt x="1431205" y="1743707"/>
                    </a:lnTo>
                    <a:lnTo>
                      <a:pt x="1464453" y="1712377"/>
                    </a:lnTo>
                    <a:lnTo>
                      <a:pt x="1497138" y="1680449"/>
                    </a:lnTo>
                    <a:lnTo>
                      <a:pt x="1529258" y="1647929"/>
                    </a:lnTo>
                    <a:lnTo>
                      <a:pt x="1560806" y="1614827"/>
                    </a:lnTo>
                    <a:lnTo>
                      <a:pt x="1591778" y="1581149"/>
                    </a:lnTo>
                    <a:lnTo>
                      <a:pt x="1622170" y="1546902"/>
                    </a:lnTo>
                    <a:lnTo>
                      <a:pt x="1651976" y="1512096"/>
                    </a:lnTo>
                    <a:lnTo>
                      <a:pt x="1681193" y="1476737"/>
                    </a:lnTo>
                    <a:lnTo>
                      <a:pt x="1709815" y="1440832"/>
                    </a:lnTo>
                    <a:lnTo>
                      <a:pt x="1737837" y="1404391"/>
                    </a:lnTo>
                    <a:lnTo>
                      <a:pt x="1765256" y="1367419"/>
                    </a:lnTo>
                    <a:lnTo>
                      <a:pt x="1792066" y="1329925"/>
                    </a:lnTo>
                    <a:lnTo>
                      <a:pt x="1818263" y="1291916"/>
                    </a:lnTo>
                    <a:lnTo>
                      <a:pt x="1843841" y="1253400"/>
                    </a:lnTo>
                    <a:lnTo>
                      <a:pt x="1868797" y="1214385"/>
                    </a:lnTo>
                    <a:lnTo>
                      <a:pt x="1893126" y="1174878"/>
                    </a:lnTo>
                    <a:lnTo>
                      <a:pt x="1916822" y="1134887"/>
                    </a:lnTo>
                    <a:lnTo>
                      <a:pt x="1939882" y="1094419"/>
                    </a:lnTo>
                    <a:lnTo>
                      <a:pt x="1962300" y="1053482"/>
                    </a:lnTo>
                    <a:lnTo>
                      <a:pt x="1984072" y="1012084"/>
                    </a:lnTo>
                    <a:lnTo>
                      <a:pt x="2005193" y="970232"/>
                    </a:lnTo>
                    <a:lnTo>
                      <a:pt x="2025659" y="927933"/>
                    </a:lnTo>
                    <a:lnTo>
                      <a:pt x="2045464" y="885197"/>
                    </a:lnTo>
                    <a:lnTo>
                      <a:pt x="2064605" y="842029"/>
                    </a:lnTo>
                    <a:lnTo>
                      <a:pt x="2083075" y="798438"/>
                    </a:lnTo>
                    <a:lnTo>
                      <a:pt x="2100872" y="754431"/>
                    </a:lnTo>
                    <a:lnTo>
                      <a:pt x="2117990" y="710016"/>
                    </a:lnTo>
                    <a:lnTo>
                      <a:pt x="2134424" y="665201"/>
                    </a:lnTo>
                    <a:lnTo>
                      <a:pt x="2150169" y="619993"/>
                    </a:lnTo>
                    <a:lnTo>
                      <a:pt x="2165222" y="574400"/>
                    </a:lnTo>
                    <a:lnTo>
                      <a:pt x="2179576" y="528428"/>
                    </a:lnTo>
                    <a:lnTo>
                      <a:pt x="2193229" y="482087"/>
                    </a:lnTo>
                    <a:lnTo>
                      <a:pt x="2206174" y="435384"/>
                    </a:lnTo>
                    <a:lnTo>
                      <a:pt x="2218408" y="388326"/>
                    </a:lnTo>
                    <a:lnTo>
                      <a:pt x="2229925" y="340920"/>
                    </a:lnTo>
                    <a:lnTo>
                      <a:pt x="2240721" y="293175"/>
                    </a:lnTo>
                    <a:lnTo>
                      <a:pt x="2250791" y="245098"/>
                    </a:lnTo>
                    <a:lnTo>
                      <a:pt x="2260130" y="196696"/>
                    </a:lnTo>
                    <a:lnTo>
                      <a:pt x="2268734" y="147978"/>
                    </a:lnTo>
                    <a:lnTo>
                      <a:pt x="2276599" y="98951"/>
                    </a:lnTo>
                    <a:lnTo>
                      <a:pt x="2283718" y="49622"/>
                    </a:lnTo>
                    <a:lnTo>
                      <a:pt x="2290089" y="0"/>
                    </a:lnTo>
                  </a:path>
                </a:pathLst>
              </a:custGeom>
              <a:ln w="49809">
                <a:solidFill>
                  <a:srgbClr val="77BB62"/>
                </a:solidFill>
              </a:ln>
            </p:spPr>
            <p:txBody>
              <a:bodyPr wrap="square" lIns="0" tIns="0" rIns="0" bIns="0" rtlCol="0"/>
              <a:lstStyle/>
              <a:p>
                <a:endParaRPr/>
              </a:p>
            </p:txBody>
          </p:sp>
          <p:sp>
            <p:nvSpPr>
              <p:cNvPr id="27" name="object 19">
                <a:extLst>
                  <a:ext uri="{FF2B5EF4-FFF2-40B4-BE49-F238E27FC236}">
                    <a16:creationId xmlns:a16="http://schemas.microsoft.com/office/drawing/2014/main" id="{A37C4F88-B6C3-8D96-C413-FBF925F00239}"/>
                  </a:ext>
                </a:extLst>
              </p:cNvPr>
              <p:cNvSpPr/>
              <p:nvPr/>
            </p:nvSpPr>
            <p:spPr>
              <a:xfrm>
                <a:off x="4180554" y="8370934"/>
                <a:ext cx="216535" cy="151130"/>
              </a:xfrm>
              <a:custGeom>
                <a:avLst/>
                <a:gdLst/>
                <a:ahLst/>
                <a:cxnLst/>
                <a:rect l="l" t="t" r="r" b="b"/>
                <a:pathLst>
                  <a:path w="216535" h="151129">
                    <a:moveTo>
                      <a:pt x="198196" y="0"/>
                    </a:moveTo>
                    <a:lnTo>
                      <a:pt x="0" y="100545"/>
                    </a:lnTo>
                    <a:lnTo>
                      <a:pt x="216458" y="150901"/>
                    </a:lnTo>
                    <a:lnTo>
                      <a:pt x="198196" y="0"/>
                    </a:lnTo>
                    <a:close/>
                  </a:path>
                </a:pathLst>
              </a:custGeom>
              <a:solidFill>
                <a:srgbClr val="77BB62"/>
              </a:solidFill>
            </p:spPr>
            <p:txBody>
              <a:bodyPr wrap="square" lIns="0" tIns="0" rIns="0" bIns="0" rtlCol="0"/>
              <a:lstStyle/>
              <a:p>
                <a:endParaRPr/>
              </a:p>
            </p:txBody>
          </p:sp>
          <p:sp>
            <p:nvSpPr>
              <p:cNvPr id="32" name="object 20">
                <a:extLst>
                  <a:ext uri="{FF2B5EF4-FFF2-40B4-BE49-F238E27FC236}">
                    <a16:creationId xmlns:a16="http://schemas.microsoft.com/office/drawing/2014/main" id="{57BFD281-A420-B190-31C6-5BC203B77CD1}"/>
                  </a:ext>
                </a:extLst>
              </p:cNvPr>
              <p:cNvSpPr/>
              <p:nvPr/>
            </p:nvSpPr>
            <p:spPr>
              <a:xfrm>
                <a:off x="3866537" y="2948481"/>
                <a:ext cx="0" cy="2532380"/>
              </a:xfrm>
              <a:custGeom>
                <a:avLst/>
                <a:gdLst/>
                <a:ahLst/>
                <a:cxnLst/>
                <a:rect l="l" t="t" r="r" b="b"/>
                <a:pathLst>
                  <a:path h="2532379">
                    <a:moveTo>
                      <a:pt x="0" y="0"/>
                    </a:moveTo>
                    <a:lnTo>
                      <a:pt x="0" y="2532380"/>
                    </a:lnTo>
                  </a:path>
                </a:pathLst>
              </a:custGeom>
              <a:ln w="24904">
                <a:solidFill>
                  <a:srgbClr val="F39200"/>
                </a:solidFill>
              </a:ln>
            </p:spPr>
            <p:txBody>
              <a:bodyPr wrap="square" lIns="0" tIns="0" rIns="0" bIns="0" rtlCol="0"/>
              <a:lstStyle/>
              <a:p>
                <a:endParaRPr/>
              </a:p>
            </p:txBody>
          </p:sp>
          <p:sp>
            <p:nvSpPr>
              <p:cNvPr id="37" name="object 21">
                <a:extLst>
                  <a:ext uri="{FF2B5EF4-FFF2-40B4-BE49-F238E27FC236}">
                    <a16:creationId xmlns:a16="http://schemas.microsoft.com/office/drawing/2014/main" id="{56BF4155-CA15-CE4C-6750-4B860B846A54}"/>
                  </a:ext>
                </a:extLst>
              </p:cNvPr>
              <p:cNvSpPr/>
              <p:nvPr/>
            </p:nvSpPr>
            <p:spPr>
              <a:xfrm>
                <a:off x="4180554" y="5723740"/>
                <a:ext cx="2461260" cy="0"/>
              </a:xfrm>
              <a:custGeom>
                <a:avLst/>
                <a:gdLst/>
                <a:ahLst/>
                <a:cxnLst/>
                <a:rect l="l" t="t" r="r" b="b"/>
                <a:pathLst>
                  <a:path w="2461259">
                    <a:moveTo>
                      <a:pt x="0" y="0"/>
                    </a:moveTo>
                    <a:lnTo>
                      <a:pt x="1230623" y="0"/>
                    </a:lnTo>
                  </a:path>
                  <a:path w="2461259">
                    <a:moveTo>
                      <a:pt x="2155513" y="0"/>
                    </a:moveTo>
                    <a:lnTo>
                      <a:pt x="2461259" y="0"/>
                    </a:lnTo>
                  </a:path>
                </a:pathLst>
              </a:custGeom>
              <a:ln w="24904">
                <a:solidFill>
                  <a:srgbClr val="77BB62"/>
                </a:solidFill>
              </a:ln>
            </p:spPr>
            <p:txBody>
              <a:bodyPr wrap="square" lIns="0" tIns="0" rIns="0" bIns="0" rtlCol="0"/>
              <a:lstStyle/>
              <a:p>
                <a:endParaRPr/>
              </a:p>
            </p:txBody>
          </p:sp>
          <p:sp>
            <p:nvSpPr>
              <p:cNvPr id="38" name="object 22">
                <a:extLst>
                  <a:ext uri="{FF2B5EF4-FFF2-40B4-BE49-F238E27FC236}">
                    <a16:creationId xmlns:a16="http://schemas.microsoft.com/office/drawing/2014/main" id="{306BA246-22D2-FE0B-6EE3-6EFF19591004}"/>
                  </a:ext>
                </a:extLst>
              </p:cNvPr>
              <p:cNvSpPr/>
              <p:nvPr/>
            </p:nvSpPr>
            <p:spPr>
              <a:xfrm>
                <a:off x="3866537" y="5972388"/>
                <a:ext cx="0" cy="2532380"/>
              </a:xfrm>
              <a:custGeom>
                <a:avLst/>
                <a:gdLst/>
                <a:ahLst/>
                <a:cxnLst/>
                <a:rect l="l" t="t" r="r" b="b"/>
                <a:pathLst>
                  <a:path h="2532379">
                    <a:moveTo>
                      <a:pt x="0" y="0"/>
                    </a:moveTo>
                    <a:lnTo>
                      <a:pt x="0" y="2532380"/>
                    </a:lnTo>
                  </a:path>
                </a:pathLst>
              </a:custGeom>
              <a:ln w="24904">
                <a:solidFill>
                  <a:srgbClr val="DBAD00"/>
                </a:solidFill>
              </a:ln>
            </p:spPr>
            <p:txBody>
              <a:bodyPr wrap="square" lIns="0" tIns="0" rIns="0" bIns="0" rtlCol="0"/>
              <a:lstStyle/>
              <a:p>
                <a:endParaRPr/>
              </a:p>
            </p:txBody>
          </p:sp>
          <p:sp>
            <p:nvSpPr>
              <p:cNvPr id="39" name="object 23">
                <a:extLst>
                  <a:ext uri="{FF2B5EF4-FFF2-40B4-BE49-F238E27FC236}">
                    <a16:creationId xmlns:a16="http://schemas.microsoft.com/office/drawing/2014/main" id="{4D1FDC89-F11E-9BCD-38DA-AD0B617C3E5A}"/>
                  </a:ext>
                </a:extLst>
              </p:cNvPr>
              <p:cNvSpPr/>
              <p:nvPr/>
            </p:nvSpPr>
            <p:spPr>
              <a:xfrm>
                <a:off x="1063421" y="5723740"/>
                <a:ext cx="2523490" cy="0"/>
              </a:xfrm>
              <a:custGeom>
                <a:avLst/>
                <a:gdLst/>
                <a:ahLst/>
                <a:cxnLst/>
                <a:rect l="l" t="t" r="r" b="b"/>
                <a:pathLst>
                  <a:path w="2523490">
                    <a:moveTo>
                      <a:pt x="2523210" y="0"/>
                    </a:moveTo>
                    <a:lnTo>
                      <a:pt x="0" y="0"/>
                    </a:lnTo>
                  </a:path>
                </a:pathLst>
              </a:custGeom>
              <a:ln w="24904">
                <a:solidFill>
                  <a:srgbClr val="5BB5AF"/>
                </a:solidFill>
              </a:ln>
            </p:spPr>
            <p:txBody>
              <a:bodyPr wrap="square" lIns="0" tIns="0" rIns="0" bIns="0" rtlCol="0"/>
              <a:lstStyle/>
              <a:p>
                <a:endParaRPr/>
              </a:p>
            </p:txBody>
          </p:sp>
          <p:sp>
            <p:nvSpPr>
              <p:cNvPr id="40" name="object 24">
                <a:extLst>
                  <a:ext uri="{FF2B5EF4-FFF2-40B4-BE49-F238E27FC236}">
                    <a16:creationId xmlns:a16="http://schemas.microsoft.com/office/drawing/2014/main" id="{E704B053-026D-5C8A-53E8-DC6BBC2B8B69}"/>
                  </a:ext>
                </a:extLst>
              </p:cNvPr>
              <p:cNvSpPr/>
              <p:nvPr/>
            </p:nvSpPr>
            <p:spPr>
              <a:xfrm>
                <a:off x="1045872" y="6140940"/>
                <a:ext cx="2385695" cy="2339975"/>
              </a:xfrm>
              <a:custGeom>
                <a:avLst/>
                <a:gdLst/>
                <a:ahLst/>
                <a:cxnLst/>
                <a:rect l="l" t="t" r="r" b="b"/>
                <a:pathLst>
                  <a:path w="2385695" h="2339975">
                    <a:moveTo>
                      <a:pt x="0" y="0"/>
                    </a:moveTo>
                    <a:lnTo>
                      <a:pt x="5499" y="49601"/>
                    </a:lnTo>
                    <a:lnTo>
                      <a:pt x="11858" y="98813"/>
                    </a:lnTo>
                    <a:lnTo>
                      <a:pt x="19069" y="147633"/>
                    </a:lnTo>
                    <a:lnTo>
                      <a:pt x="27125" y="196055"/>
                    </a:lnTo>
                    <a:lnTo>
                      <a:pt x="36017" y="244074"/>
                    </a:lnTo>
                    <a:lnTo>
                      <a:pt x="45740" y="291687"/>
                    </a:lnTo>
                    <a:lnTo>
                      <a:pt x="56284" y="338887"/>
                    </a:lnTo>
                    <a:lnTo>
                      <a:pt x="67642" y="385671"/>
                    </a:lnTo>
                    <a:lnTo>
                      <a:pt x="79807" y="432034"/>
                    </a:lnTo>
                    <a:lnTo>
                      <a:pt x="92772" y="477971"/>
                    </a:lnTo>
                    <a:lnTo>
                      <a:pt x="106528" y="523477"/>
                    </a:lnTo>
                    <a:lnTo>
                      <a:pt x="121068" y="568548"/>
                    </a:lnTo>
                    <a:lnTo>
                      <a:pt x="136384" y="613179"/>
                    </a:lnTo>
                    <a:lnTo>
                      <a:pt x="152470" y="657365"/>
                    </a:lnTo>
                    <a:lnTo>
                      <a:pt x="169317" y="701102"/>
                    </a:lnTo>
                    <a:lnTo>
                      <a:pt x="186917" y="744385"/>
                    </a:lnTo>
                    <a:lnTo>
                      <a:pt x="205264" y="787209"/>
                    </a:lnTo>
                    <a:lnTo>
                      <a:pt x="224349" y="829570"/>
                    </a:lnTo>
                    <a:lnTo>
                      <a:pt x="244165" y="871462"/>
                    </a:lnTo>
                    <a:lnTo>
                      <a:pt x="264705" y="912882"/>
                    </a:lnTo>
                    <a:lnTo>
                      <a:pt x="285961" y="953824"/>
                    </a:lnTo>
                    <a:lnTo>
                      <a:pt x="307925" y="994284"/>
                    </a:lnTo>
                    <a:lnTo>
                      <a:pt x="330590" y="1034257"/>
                    </a:lnTo>
                    <a:lnTo>
                      <a:pt x="353948" y="1073739"/>
                    </a:lnTo>
                    <a:lnTo>
                      <a:pt x="377991" y="1112724"/>
                    </a:lnTo>
                    <a:lnTo>
                      <a:pt x="402713" y="1151208"/>
                    </a:lnTo>
                    <a:lnTo>
                      <a:pt x="428105" y="1189187"/>
                    </a:lnTo>
                    <a:lnTo>
                      <a:pt x="454160" y="1226655"/>
                    </a:lnTo>
                    <a:lnTo>
                      <a:pt x="480870" y="1263608"/>
                    </a:lnTo>
                    <a:lnTo>
                      <a:pt x="508228" y="1300042"/>
                    </a:lnTo>
                    <a:lnTo>
                      <a:pt x="536227" y="1335951"/>
                    </a:lnTo>
                    <a:lnTo>
                      <a:pt x="564858" y="1371331"/>
                    </a:lnTo>
                    <a:lnTo>
                      <a:pt x="594114" y="1406177"/>
                    </a:lnTo>
                    <a:lnTo>
                      <a:pt x="623987" y="1440484"/>
                    </a:lnTo>
                    <a:lnTo>
                      <a:pt x="654470" y="1474249"/>
                    </a:lnTo>
                    <a:lnTo>
                      <a:pt x="685556" y="1507465"/>
                    </a:lnTo>
                    <a:lnTo>
                      <a:pt x="717236" y="1540129"/>
                    </a:lnTo>
                    <a:lnTo>
                      <a:pt x="749504" y="1572236"/>
                    </a:lnTo>
                    <a:lnTo>
                      <a:pt x="782351" y="1603781"/>
                    </a:lnTo>
                    <a:lnTo>
                      <a:pt x="815770" y="1634759"/>
                    </a:lnTo>
                    <a:lnTo>
                      <a:pt x="849754" y="1665166"/>
                    </a:lnTo>
                    <a:lnTo>
                      <a:pt x="884295" y="1694996"/>
                    </a:lnTo>
                    <a:lnTo>
                      <a:pt x="919385" y="1724246"/>
                    </a:lnTo>
                    <a:lnTo>
                      <a:pt x="955016" y="1752911"/>
                    </a:lnTo>
                    <a:lnTo>
                      <a:pt x="991182" y="1780985"/>
                    </a:lnTo>
                    <a:lnTo>
                      <a:pt x="1027875" y="1808465"/>
                    </a:lnTo>
                    <a:lnTo>
                      <a:pt x="1065086" y="1835345"/>
                    </a:lnTo>
                    <a:lnTo>
                      <a:pt x="1102809" y="1861621"/>
                    </a:lnTo>
                    <a:lnTo>
                      <a:pt x="1141036" y="1887289"/>
                    </a:lnTo>
                    <a:lnTo>
                      <a:pt x="1179760" y="1912342"/>
                    </a:lnTo>
                    <a:lnTo>
                      <a:pt x="1218972" y="1936777"/>
                    </a:lnTo>
                    <a:lnTo>
                      <a:pt x="1258665" y="1960590"/>
                    </a:lnTo>
                    <a:lnTo>
                      <a:pt x="1298832" y="1983775"/>
                    </a:lnTo>
                    <a:lnTo>
                      <a:pt x="1339465" y="2006327"/>
                    </a:lnTo>
                    <a:lnTo>
                      <a:pt x="1380556" y="2028242"/>
                    </a:lnTo>
                    <a:lnTo>
                      <a:pt x="1422098" y="2049516"/>
                    </a:lnTo>
                    <a:lnTo>
                      <a:pt x="1464084" y="2070143"/>
                    </a:lnTo>
                    <a:lnTo>
                      <a:pt x="1506505" y="2090120"/>
                    </a:lnTo>
                    <a:lnTo>
                      <a:pt x="1549355" y="2109440"/>
                    </a:lnTo>
                    <a:lnTo>
                      <a:pt x="1592625" y="2128100"/>
                    </a:lnTo>
                    <a:lnTo>
                      <a:pt x="1636309" y="2146095"/>
                    </a:lnTo>
                    <a:lnTo>
                      <a:pt x="1680397" y="2163420"/>
                    </a:lnTo>
                    <a:lnTo>
                      <a:pt x="1724884" y="2180070"/>
                    </a:lnTo>
                    <a:lnTo>
                      <a:pt x="1769761" y="2196041"/>
                    </a:lnTo>
                    <a:lnTo>
                      <a:pt x="1815021" y="2211328"/>
                    </a:lnTo>
                    <a:lnTo>
                      <a:pt x="1860656" y="2225927"/>
                    </a:lnTo>
                    <a:lnTo>
                      <a:pt x="1906658" y="2239832"/>
                    </a:lnTo>
                    <a:lnTo>
                      <a:pt x="1953021" y="2253040"/>
                    </a:lnTo>
                    <a:lnTo>
                      <a:pt x="1999736" y="2265544"/>
                    </a:lnTo>
                    <a:lnTo>
                      <a:pt x="2046796" y="2277341"/>
                    </a:lnTo>
                    <a:lnTo>
                      <a:pt x="2094193" y="2288426"/>
                    </a:lnTo>
                    <a:lnTo>
                      <a:pt x="2141920" y="2298795"/>
                    </a:lnTo>
                    <a:lnTo>
                      <a:pt x="2189970" y="2308442"/>
                    </a:lnTo>
                    <a:lnTo>
                      <a:pt x="2238333" y="2317362"/>
                    </a:lnTo>
                    <a:lnTo>
                      <a:pt x="2287004" y="2325552"/>
                    </a:lnTo>
                    <a:lnTo>
                      <a:pt x="2335975" y="2333006"/>
                    </a:lnTo>
                    <a:lnTo>
                      <a:pt x="2385237" y="2339721"/>
                    </a:lnTo>
                  </a:path>
                </a:pathLst>
              </a:custGeom>
              <a:ln w="49809">
                <a:solidFill>
                  <a:srgbClr val="DBAD00"/>
                </a:solidFill>
              </a:ln>
            </p:spPr>
            <p:txBody>
              <a:bodyPr wrap="square" lIns="0" tIns="0" rIns="0" bIns="0" rtlCol="0"/>
              <a:lstStyle/>
              <a:p>
                <a:endParaRPr/>
              </a:p>
            </p:txBody>
          </p:sp>
          <p:sp>
            <p:nvSpPr>
              <p:cNvPr id="41" name="object 25">
                <a:extLst>
                  <a:ext uri="{FF2B5EF4-FFF2-40B4-BE49-F238E27FC236}">
                    <a16:creationId xmlns:a16="http://schemas.microsoft.com/office/drawing/2014/main" id="{9B90CD80-DB6D-7B7E-841C-2D053534BE02}"/>
                  </a:ext>
                </a:extLst>
              </p:cNvPr>
              <p:cNvSpPr/>
              <p:nvPr/>
            </p:nvSpPr>
            <p:spPr>
              <a:xfrm>
                <a:off x="979002" y="6018941"/>
                <a:ext cx="151765" cy="215900"/>
              </a:xfrm>
              <a:custGeom>
                <a:avLst/>
                <a:gdLst/>
                <a:ahLst/>
                <a:cxnLst/>
                <a:rect l="l" t="t" r="r" b="b"/>
                <a:pathLst>
                  <a:path w="151765" h="215900">
                    <a:moveTo>
                      <a:pt x="54457" y="0"/>
                    </a:moveTo>
                    <a:lnTo>
                      <a:pt x="0" y="215455"/>
                    </a:lnTo>
                    <a:lnTo>
                      <a:pt x="151206" y="200075"/>
                    </a:lnTo>
                    <a:lnTo>
                      <a:pt x="54457" y="0"/>
                    </a:lnTo>
                    <a:close/>
                  </a:path>
                </a:pathLst>
              </a:custGeom>
              <a:solidFill>
                <a:srgbClr val="DBAD00"/>
              </a:solidFill>
            </p:spPr>
            <p:txBody>
              <a:bodyPr wrap="square" lIns="0" tIns="0" rIns="0" bIns="0" rtlCol="0"/>
              <a:lstStyle/>
              <a:p>
                <a:endParaRPr/>
              </a:p>
            </p:txBody>
          </p:sp>
          <p:sp>
            <p:nvSpPr>
              <p:cNvPr id="42" name="object 26">
                <a:extLst>
                  <a:ext uri="{FF2B5EF4-FFF2-40B4-BE49-F238E27FC236}">
                    <a16:creationId xmlns:a16="http://schemas.microsoft.com/office/drawing/2014/main" id="{2590248A-E179-95A5-ED79-8ABB6BF53C9A}"/>
                  </a:ext>
                </a:extLst>
              </p:cNvPr>
              <p:cNvSpPr/>
              <p:nvPr/>
            </p:nvSpPr>
            <p:spPr>
              <a:xfrm>
                <a:off x="1039115" y="3002391"/>
                <a:ext cx="2290445" cy="2399030"/>
              </a:xfrm>
              <a:custGeom>
                <a:avLst/>
                <a:gdLst/>
                <a:ahLst/>
                <a:cxnLst/>
                <a:rect l="l" t="t" r="r" b="b"/>
                <a:pathLst>
                  <a:path w="2290445" h="2399029">
                    <a:moveTo>
                      <a:pt x="2290089" y="0"/>
                    </a:moveTo>
                    <a:lnTo>
                      <a:pt x="2240530" y="6454"/>
                    </a:lnTo>
                    <a:lnTo>
                      <a:pt x="2191373" y="13766"/>
                    </a:lnTo>
                    <a:lnTo>
                      <a:pt x="2142624" y="21927"/>
                    </a:lnTo>
                    <a:lnTo>
                      <a:pt x="2094286" y="30930"/>
                    </a:lnTo>
                    <a:lnTo>
                      <a:pt x="2046365" y="40768"/>
                    </a:lnTo>
                    <a:lnTo>
                      <a:pt x="1998865" y="51433"/>
                    </a:lnTo>
                    <a:lnTo>
                      <a:pt x="1951791" y="62917"/>
                    </a:lnTo>
                    <a:lnTo>
                      <a:pt x="1905147" y="75212"/>
                    </a:lnTo>
                    <a:lnTo>
                      <a:pt x="1858939" y="88311"/>
                    </a:lnTo>
                    <a:lnTo>
                      <a:pt x="1813170" y="102207"/>
                    </a:lnTo>
                    <a:lnTo>
                      <a:pt x="1767846" y="116891"/>
                    </a:lnTo>
                    <a:lnTo>
                      <a:pt x="1722971" y="132357"/>
                    </a:lnTo>
                    <a:lnTo>
                      <a:pt x="1678550" y="148596"/>
                    </a:lnTo>
                    <a:lnTo>
                      <a:pt x="1634588" y="165601"/>
                    </a:lnTo>
                    <a:lnTo>
                      <a:pt x="1591090" y="183364"/>
                    </a:lnTo>
                    <a:lnTo>
                      <a:pt x="1548059" y="201878"/>
                    </a:lnTo>
                    <a:lnTo>
                      <a:pt x="1505501" y="221135"/>
                    </a:lnTo>
                    <a:lnTo>
                      <a:pt x="1463420" y="241127"/>
                    </a:lnTo>
                    <a:lnTo>
                      <a:pt x="1421822" y="261847"/>
                    </a:lnTo>
                    <a:lnTo>
                      <a:pt x="1380710" y="283288"/>
                    </a:lnTo>
                    <a:lnTo>
                      <a:pt x="1340090" y="305441"/>
                    </a:lnTo>
                    <a:lnTo>
                      <a:pt x="1299966" y="328299"/>
                    </a:lnTo>
                    <a:lnTo>
                      <a:pt x="1260343" y="351854"/>
                    </a:lnTo>
                    <a:lnTo>
                      <a:pt x="1221225" y="376099"/>
                    </a:lnTo>
                    <a:lnTo>
                      <a:pt x="1182617" y="401027"/>
                    </a:lnTo>
                    <a:lnTo>
                      <a:pt x="1144525" y="426629"/>
                    </a:lnTo>
                    <a:lnTo>
                      <a:pt x="1106952" y="452897"/>
                    </a:lnTo>
                    <a:lnTo>
                      <a:pt x="1069903" y="479825"/>
                    </a:lnTo>
                    <a:lnTo>
                      <a:pt x="1033383" y="507405"/>
                    </a:lnTo>
                    <a:lnTo>
                      <a:pt x="997397" y="535629"/>
                    </a:lnTo>
                    <a:lnTo>
                      <a:pt x="961949" y="564490"/>
                    </a:lnTo>
                    <a:lnTo>
                      <a:pt x="927045" y="593979"/>
                    </a:lnTo>
                    <a:lnTo>
                      <a:pt x="892688" y="624089"/>
                    </a:lnTo>
                    <a:lnTo>
                      <a:pt x="858883" y="654814"/>
                    </a:lnTo>
                    <a:lnTo>
                      <a:pt x="825636" y="686144"/>
                    </a:lnTo>
                    <a:lnTo>
                      <a:pt x="792950" y="718072"/>
                    </a:lnTo>
                    <a:lnTo>
                      <a:pt x="760831" y="750592"/>
                    </a:lnTo>
                    <a:lnTo>
                      <a:pt x="729283" y="783694"/>
                    </a:lnTo>
                    <a:lnTo>
                      <a:pt x="698310" y="817372"/>
                    </a:lnTo>
                    <a:lnTo>
                      <a:pt x="667919" y="851619"/>
                    </a:lnTo>
                    <a:lnTo>
                      <a:pt x="638112" y="886425"/>
                    </a:lnTo>
                    <a:lnTo>
                      <a:pt x="608896" y="921784"/>
                    </a:lnTo>
                    <a:lnTo>
                      <a:pt x="580274" y="957689"/>
                    </a:lnTo>
                    <a:lnTo>
                      <a:pt x="552251" y="994130"/>
                    </a:lnTo>
                    <a:lnTo>
                      <a:pt x="524832" y="1031102"/>
                    </a:lnTo>
                    <a:lnTo>
                      <a:pt x="498022" y="1068596"/>
                    </a:lnTo>
                    <a:lnTo>
                      <a:pt x="471826" y="1106605"/>
                    </a:lnTo>
                    <a:lnTo>
                      <a:pt x="446247" y="1145121"/>
                    </a:lnTo>
                    <a:lnTo>
                      <a:pt x="421291" y="1184136"/>
                    </a:lnTo>
                    <a:lnTo>
                      <a:pt x="396963" y="1223643"/>
                    </a:lnTo>
                    <a:lnTo>
                      <a:pt x="373266" y="1263634"/>
                    </a:lnTo>
                    <a:lnTo>
                      <a:pt x="350207" y="1304102"/>
                    </a:lnTo>
                    <a:lnTo>
                      <a:pt x="327788" y="1345039"/>
                    </a:lnTo>
                    <a:lnTo>
                      <a:pt x="306016" y="1386437"/>
                    </a:lnTo>
                    <a:lnTo>
                      <a:pt x="284895" y="1428289"/>
                    </a:lnTo>
                    <a:lnTo>
                      <a:pt x="264430" y="1470588"/>
                    </a:lnTo>
                    <a:lnTo>
                      <a:pt x="244624" y="1513324"/>
                    </a:lnTo>
                    <a:lnTo>
                      <a:pt x="225484" y="1556492"/>
                    </a:lnTo>
                    <a:lnTo>
                      <a:pt x="207013" y="1600083"/>
                    </a:lnTo>
                    <a:lnTo>
                      <a:pt x="189216" y="1644090"/>
                    </a:lnTo>
                    <a:lnTo>
                      <a:pt x="172099" y="1688505"/>
                    </a:lnTo>
                    <a:lnTo>
                      <a:pt x="155665" y="1733320"/>
                    </a:lnTo>
                    <a:lnTo>
                      <a:pt x="139919" y="1778528"/>
                    </a:lnTo>
                    <a:lnTo>
                      <a:pt x="124867" y="1824121"/>
                    </a:lnTo>
                    <a:lnTo>
                      <a:pt x="110512" y="1870093"/>
                    </a:lnTo>
                    <a:lnTo>
                      <a:pt x="96859" y="1916434"/>
                    </a:lnTo>
                    <a:lnTo>
                      <a:pt x="83914" y="1963137"/>
                    </a:lnTo>
                    <a:lnTo>
                      <a:pt x="71681" y="2010195"/>
                    </a:lnTo>
                    <a:lnTo>
                      <a:pt x="60164" y="2057601"/>
                    </a:lnTo>
                    <a:lnTo>
                      <a:pt x="49368" y="2105346"/>
                    </a:lnTo>
                    <a:lnTo>
                      <a:pt x="39298" y="2153423"/>
                    </a:lnTo>
                    <a:lnTo>
                      <a:pt x="29958" y="2201825"/>
                    </a:lnTo>
                    <a:lnTo>
                      <a:pt x="21354" y="2250543"/>
                    </a:lnTo>
                    <a:lnTo>
                      <a:pt x="13490" y="2299570"/>
                    </a:lnTo>
                    <a:lnTo>
                      <a:pt x="6370" y="2348899"/>
                    </a:lnTo>
                    <a:lnTo>
                      <a:pt x="0" y="2398522"/>
                    </a:lnTo>
                  </a:path>
                </a:pathLst>
              </a:custGeom>
              <a:ln w="49809">
                <a:solidFill>
                  <a:srgbClr val="5BB5AF"/>
                </a:solidFill>
              </a:ln>
            </p:spPr>
            <p:txBody>
              <a:bodyPr wrap="square" lIns="0" tIns="0" rIns="0" bIns="0" rtlCol="0"/>
              <a:lstStyle/>
              <a:p>
                <a:endParaRPr/>
              </a:p>
            </p:txBody>
          </p:sp>
          <p:sp>
            <p:nvSpPr>
              <p:cNvPr id="43" name="object 27">
                <a:extLst>
                  <a:ext uri="{FF2B5EF4-FFF2-40B4-BE49-F238E27FC236}">
                    <a16:creationId xmlns:a16="http://schemas.microsoft.com/office/drawing/2014/main" id="{A2896FF9-E926-CA77-10DA-A466CDB95ACA}"/>
                  </a:ext>
                </a:extLst>
              </p:cNvPr>
              <p:cNvSpPr/>
              <p:nvPr/>
            </p:nvSpPr>
            <p:spPr>
              <a:xfrm>
                <a:off x="3234484" y="2937299"/>
                <a:ext cx="216535" cy="151130"/>
              </a:xfrm>
              <a:custGeom>
                <a:avLst/>
                <a:gdLst/>
                <a:ahLst/>
                <a:cxnLst/>
                <a:rect l="l" t="t" r="r" b="b"/>
                <a:pathLst>
                  <a:path w="216535" h="151130">
                    <a:moveTo>
                      <a:pt x="0" y="0"/>
                    </a:moveTo>
                    <a:lnTo>
                      <a:pt x="18262" y="150901"/>
                    </a:lnTo>
                    <a:lnTo>
                      <a:pt x="216458" y="50355"/>
                    </a:lnTo>
                    <a:lnTo>
                      <a:pt x="0" y="0"/>
                    </a:lnTo>
                    <a:close/>
                  </a:path>
                </a:pathLst>
              </a:custGeom>
              <a:solidFill>
                <a:srgbClr val="5BB5AF"/>
              </a:solidFill>
            </p:spPr>
            <p:txBody>
              <a:bodyPr wrap="square" lIns="0" tIns="0" rIns="0" bIns="0" rtlCol="0"/>
              <a:lstStyle/>
              <a:p>
                <a:endParaRPr/>
              </a:p>
            </p:txBody>
          </p:sp>
          <p:sp>
            <p:nvSpPr>
              <p:cNvPr id="44" name="object 28">
                <a:extLst>
                  <a:ext uri="{FF2B5EF4-FFF2-40B4-BE49-F238E27FC236}">
                    <a16:creationId xmlns:a16="http://schemas.microsoft.com/office/drawing/2014/main" id="{1A6F799D-B9F4-F584-9865-CCEB1E2A6DD7}"/>
                  </a:ext>
                </a:extLst>
              </p:cNvPr>
              <p:cNvSpPr/>
              <p:nvPr/>
            </p:nvSpPr>
            <p:spPr>
              <a:xfrm>
                <a:off x="3246250" y="5910149"/>
                <a:ext cx="458470" cy="458470"/>
              </a:xfrm>
              <a:custGeom>
                <a:avLst/>
                <a:gdLst/>
                <a:ahLst/>
                <a:cxnLst/>
                <a:rect l="l" t="t" r="r" b="b"/>
                <a:pathLst>
                  <a:path w="458470" h="458470">
                    <a:moveTo>
                      <a:pt x="229069" y="458152"/>
                    </a:moveTo>
                    <a:lnTo>
                      <a:pt x="275237" y="453498"/>
                    </a:lnTo>
                    <a:lnTo>
                      <a:pt x="318236" y="440150"/>
                    </a:lnTo>
                    <a:lnTo>
                      <a:pt x="357147" y="419029"/>
                    </a:lnTo>
                    <a:lnTo>
                      <a:pt x="391048" y="391056"/>
                    </a:lnTo>
                    <a:lnTo>
                      <a:pt x="419019" y="357154"/>
                    </a:lnTo>
                    <a:lnTo>
                      <a:pt x="440139" y="318243"/>
                    </a:lnTo>
                    <a:lnTo>
                      <a:pt x="453486" y="275246"/>
                    </a:lnTo>
                    <a:lnTo>
                      <a:pt x="458139" y="229082"/>
                    </a:lnTo>
                    <a:lnTo>
                      <a:pt x="453486" y="182914"/>
                    </a:lnTo>
                    <a:lnTo>
                      <a:pt x="440139" y="139913"/>
                    </a:lnTo>
                    <a:lnTo>
                      <a:pt x="419019" y="101000"/>
                    </a:lnTo>
                    <a:lnTo>
                      <a:pt x="391048" y="67097"/>
                    </a:lnTo>
                    <a:lnTo>
                      <a:pt x="357147" y="39124"/>
                    </a:lnTo>
                    <a:lnTo>
                      <a:pt x="318236" y="18002"/>
                    </a:lnTo>
                    <a:lnTo>
                      <a:pt x="275237" y="4654"/>
                    </a:lnTo>
                    <a:lnTo>
                      <a:pt x="229069" y="0"/>
                    </a:lnTo>
                    <a:lnTo>
                      <a:pt x="182902" y="4654"/>
                    </a:lnTo>
                    <a:lnTo>
                      <a:pt x="139903" y="18002"/>
                    </a:lnTo>
                    <a:lnTo>
                      <a:pt x="100992" y="39124"/>
                    </a:lnTo>
                    <a:lnTo>
                      <a:pt x="67090" y="67097"/>
                    </a:lnTo>
                    <a:lnTo>
                      <a:pt x="39120" y="101000"/>
                    </a:lnTo>
                    <a:lnTo>
                      <a:pt x="18000" y="139913"/>
                    </a:lnTo>
                    <a:lnTo>
                      <a:pt x="4653" y="182914"/>
                    </a:lnTo>
                    <a:lnTo>
                      <a:pt x="0" y="229082"/>
                    </a:lnTo>
                    <a:lnTo>
                      <a:pt x="4653" y="275246"/>
                    </a:lnTo>
                    <a:lnTo>
                      <a:pt x="18000" y="318243"/>
                    </a:lnTo>
                    <a:lnTo>
                      <a:pt x="39120" y="357154"/>
                    </a:lnTo>
                    <a:lnTo>
                      <a:pt x="67090" y="391056"/>
                    </a:lnTo>
                    <a:lnTo>
                      <a:pt x="100992" y="419029"/>
                    </a:lnTo>
                    <a:lnTo>
                      <a:pt x="139903" y="440150"/>
                    </a:lnTo>
                    <a:lnTo>
                      <a:pt x="182902" y="453498"/>
                    </a:lnTo>
                    <a:lnTo>
                      <a:pt x="229069" y="458152"/>
                    </a:lnTo>
                    <a:close/>
                  </a:path>
                </a:pathLst>
              </a:custGeom>
              <a:ln w="7467">
                <a:solidFill>
                  <a:srgbClr val="FFFFFF"/>
                </a:solidFill>
              </a:ln>
            </p:spPr>
            <p:txBody>
              <a:bodyPr wrap="square" lIns="0" tIns="0" rIns="0" bIns="0" rtlCol="0"/>
              <a:lstStyle/>
              <a:p>
                <a:endParaRPr/>
              </a:p>
            </p:txBody>
          </p:sp>
          <p:sp>
            <p:nvSpPr>
              <p:cNvPr id="45" name="object 29">
                <a:extLst>
                  <a:ext uri="{FF2B5EF4-FFF2-40B4-BE49-F238E27FC236}">
                    <a16:creationId xmlns:a16="http://schemas.microsoft.com/office/drawing/2014/main" id="{DD0EA23C-6E03-28A3-872D-AEABFB4D9120}"/>
                  </a:ext>
                </a:extLst>
              </p:cNvPr>
              <p:cNvSpPr/>
              <p:nvPr/>
            </p:nvSpPr>
            <p:spPr>
              <a:xfrm>
                <a:off x="3296314" y="5963672"/>
                <a:ext cx="358140" cy="351155"/>
              </a:xfrm>
              <a:custGeom>
                <a:avLst/>
                <a:gdLst/>
                <a:ahLst/>
                <a:cxnLst/>
                <a:rect l="l" t="t" r="r" b="b"/>
                <a:pathLst>
                  <a:path w="358139" h="351154">
                    <a:moveTo>
                      <a:pt x="179006" y="351116"/>
                    </a:moveTo>
                    <a:lnTo>
                      <a:pt x="226591" y="344845"/>
                    </a:lnTo>
                    <a:lnTo>
                      <a:pt x="269351" y="327147"/>
                    </a:lnTo>
                    <a:lnTo>
                      <a:pt x="305581" y="299696"/>
                    </a:lnTo>
                    <a:lnTo>
                      <a:pt x="333572" y="264164"/>
                    </a:lnTo>
                    <a:lnTo>
                      <a:pt x="351618" y="222225"/>
                    </a:lnTo>
                    <a:lnTo>
                      <a:pt x="358013" y="175552"/>
                    </a:lnTo>
                    <a:lnTo>
                      <a:pt x="351618" y="128884"/>
                    </a:lnTo>
                    <a:lnTo>
                      <a:pt x="333572" y="86948"/>
                    </a:lnTo>
                    <a:lnTo>
                      <a:pt x="305581" y="51419"/>
                    </a:lnTo>
                    <a:lnTo>
                      <a:pt x="269351" y="23968"/>
                    </a:lnTo>
                    <a:lnTo>
                      <a:pt x="226591" y="6271"/>
                    </a:lnTo>
                    <a:lnTo>
                      <a:pt x="179006" y="0"/>
                    </a:lnTo>
                    <a:lnTo>
                      <a:pt x="131421" y="6271"/>
                    </a:lnTo>
                    <a:lnTo>
                      <a:pt x="88661" y="23968"/>
                    </a:lnTo>
                    <a:lnTo>
                      <a:pt x="52431" y="51419"/>
                    </a:lnTo>
                    <a:lnTo>
                      <a:pt x="24440" y="86948"/>
                    </a:lnTo>
                    <a:lnTo>
                      <a:pt x="6394" y="128884"/>
                    </a:lnTo>
                    <a:lnTo>
                      <a:pt x="0" y="175552"/>
                    </a:lnTo>
                    <a:lnTo>
                      <a:pt x="6394" y="222225"/>
                    </a:lnTo>
                    <a:lnTo>
                      <a:pt x="24440" y="264164"/>
                    </a:lnTo>
                    <a:lnTo>
                      <a:pt x="52431" y="299696"/>
                    </a:lnTo>
                    <a:lnTo>
                      <a:pt x="88661" y="327147"/>
                    </a:lnTo>
                    <a:lnTo>
                      <a:pt x="131421" y="344845"/>
                    </a:lnTo>
                    <a:lnTo>
                      <a:pt x="179006" y="351116"/>
                    </a:lnTo>
                    <a:close/>
                  </a:path>
                </a:pathLst>
              </a:custGeom>
              <a:ln w="7467">
                <a:solidFill>
                  <a:srgbClr val="FFFFFF"/>
                </a:solidFill>
              </a:ln>
            </p:spPr>
            <p:txBody>
              <a:bodyPr wrap="square" lIns="0" tIns="0" rIns="0" bIns="0" rtlCol="0"/>
              <a:lstStyle/>
              <a:p>
                <a:endParaRPr/>
              </a:p>
            </p:txBody>
          </p:sp>
          <p:pic>
            <p:nvPicPr>
              <p:cNvPr id="46" name="object 30">
                <a:extLst>
                  <a:ext uri="{FF2B5EF4-FFF2-40B4-BE49-F238E27FC236}">
                    <a16:creationId xmlns:a16="http://schemas.microsoft.com/office/drawing/2014/main" id="{42C46427-1D29-4CCB-63E8-CBDA2CD6E7E2}"/>
                  </a:ext>
                </a:extLst>
              </p:cNvPr>
              <p:cNvPicPr/>
              <p:nvPr/>
            </p:nvPicPr>
            <p:blipFill>
              <a:blip r:embed="rId2" cstate="print"/>
              <a:stretch>
                <a:fillRect/>
              </a:stretch>
            </p:blipFill>
            <p:spPr>
              <a:xfrm>
                <a:off x="3356486" y="5823309"/>
                <a:ext cx="434668" cy="432507"/>
              </a:xfrm>
              <a:prstGeom prst="rect">
                <a:avLst/>
              </a:prstGeom>
            </p:spPr>
          </p:pic>
        </p:grpSp>
        <p:grpSp>
          <p:nvGrpSpPr>
            <p:cNvPr id="50" name="object 34">
              <a:extLst>
                <a:ext uri="{FF2B5EF4-FFF2-40B4-BE49-F238E27FC236}">
                  <a16:creationId xmlns:a16="http://schemas.microsoft.com/office/drawing/2014/main" id="{6774BB06-188C-754F-B6D3-62FD613B5B4A}"/>
                </a:ext>
              </a:extLst>
            </p:cNvPr>
            <p:cNvGrpSpPr/>
            <p:nvPr/>
          </p:nvGrpSpPr>
          <p:grpSpPr>
            <a:xfrm>
              <a:off x="2685442" y="2664293"/>
              <a:ext cx="2106629" cy="1745603"/>
              <a:chOff x="2814882" y="3400310"/>
              <a:chExt cx="3205347" cy="2656025"/>
            </a:xfrm>
          </p:grpSpPr>
          <p:sp>
            <p:nvSpPr>
              <p:cNvPr id="51" name="object 35">
                <a:extLst>
                  <a:ext uri="{FF2B5EF4-FFF2-40B4-BE49-F238E27FC236}">
                    <a16:creationId xmlns:a16="http://schemas.microsoft.com/office/drawing/2014/main" id="{C28B766C-6BC0-64B0-9BFC-C642264E60F4}"/>
                  </a:ext>
                </a:extLst>
              </p:cNvPr>
              <p:cNvSpPr/>
              <p:nvPr/>
            </p:nvSpPr>
            <p:spPr>
              <a:xfrm>
                <a:off x="2814882" y="3402565"/>
                <a:ext cx="480059" cy="363220"/>
              </a:xfrm>
              <a:custGeom>
                <a:avLst/>
                <a:gdLst/>
                <a:ahLst/>
                <a:cxnLst/>
                <a:rect l="l" t="t" r="r" b="b"/>
                <a:pathLst>
                  <a:path w="480060" h="363220">
                    <a:moveTo>
                      <a:pt x="381050" y="0"/>
                    </a:moveTo>
                    <a:lnTo>
                      <a:pt x="98475" y="0"/>
                    </a:lnTo>
                    <a:lnTo>
                      <a:pt x="60237" y="8077"/>
                    </a:lnTo>
                    <a:lnTo>
                      <a:pt x="28925" y="30070"/>
                    </a:lnTo>
                    <a:lnTo>
                      <a:pt x="7769" y="62622"/>
                    </a:lnTo>
                    <a:lnTo>
                      <a:pt x="0" y="102374"/>
                    </a:lnTo>
                    <a:lnTo>
                      <a:pt x="0" y="184708"/>
                    </a:lnTo>
                    <a:lnTo>
                      <a:pt x="7194" y="223025"/>
                    </a:lnTo>
                    <a:lnTo>
                      <a:pt x="56160" y="277089"/>
                    </a:lnTo>
                    <a:lnTo>
                      <a:pt x="98475" y="287083"/>
                    </a:lnTo>
                    <a:lnTo>
                      <a:pt x="100609" y="362750"/>
                    </a:lnTo>
                    <a:lnTo>
                      <a:pt x="177672" y="287083"/>
                    </a:lnTo>
                    <a:lnTo>
                      <a:pt x="381050" y="287083"/>
                    </a:lnTo>
                    <a:lnTo>
                      <a:pt x="419288" y="279006"/>
                    </a:lnTo>
                    <a:lnTo>
                      <a:pt x="450600" y="257013"/>
                    </a:lnTo>
                    <a:lnTo>
                      <a:pt x="471756" y="224461"/>
                    </a:lnTo>
                    <a:lnTo>
                      <a:pt x="479526" y="184708"/>
                    </a:lnTo>
                    <a:lnTo>
                      <a:pt x="479526" y="102374"/>
                    </a:lnTo>
                    <a:lnTo>
                      <a:pt x="471756" y="62622"/>
                    </a:lnTo>
                    <a:lnTo>
                      <a:pt x="450600" y="30070"/>
                    </a:lnTo>
                    <a:lnTo>
                      <a:pt x="419288" y="8077"/>
                    </a:lnTo>
                    <a:lnTo>
                      <a:pt x="381050" y="0"/>
                    </a:lnTo>
                    <a:close/>
                  </a:path>
                </a:pathLst>
              </a:custGeom>
              <a:solidFill>
                <a:srgbClr val="234058"/>
              </a:solidFill>
            </p:spPr>
            <p:txBody>
              <a:bodyPr wrap="square" lIns="0" tIns="0" rIns="0" bIns="0" rtlCol="0"/>
              <a:lstStyle/>
              <a:p>
                <a:endParaRPr/>
              </a:p>
            </p:txBody>
          </p:sp>
          <p:sp>
            <p:nvSpPr>
              <p:cNvPr id="52" name="object 36">
                <a:extLst>
                  <a:ext uri="{FF2B5EF4-FFF2-40B4-BE49-F238E27FC236}">
                    <a16:creationId xmlns:a16="http://schemas.microsoft.com/office/drawing/2014/main" id="{2D4B68E6-6D56-52D5-0EFF-0563A560FF3E}"/>
                  </a:ext>
                </a:extLst>
              </p:cNvPr>
              <p:cNvSpPr/>
              <p:nvPr/>
            </p:nvSpPr>
            <p:spPr>
              <a:xfrm>
                <a:off x="2814882" y="3402565"/>
                <a:ext cx="480059" cy="363220"/>
              </a:xfrm>
              <a:custGeom>
                <a:avLst/>
                <a:gdLst/>
                <a:ahLst/>
                <a:cxnLst/>
                <a:rect l="l" t="t" r="r" b="b"/>
                <a:pathLst>
                  <a:path w="480060" h="363220">
                    <a:moveTo>
                      <a:pt x="381050" y="287083"/>
                    </a:moveTo>
                    <a:lnTo>
                      <a:pt x="177672" y="287083"/>
                    </a:lnTo>
                    <a:lnTo>
                      <a:pt x="100609" y="362750"/>
                    </a:lnTo>
                    <a:lnTo>
                      <a:pt x="98475" y="287083"/>
                    </a:lnTo>
                    <a:lnTo>
                      <a:pt x="96367" y="287083"/>
                    </a:lnTo>
                    <a:lnTo>
                      <a:pt x="94272" y="287007"/>
                    </a:lnTo>
                    <a:lnTo>
                      <a:pt x="56160" y="277089"/>
                    </a:lnTo>
                    <a:lnTo>
                      <a:pt x="7194" y="223025"/>
                    </a:lnTo>
                    <a:lnTo>
                      <a:pt x="0" y="184708"/>
                    </a:lnTo>
                    <a:lnTo>
                      <a:pt x="0" y="102374"/>
                    </a:lnTo>
                    <a:lnTo>
                      <a:pt x="7769" y="62622"/>
                    </a:lnTo>
                    <a:lnTo>
                      <a:pt x="28925" y="30070"/>
                    </a:lnTo>
                    <a:lnTo>
                      <a:pt x="60237" y="8077"/>
                    </a:lnTo>
                    <a:lnTo>
                      <a:pt x="98475" y="0"/>
                    </a:lnTo>
                    <a:lnTo>
                      <a:pt x="381050" y="0"/>
                    </a:lnTo>
                    <a:lnTo>
                      <a:pt x="419288" y="8077"/>
                    </a:lnTo>
                    <a:lnTo>
                      <a:pt x="450600" y="30070"/>
                    </a:lnTo>
                    <a:lnTo>
                      <a:pt x="471756" y="62622"/>
                    </a:lnTo>
                    <a:lnTo>
                      <a:pt x="479526" y="102374"/>
                    </a:lnTo>
                    <a:lnTo>
                      <a:pt x="479526" y="184708"/>
                    </a:lnTo>
                    <a:lnTo>
                      <a:pt x="471756" y="224461"/>
                    </a:lnTo>
                    <a:lnTo>
                      <a:pt x="450600" y="257013"/>
                    </a:lnTo>
                    <a:lnTo>
                      <a:pt x="419288" y="279006"/>
                    </a:lnTo>
                    <a:lnTo>
                      <a:pt x="381050" y="287083"/>
                    </a:lnTo>
                    <a:close/>
                  </a:path>
                </a:pathLst>
              </a:custGeom>
              <a:ln w="9334">
                <a:solidFill>
                  <a:srgbClr val="EEEEEE"/>
                </a:solidFill>
              </a:ln>
            </p:spPr>
            <p:txBody>
              <a:bodyPr wrap="square" lIns="0" tIns="0" rIns="0" bIns="0" rtlCol="0"/>
              <a:lstStyle/>
              <a:p>
                <a:endParaRPr/>
              </a:p>
            </p:txBody>
          </p:sp>
          <p:sp>
            <p:nvSpPr>
              <p:cNvPr id="53" name="object 37">
                <a:extLst>
                  <a:ext uri="{FF2B5EF4-FFF2-40B4-BE49-F238E27FC236}">
                    <a16:creationId xmlns:a16="http://schemas.microsoft.com/office/drawing/2014/main" id="{A87384BD-EA6A-84ED-0E32-F6FF34432F4C}"/>
                  </a:ext>
                </a:extLst>
              </p:cNvPr>
              <p:cNvSpPr/>
              <p:nvPr/>
            </p:nvSpPr>
            <p:spPr>
              <a:xfrm>
                <a:off x="2889780" y="3482931"/>
                <a:ext cx="352425" cy="0"/>
              </a:xfrm>
              <a:custGeom>
                <a:avLst/>
                <a:gdLst/>
                <a:ahLst/>
                <a:cxnLst/>
                <a:rect l="l" t="t" r="r" b="b"/>
                <a:pathLst>
                  <a:path w="352425">
                    <a:moveTo>
                      <a:pt x="0" y="0"/>
                    </a:moveTo>
                    <a:lnTo>
                      <a:pt x="352120" y="0"/>
                    </a:lnTo>
                  </a:path>
                </a:pathLst>
              </a:custGeom>
              <a:ln w="9334">
                <a:solidFill>
                  <a:srgbClr val="EEEEEE"/>
                </a:solidFill>
              </a:ln>
            </p:spPr>
            <p:txBody>
              <a:bodyPr wrap="square" lIns="0" tIns="0" rIns="0" bIns="0" rtlCol="0"/>
              <a:lstStyle/>
              <a:p>
                <a:endParaRPr/>
              </a:p>
            </p:txBody>
          </p:sp>
          <p:sp>
            <p:nvSpPr>
              <p:cNvPr id="54" name="object 38">
                <a:extLst>
                  <a:ext uri="{FF2B5EF4-FFF2-40B4-BE49-F238E27FC236}">
                    <a16:creationId xmlns:a16="http://schemas.microsoft.com/office/drawing/2014/main" id="{B0BECB61-6C74-0472-6F73-BD5F1BC19FE0}"/>
                  </a:ext>
                </a:extLst>
              </p:cNvPr>
              <p:cNvSpPr/>
              <p:nvPr/>
            </p:nvSpPr>
            <p:spPr>
              <a:xfrm>
                <a:off x="2889780" y="3517299"/>
                <a:ext cx="352425" cy="0"/>
              </a:xfrm>
              <a:custGeom>
                <a:avLst/>
                <a:gdLst/>
                <a:ahLst/>
                <a:cxnLst/>
                <a:rect l="l" t="t" r="r" b="b"/>
                <a:pathLst>
                  <a:path w="352425">
                    <a:moveTo>
                      <a:pt x="0" y="0"/>
                    </a:moveTo>
                    <a:lnTo>
                      <a:pt x="352120" y="0"/>
                    </a:lnTo>
                  </a:path>
                </a:pathLst>
              </a:custGeom>
              <a:ln w="9334">
                <a:solidFill>
                  <a:srgbClr val="EEEEEE"/>
                </a:solidFill>
              </a:ln>
            </p:spPr>
            <p:txBody>
              <a:bodyPr wrap="square" lIns="0" tIns="0" rIns="0" bIns="0" rtlCol="0"/>
              <a:lstStyle/>
              <a:p>
                <a:endParaRPr/>
              </a:p>
            </p:txBody>
          </p:sp>
          <p:sp>
            <p:nvSpPr>
              <p:cNvPr id="55" name="object 39">
                <a:extLst>
                  <a:ext uri="{FF2B5EF4-FFF2-40B4-BE49-F238E27FC236}">
                    <a16:creationId xmlns:a16="http://schemas.microsoft.com/office/drawing/2014/main" id="{738F1FD9-3A56-A6EC-76AF-5B259B42B337}"/>
                  </a:ext>
                </a:extLst>
              </p:cNvPr>
              <p:cNvSpPr/>
              <p:nvPr/>
            </p:nvSpPr>
            <p:spPr>
              <a:xfrm>
                <a:off x="2889780" y="3551666"/>
                <a:ext cx="352425" cy="0"/>
              </a:xfrm>
              <a:custGeom>
                <a:avLst/>
                <a:gdLst/>
                <a:ahLst/>
                <a:cxnLst/>
                <a:rect l="l" t="t" r="r" b="b"/>
                <a:pathLst>
                  <a:path w="352425">
                    <a:moveTo>
                      <a:pt x="0" y="0"/>
                    </a:moveTo>
                    <a:lnTo>
                      <a:pt x="352120" y="0"/>
                    </a:lnTo>
                  </a:path>
                </a:pathLst>
              </a:custGeom>
              <a:ln w="9334">
                <a:solidFill>
                  <a:srgbClr val="EEEEEE"/>
                </a:solidFill>
              </a:ln>
            </p:spPr>
            <p:txBody>
              <a:bodyPr wrap="square" lIns="0" tIns="0" rIns="0" bIns="0" rtlCol="0"/>
              <a:lstStyle/>
              <a:p>
                <a:endParaRPr/>
              </a:p>
            </p:txBody>
          </p:sp>
          <p:sp>
            <p:nvSpPr>
              <p:cNvPr id="56" name="object 40">
                <a:extLst>
                  <a:ext uri="{FF2B5EF4-FFF2-40B4-BE49-F238E27FC236}">
                    <a16:creationId xmlns:a16="http://schemas.microsoft.com/office/drawing/2014/main" id="{B6B28124-241B-CF56-96AE-039F621F9FDD}"/>
                  </a:ext>
                </a:extLst>
              </p:cNvPr>
              <p:cNvSpPr/>
              <p:nvPr/>
            </p:nvSpPr>
            <p:spPr>
              <a:xfrm>
                <a:off x="2889780" y="3587148"/>
                <a:ext cx="352425" cy="0"/>
              </a:xfrm>
              <a:custGeom>
                <a:avLst/>
                <a:gdLst/>
                <a:ahLst/>
                <a:cxnLst/>
                <a:rect l="l" t="t" r="r" b="b"/>
                <a:pathLst>
                  <a:path w="352425">
                    <a:moveTo>
                      <a:pt x="0" y="0"/>
                    </a:moveTo>
                    <a:lnTo>
                      <a:pt x="352120" y="0"/>
                    </a:lnTo>
                  </a:path>
                </a:pathLst>
              </a:custGeom>
              <a:ln w="9334">
                <a:solidFill>
                  <a:srgbClr val="EEEEEE"/>
                </a:solidFill>
              </a:ln>
            </p:spPr>
            <p:txBody>
              <a:bodyPr wrap="square" lIns="0" tIns="0" rIns="0" bIns="0" rtlCol="0"/>
              <a:lstStyle/>
              <a:p>
                <a:endParaRPr/>
              </a:p>
            </p:txBody>
          </p:sp>
          <p:sp>
            <p:nvSpPr>
              <p:cNvPr id="57" name="object 41">
                <a:extLst>
                  <a:ext uri="{FF2B5EF4-FFF2-40B4-BE49-F238E27FC236}">
                    <a16:creationId xmlns:a16="http://schemas.microsoft.com/office/drawing/2014/main" id="{CDABB859-572D-C578-D587-3B8115E0ACA3}"/>
                  </a:ext>
                </a:extLst>
              </p:cNvPr>
              <p:cNvSpPr/>
              <p:nvPr/>
            </p:nvSpPr>
            <p:spPr>
              <a:xfrm>
                <a:off x="2889780" y="3624124"/>
                <a:ext cx="189865" cy="0"/>
              </a:xfrm>
              <a:custGeom>
                <a:avLst/>
                <a:gdLst/>
                <a:ahLst/>
                <a:cxnLst/>
                <a:rect l="l" t="t" r="r" b="b"/>
                <a:pathLst>
                  <a:path w="189864">
                    <a:moveTo>
                      <a:pt x="0" y="0"/>
                    </a:moveTo>
                    <a:lnTo>
                      <a:pt x="189369" y="0"/>
                    </a:lnTo>
                  </a:path>
                </a:pathLst>
              </a:custGeom>
              <a:ln w="9334">
                <a:solidFill>
                  <a:srgbClr val="EEEEEE"/>
                </a:solidFill>
              </a:ln>
            </p:spPr>
            <p:txBody>
              <a:bodyPr wrap="square" lIns="0" tIns="0" rIns="0" bIns="0" rtlCol="0"/>
              <a:lstStyle/>
              <a:p>
                <a:endParaRPr/>
              </a:p>
            </p:txBody>
          </p:sp>
          <p:sp>
            <p:nvSpPr>
              <p:cNvPr id="58" name="object 42">
                <a:extLst>
                  <a:ext uri="{FF2B5EF4-FFF2-40B4-BE49-F238E27FC236}">
                    <a16:creationId xmlns:a16="http://schemas.microsoft.com/office/drawing/2014/main" id="{9F7E7A7D-C35E-A1C2-4CCB-93B5D5DA3DB2}"/>
                  </a:ext>
                </a:extLst>
              </p:cNvPr>
              <p:cNvSpPr/>
              <p:nvPr/>
            </p:nvSpPr>
            <p:spPr>
              <a:xfrm>
                <a:off x="3102433" y="3639361"/>
                <a:ext cx="480059" cy="363220"/>
              </a:xfrm>
              <a:custGeom>
                <a:avLst/>
                <a:gdLst/>
                <a:ahLst/>
                <a:cxnLst/>
                <a:rect l="l" t="t" r="r" b="b"/>
                <a:pathLst>
                  <a:path w="480060" h="363220">
                    <a:moveTo>
                      <a:pt x="381050" y="0"/>
                    </a:moveTo>
                    <a:lnTo>
                      <a:pt x="98475" y="0"/>
                    </a:lnTo>
                    <a:lnTo>
                      <a:pt x="60237" y="8077"/>
                    </a:lnTo>
                    <a:lnTo>
                      <a:pt x="28925" y="30070"/>
                    </a:lnTo>
                    <a:lnTo>
                      <a:pt x="7769" y="62622"/>
                    </a:lnTo>
                    <a:lnTo>
                      <a:pt x="0" y="102374"/>
                    </a:lnTo>
                    <a:lnTo>
                      <a:pt x="0" y="184708"/>
                    </a:lnTo>
                    <a:lnTo>
                      <a:pt x="7769" y="224461"/>
                    </a:lnTo>
                    <a:lnTo>
                      <a:pt x="28925" y="257013"/>
                    </a:lnTo>
                    <a:lnTo>
                      <a:pt x="60237" y="279006"/>
                    </a:lnTo>
                    <a:lnTo>
                      <a:pt x="98475" y="287083"/>
                    </a:lnTo>
                    <a:lnTo>
                      <a:pt x="301853" y="287083"/>
                    </a:lnTo>
                    <a:lnTo>
                      <a:pt x="378917" y="362750"/>
                    </a:lnTo>
                    <a:lnTo>
                      <a:pt x="381050" y="287083"/>
                    </a:lnTo>
                    <a:lnTo>
                      <a:pt x="387324" y="286867"/>
                    </a:lnTo>
                    <a:lnTo>
                      <a:pt x="423366" y="277089"/>
                    </a:lnTo>
                    <a:lnTo>
                      <a:pt x="452656" y="254814"/>
                    </a:lnTo>
                    <a:lnTo>
                      <a:pt x="472331" y="223025"/>
                    </a:lnTo>
                    <a:lnTo>
                      <a:pt x="479526" y="184708"/>
                    </a:lnTo>
                    <a:lnTo>
                      <a:pt x="479526" y="102374"/>
                    </a:lnTo>
                    <a:lnTo>
                      <a:pt x="471756" y="62622"/>
                    </a:lnTo>
                    <a:lnTo>
                      <a:pt x="450600" y="30070"/>
                    </a:lnTo>
                    <a:lnTo>
                      <a:pt x="419288" y="8077"/>
                    </a:lnTo>
                    <a:lnTo>
                      <a:pt x="381050" y="0"/>
                    </a:lnTo>
                    <a:close/>
                  </a:path>
                </a:pathLst>
              </a:custGeom>
              <a:solidFill>
                <a:srgbClr val="234058"/>
              </a:solidFill>
            </p:spPr>
            <p:txBody>
              <a:bodyPr wrap="square" lIns="0" tIns="0" rIns="0" bIns="0" rtlCol="0"/>
              <a:lstStyle/>
              <a:p>
                <a:endParaRPr/>
              </a:p>
            </p:txBody>
          </p:sp>
          <p:sp>
            <p:nvSpPr>
              <p:cNvPr id="60" name="object 43">
                <a:extLst>
                  <a:ext uri="{FF2B5EF4-FFF2-40B4-BE49-F238E27FC236}">
                    <a16:creationId xmlns:a16="http://schemas.microsoft.com/office/drawing/2014/main" id="{B539B079-33FE-43A9-7517-296E5FF7A0F2}"/>
                  </a:ext>
                </a:extLst>
              </p:cNvPr>
              <p:cNvSpPr/>
              <p:nvPr/>
            </p:nvSpPr>
            <p:spPr>
              <a:xfrm>
                <a:off x="3102433" y="3639361"/>
                <a:ext cx="480059" cy="363220"/>
              </a:xfrm>
              <a:custGeom>
                <a:avLst/>
                <a:gdLst/>
                <a:ahLst/>
                <a:cxnLst/>
                <a:rect l="l" t="t" r="r" b="b"/>
                <a:pathLst>
                  <a:path w="480060" h="363220">
                    <a:moveTo>
                      <a:pt x="98475" y="287083"/>
                    </a:moveTo>
                    <a:lnTo>
                      <a:pt x="301853" y="287083"/>
                    </a:lnTo>
                    <a:lnTo>
                      <a:pt x="378917" y="362750"/>
                    </a:lnTo>
                    <a:lnTo>
                      <a:pt x="381050" y="287083"/>
                    </a:lnTo>
                    <a:lnTo>
                      <a:pt x="383158" y="287083"/>
                    </a:lnTo>
                    <a:lnTo>
                      <a:pt x="385254" y="287007"/>
                    </a:lnTo>
                    <a:lnTo>
                      <a:pt x="423366" y="277089"/>
                    </a:lnTo>
                    <a:lnTo>
                      <a:pt x="472331" y="223025"/>
                    </a:lnTo>
                    <a:lnTo>
                      <a:pt x="479526" y="184708"/>
                    </a:lnTo>
                    <a:lnTo>
                      <a:pt x="479526" y="102374"/>
                    </a:lnTo>
                    <a:lnTo>
                      <a:pt x="471756" y="62622"/>
                    </a:lnTo>
                    <a:lnTo>
                      <a:pt x="450600" y="30070"/>
                    </a:lnTo>
                    <a:lnTo>
                      <a:pt x="419288" y="8077"/>
                    </a:lnTo>
                    <a:lnTo>
                      <a:pt x="381050" y="0"/>
                    </a:lnTo>
                    <a:lnTo>
                      <a:pt x="98475" y="0"/>
                    </a:lnTo>
                    <a:lnTo>
                      <a:pt x="60237" y="8077"/>
                    </a:lnTo>
                    <a:lnTo>
                      <a:pt x="28925" y="30070"/>
                    </a:lnTo>
                    <a:lnTo>
                      <a:pt x="7769" y="62622"/>
                    </a:lnTo>
                    <a:lnTo>
                      <a:pt x="0" y="102374"/>
                    </a:lnTo>
                    <a:lnTo>
                      <a:pt x="0" y="184708"/>
                    </a:lnTo>
                    <a:lnTo>
                      <a:pt x="7769" y="224461"/>
                    </a:lnTo>
                    <a:lnTo>
                      <a:pt x="28925" y="257013"/>
                    </a:lnTo>
                    <a:lnTo>
                      <a:pt x="60237" y="279006"/>
                    </a:lnTo>
                    <a:lnTo>
                      <a:pt x="98475" y="287083"/>
                    </a:lnTo>
                    <a:close/>
                  </a:path>
                </a:pathLst>
              </a:custGeom>
              <a:ln w="9334">
                <a:solidFill>
                  <a:srgbClr val="EEEEEE"/>
                </a:solidFill>
              </a:ln>
            </p:spPr>
            <p:txBody>
              <a:bodyPr wrap="square" lIns="0" tIns="0" rIns="0" bIns="0" rtlCol="0"/>
              <a:lstStyle/>
              <a:p>
                <a:endParaRPr/>
              </a:p>
            </p:txBody>
          </p:sp>
          <p:sp>
            <p:nvSpPr>
              <p:cNvPr id="61" name="object 44">
                <a:extLst>
                  <a:ext uri="{FF2B5EF4-FFF2-40B4-BE49-F238E27FC236}">
                    <a16:creationId xmlns:a16="http://schemas.microsoft.com/office/drawing/2014/main" id="{BF7E0C5B-687E-A1AB-70E2-0B2AA701C553}"/>
                  </a:ext>
                </a:extLst>
              </p:cNvPr>
              <p:cNvSpPr/>
              <p:nvPr/>
            </p:nvSpPr>
            <p:spPr>
              <a:xfrm>
                <a:off x="3162894" y="3721222"/>
                <a:ext cx="352425" cy="0"/>
              </a:xfrm>
              <a:custGeom>
                <a:avLst/>
                <a:gdLst/>
                <a:ahLst/>
                <a:cxnLst/>
                <a:rect l="l" t="t" r="r" b="b"/>
                <a:pathLst>
                  <a:path w="352425">
                    <a:moveTo>
                      <a:pt x="0" y="0"/>
                    </a:moveTo>
                    <a:lnTo>
                      <a:pt x="352120" y="0"/>
                    </a:lnTo>
                  </a:path>
                </a:pathLst>
              </a:custGeom>
              <a:ln w="9334">
                <a:solidFill>
                  <a:srgbClr val="EEEEEE"/>
                </a:solidFill>
              </a:ln>
            </p:spPr>
            <p:txBody>
              <a:bodyPr wrap="square" lIns="0" tIns="0" rIns="0" bIns="0" rtlCol="0"/>
              <a:lstStyle/>
              <a:p>
                <a:endParaRPr/>
              </a:p>
            </p:txBody>
          </p:sp>
          <p:sp>
            <p:nvSpPr>
              <p:cNvPr id="62" name="object 45">
                <a:extLst>
                  <a:ext uri="{FF2B5EF4-FFF2-40B4-BE49-F238E27FC236}">
                    <a16:creationId xmlns:a16="http://schemas.microsoft.com/office/drawing/2014/main" id="{18B1B668-BA92-CBF8-27EC-9E8F55384096}"/>
                  </a:ext>
                </a:extLst>
              </p:cNvPr>
              <p:cNvSpPr/>
              <p:nvPr/>
            </p:nvSpPr>
            <p:spPr>
              <a:xfrm>
                <a:off x="3162894" y="3755589"/>
                <a:ext cx="352425" cy="0"/>
              </a:xfrm>
              <a:custGeom>
                <a:avLst/>
                <a:gdLst/>
                <a:ahLst/>
                <a:cxnLst/>
                <a:rect l="l" t="t" r="r" b="b"/>
                <a:pathLst>
                  <a:path w="352425">
                    <a:moveTo>
                      <a:pt x="0" y="0"/>
                    </a:moveTo>
                    <a:lnTo>
                      <a:pt x="352120" y="0"/>
                    </a:lnTo>
                  </a:path>
                </a:pathLst>
              </a:custGeom>
              <a:ln w="9334">
                <a:solidFill>
                  <a:srgbClr val="EEEEEE"/>
                </a:solidFill>
              </a:ln>
            </p:spPr>
            <p:txBody>
              <a:bodyPr wrap="square" lIns="0" tIns="0" rIns="0" bIns="0" rtlCol="0"/>
              <a:lstStyle/>
              <a:p>
                <a:endParaRPr/>
              </a:p>
            </p:txBody>
          </p:sp>
          <p:sp>
            <p:nvSpPr>
              <p:cNvPr id="63" name="object 46">
                <a:extLst>
                  <a:ext uri="{FF2B5EF4-FFF2-40B4-BE49-F238E27FC236}">
                    <a16:creationId xmlns:a16="http://schemas.microsoft.com/office/drawing/2014/main" id="{754CF091-1C54-83F7-34FC-15CFD65E0E04}"/>
                  </a:ext>
                </a:extLst>
              </p:cNvPr>
              <p:cNvSpPr/>
              <p:nvPr/>
            </p:nvSpPr>
            <p:spPr>
              <a:xfrm>
                <a:off x="3162894" y="3789958"/>
                <a:ext cx="352425" cy="0"/>
              </a:xfrm>
              <a:custGeom>
                <a:avLst/>
                <a:gdLst/>
                <a:ahLst/>
                <a:cxnLst/>
                <a:rect l="l" t="t" r="r" b="b"/>
                <a:pathLst>
                  <a:path w="352425">
                    <a:moveTo>
                      <a:pt x="0" y="0"/>
                    </a:moveTo>
                    <a:lnTo>
                      <a:pt x="352120" y="0"/>
                    </a:lnTo>
                  </a:path>
                </a:pathLst>
              </a:custGeom>
              <a:ln w="9334">
                <a:solidFill>
                  <a:srgbClr val="EEEEEE"/>
                </a:solidFill>
              </a:ln>
            </p:spPr>
            <p:txBody>
              <a:bodyPr wrap="square" lIns="0" tIns="0" rIns="0" bIns="0" rtlCol="0"/>
              <a:lstStyle/>
              <a:p>
                <a:endParaRPr/>
              </a:p>
            </p:txBody>
          </p:sp>
          <p:sp>
            <p:nvSpPr>
              <p:cNvPr id="64" name="object 47">
                <a:extLst>
                  <a:ext uri="{FF2B5EF4-FFF2-40B4-BE49-F238E27FC236}">
                    <a16:creationId xmlns:a16="http://schemas.microsoft.com/office/drawing/2014/main" id="{840C589E-B7F3-A567-D0A2-34E705F3F1FC}"/>
                  </a:ext>
                </a:extLst>
              </p:cNvPr>
              <p:cNvSpPr/>
              <p:nvPr/>
            </p:nvSpPr>
            <p:spPr>
              <a:xfrm>
                <a:off x="3162894" y="3825438"/>
                <a:ext cx="352425" cy="0"/>
              </a:xfrm>
              <a:custGeom>
                <a:avLst/>
                <a:gdLst/>
                <a:ahLst/>
                <a:cxnLst/>
                <a:rect l="l" t="t" r="r" b="b"/>
                <a:pathLst>
                  <a:path w="352425">
                    <a:moveTo>
                      <a:pt x="0" y="0"/>
                    </a:moveTo>
                    <a:lnTo>
                      <a:pt x="352120" y="0"/>
                    </a:lnTo>
                  </a:path>
                </a:pathLst>
              </a:custGeom>
              <a:ln w="9334">
                <a:solidFill>
                  <a:srgbClr val="EEEEEE"/>
                </a:solidFill>
              </a:ln>
            </p:spPr>
            <p:txBody>
              <a:bodyPr wrap="square" lIns="0" tIns="0" rIns="0" bIns="0" rtlCol="0"/>
              <a:lstStyle/>
              <a:p>
                <a:endParaRPr/>
              </a:p>
            </p:txBody>
          </p:sp>
          <p:sp>
            <p:nvSpPr>
              <p:cNvPr id="65" name="object 48">
                <a:extLst>
                  <a:ext uri="{FF2B5EF4-FFF2-40B4-BE49-F238E27FC236}">
                    <a16:creationId xmlns:a16="http://schemas.microsoft.com/office/drawing/2014/main" id="{0C6B302D-1343-A06D-3F79-FE30B0E10FAB}"/>
                  </a:ext>
                </a:extLst>
              </p:cNvPr>
              <p:cNvSpPr/>
              <p:nvPr/>
            </p:nvSpPr>
            <p:spPr>
              <a:xfrm>
                <a:off x="3162894" y="3862415"/>
                <a:ext cx="189865" cy="0"/>
              </a:xfrm>
              <a:custGeom>
                <a:avLst/>
                <a:gdLst/>
                <a:ahLst/>
                <a:cxnLst/>
                <a:rect l="l" t="t" r="r" b="b"/>
                <a:pathLst>
                  <a:path w="189864">
                    <a:moveTo>
                      <a:pt x="0" y="0"/>
                    </a:moveTo>
                    <a:lnTo>
                      <a:pt x="189369" y="0"/>
                    </a:lnTo>
                  </a:path>
                </a:pathLst>
              </a:custGeom>
              <a:ln w="9334">
                <a:solidFill>
                  <a:srgbClr val="EEEEEE"/>
                </a:solidFill>
              </a:ln>
            </p:spPr>
            <p:txBody>
              <a:bodyPr wrap="square" lIns="0" tIns="0" rIns="0" bIns="0" rtlCol="0"/>
              <a:lstStyle/>
              <a:p>
                <a:endParaRPr/>
              </a:p>
            </p:txBody>
          </p:sp>
          <p:sp>
            <p:nvSpPr>
              <p:cNvPr id="66" name="object 49">
                <a:extLst>
                  <a:ext uri="{FF2B5EF4-FFF2-40B4-BE49-F238E27FC236}">
                    <a16:creationId xmlns:a16="http://schemas.microsoft.com/office/drawing/2014/main" id="{B3ED2744-760E-A7C8-6B05-A155A586DB2F}"/>
                  </a:ext>
                </a:extLst>
              </p:cNvPr>
              <p:cNvSpPr/>
              <p:nvPr/>
            </p:nvSpPr>
            <p:spPr>
              <a:xfrm>
                <a:off x="4201884" y="3400310"/>
                <a:ext cx="336550" cy="472440"/>
              </a:xfrm>
              <a:custGeom>
                <a:avLst/>
                <a:gdLst/>
                <a:ahLst/>
                <a:cxnLst/>
                <a:rect l="l" t="t" r="r" b="b"/>
                <a:pathLst>
                  <a:path w="336550" h="472439">
                    <a:moveTo>
                      <a:pt x="336016" y="3810"/>
                    </a:moveTo>
                    <a:lnTo>
                      <a:pt x="230022" y="3810"/>
                    </a:lnTo>
                    <a:lnTo>
                      <a:pt x="230022" y="0"/>
                    </a:lnTo>
                    <a:lnTo>
                      <a:pt x="108521" y="0"/>
                    </a:lnTo>
                    <a:lnTo>
                      <a:pt x="108521" y="3810"/>
                    </a:lnTo>
                    <a:lnTo>
                      <a:pt x="108521" y="110490"/>
                    </a:lnTo>
                    <a:lnTo>
                      <a:pt x="0" y="110490"/>
                    </a:lnTo>
                    <a:lnTo>
                      <a:pt x="0" y="472440"/>
                    </a:lnTo>
                    <a:lnTo>
                      <a:pt x="336016" y="472440"/>
                    </a:lnTo>
                    <a:lnTo>
                      <a:pt x="336016" y="110490"/>
                    </a:lnTo>
                    <a:lnTo>
                      <a:pt x="336016" y="3810"/>
                    </a:lnTo>
                    <a:close/>
                  </a:path>
                </a:pathLst>
              </a:custGeom>
              <a:solidFill>
                <a:srgbClr val="234058"/>
              </a:solidFill>
            </p:spPr>
            <p:txBody>
              <a:bodyPr wrap="square" lIns="0" tIns="0" rIns="0" bIns="0" rtlCol="0"/>
              <a:lstStyle/>
              <a:p>
                <a:endParaRPr/>
              </a:p>
            </p:txBody>
          </p:sp>
          <p:sp>
            <p:nvSpPr>
              <p:cNvPr id="67" name="object 50">
                <a:extLst>
                  <a:ext uri="{FF2B5EF4-FFF2-40B4-BE49-F238E27FC236}">
                    <a16:creationId xmlns:a16="http://schemas.microsoft.com/office/drawing/2014/main" id="{540005DF-7E81-3747-4991-1B14245D79AB}"/>
                  </a:ext>
                </a:extLst>
              </p:cNvPr>
              <p:cNvSpPr/>
              <p:nvPr/>
            </p:nvSpPr>
            <p:spPr>
              <a:xfrm>
                <a:off x="5621360" y="5583260"/>
                <a:ext cx="336549" cy="473075"/>
              </a:xfrm>
              <a:custGeom>
                <a:avLst/>
                <a:gdLst/>
                <a:ahLst/>
                <a:cxnLst/>
                <a:rect l="l" t="t" r="r" b="b"/>
                <a:pathLst>
                  <a:path w="336550" h="473075">
                    <a:moveTo>
                      <a:pt x="108521" y="110375"/>
                    </a:moveTo>
                    <a:lnTo>
                      <a:pt x="0" y="110617"/>
                    </a:lnTo>
                    <a:lnTo>
                      <a:pt x="0" y="472935"/>
                    </a:lnTo>
                    <a:lnTo>
                      <a:pt x="336016" y="472935"/>
                    </a:lnTo>
                    <a:lnTo>
                      <a:pt x="336016" y="3352"/>
                    </a:lnTo>
                    <a:lnTo>
                      <a:pt x="108521" y="0"/>
                    </a:lnTo>
                    <a:lnTo>
                      <a:pt x="108521" y="110375"/>
                    </a:lnTo>
                    <a:close/>
                  </a:path>
                </a:pathLst>
              </a:custGeom>
              <a:ln w="9334">
                <a:solidFill>
                  <a:srgbClr val="EEEEEE"/>
                </a:solidFill>
              </a:ln>
            </p:spPr>
            <p:txBody>
              <a:bodyPr wrap="square" lIns="0" tIns="0" rIns="0" bIns="0" rtlCol="0"/>
              <a:lstStyle/>
              <a:p>
                <a:endParaRPr/>
              </a:p>
            </p:txBody>
          </p:sp>
          <p:pic>
            <p:nvPicPr>
              <p:cNvPr id="68" name="object 51">
                <a:extLst>
                  <a:ext uri="{FF2B5EF4-FFF2-40B4-BE49-F238E27FC236}">
                    <a16:creationId xmlns:a16="http://schemas.microsoft.com/office/drawing/2014/main" id="{4937AEED-CD77-BD3C-55AD-D82068EE8D4F}"/>
                  </a:ext>
                </a:extLst>
              </p:cNvPr>
              <p:cNvPicPr/>
              <p:nvPr/>
            </p:nvPicPr>
            <p:blipFill>
              <a:blip r:embed="rId3" cstate="print"/>
              <a:stretch>
                <a:fillRect/>
              </a:stretch>
            </p:blipFill>
            <p:spPr>
              <a:xfrm>
                <a:off x="5617965" y="5580019"/>
                <a:ext cx="402264" cy="431313"/>
              </a:xfrm>
              <a:prstGeom prst="rect">
                <a:avLst/>
              </a:prstGeom>
            </p:spPr>
          </p:pic>
        </p:grpSp>
        <p:sp>
          <p:nvSpPr>
            <p:cNvPr id="73" name="TextBox 72">
              <a:extLst>
                <a:ext uri="{FF2B5EF4-FFF2-40B4-BE49-F238E27FC236}">
                  <a16:creationId xmlns:a16="http://schemas.microsoft.com/office/drawing/2014/main" id="{5AF87D75-24FC-51EC-F13E-DCEF533D5FF3}"/>
                </a:ext>
              </a:extLst>
            </p:cNvPr>
            <p:cNvSpPr txBox="1"/>
            <p:nvPr/>
          </p:nvSpPr>
          <p:spPr>
            <a:xfrm>
              <a:off x="1935407" y="3054724"/>
              <a:ext cx="1000690" cy="830997"/>
            </a:xfrm>
            <a:prstGeom prst="rect">
              <a:avLst/>
            </a:prstGeom>
            <a:noFill/>
          </p:spPr>
          <p:txBody>
            <a:bodyPr wrap="square" rtlCol="0">
              <a:spAutoFit/>
            </a:bodyPr>
            <a:lstStyle/>
            <a:p>
              <a:r>
                <a:rPr lang="en-GB" sz="1200">
                  <a:solidFill>
                    <a:schemeClr val="bg1"/>
                  </a:solidFill>
                </a:rPr>
                <a:t>Owner’s Letter of Performance Expectation </a:t>
              </a:r>
            </a:p>
          </p:txBody>
        </p:sp>
        <p:sp>
          <p:nvSpPr>
            <p:cNvPr id="74" name="TextBox 73">
              <a:extLst>
                <a:ext uri="{FF2B5EF4-FFF2-40B4-BE49-F238E27FC236}">
                  <a16:creationId xmlns:a16="http://schemas.microsoft.com/office/drawing/2014/main" id="{F149FC75-1E3C-8E41-4C16-2D78BB141E15}"/>
                </a:ext>
              </a:extLst>
            </p:cNvPr>
            <p:cNvSpPr txBox="1"/>
            <p:nvPr/>
          </p:nvSpPr>
          <p:spPr>
            <a:xfrm>
              <a:off x="3659193" y="3135518"/>
              <a:ext cx="1000690" cy="461665"/>
            </a:xfrm>
            <a:prstGeom prst="rect">
              <a:avLst/>
            </a:prstGeom>
            <a:noFill/>
          </p:spPr>
          <p:txBody>
            <a:bodyPr wrap="square" rtlCol="0">
              <a:spAutoFit/>
            </a:bodyPr>
            <a:lstStyle/>
            <a:p>
              <a:pPr algn="r"/>
              <a:r>
                <a:rPr lang="en-GB" sz="1200">
                  <a:solidFill>
                    <a:schemeClr val="bg1"/>
                  </a:solidFill>
                </a:rPr>
                <a:t>Performance Contracts</a:t>
              </a:r>
            </a:p>
          </p:txBody>
        </p:sp>
        <p:sp>
          <p:nvSpPr>
            <p:cNvPr id="75" name="TextBox 74">
              <a:extLst>
                <a:ext uri="{FF2B5EF4-FFF2-40B4-BE49-F238E27FC236}">
                  <a16:creationId xmlns:a16="http://schemas.microsoft.com/office/drawing/2014/main" id="{1DD6CEA4-D8F9-ADE3-2FF4-9B1FC6970754}"/>
                </a:ext>
              </a:extLst>
            </p:cNvPr>
            <p:cNvSpPr txBox="1"/>
            <p:nvPr/>
          </p:nvSpPr>
          <p:spPr>
            <a:xfrm>
              <a:off x="3700450" y="4708711"/>
              <a:ext cx="1000690" cy="461665"/>
            </a:xfrm>
            <a:prstGeom prst="rect">
              <a:avLst/>
            </a:prstGeom>
            <a:noFill/>
          </p:spPr>
          <p:txBody>
            <a:bodyPr wrap="square" rtlCol="0">
              <a:spAutoFit/>
            </a:bodyPr>
            <a:lstStyle/>
            <a:p>
              <a:pPr algn="r"/>
              <a:r>
                <a:rPr lang="en-GB" sz="1200">
                  <a:solidFill>
                    <a:schemeClr val="bg1"/>
                  </a:solidFill>
                </a:rPr>
                <a:t>Performance Monitoring</a:t>
              </a:r>
            </a:p>
          </p:txBody>
        </p:sp>
        <p:sp>
          <p:nvSpPr>
            <p:cNvPr id="76" name="TextBox 75">
              <a:extLst>
                <a:ext uri="{FF2B5EF4-FFF2-40B4-BE49-F238E27FC236}">
                  <a16:creationId xmlns:a16="http://schemas.microsoft.com/office/drawing/2014/main" id="{257848F4-1BD3-2211-DC0E-A0C495147D2F}"/>
                </a:ext>
              </a:extLst>
            </p:cNvPr>
            <p:cNvSpPr txBox="1"/>
            <p:nvPr/>
          </p:nvSpPr>
          <p:spPr>
            <a:xfrm>
              <a:off x="1976304" y="4703364"/>
              <a:ext cx="1000690" cy="461665"/>
            </a:xfrm>
            <a:prstGeom prst="rect">
              <a:avLst/>
            </a:prstGeom>
            <a:noFill/>
          </p:spPr>
          <p:txBody>
            <a:bodyPr wrap="square" rtlCol="0">
              <a:spAutoFit/>
            </a:bodyPr>
            <a:lstStyle/>
            <a:p>
              <a:r>
                <a:rPr lang="en-GB" sz="1200">
                  <a:solidFill>
                    <a:schemeClr val="bg1"/>
                  </a:solidFill>
                </a:rPr>
                <a:t>Performance Evaluation </a:t>
              </a:r>
            </a:p>
          </p:txBody>
        </p:sp>
        <p:pic>
          <p:nvPicPr>
            <p:cNvPr id="78" name="Graphic 77" descr="Contract outline">
              <a:extLst>
                <a:ext uri="{FF2B5EF4-FFF2-40B4-BE49-F238E27FC236}">
                  <a16:creationId xmlns:a16="http://schemas.microsoft.com/office/drawing/2014/main" id="{2EE502CD-432D-19FE-42B0-70D9C231F09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540743" y="2625928"/>
              <a:ext cx="416559" cy="416559"/>
            </a:xfrm>
            <a:prstGeom prst="rect">
              <a:avLst/>
            </a:prstGeom>
          </p:spPr>
        </p:pic>
      </p:grpSp>
      <p:sp>
        <p:nvSpPr>
          <p:cNvPr id="83" name="TextBox 82">
            <a:extLst>
              <a:ext uri="{FF2B5EF4-FFF2-40B4-BE49-F238E27FC236}">
                <a16:creationId xmlns:a16="http://schemas.microsoft.com/office/drawing/2014/main" id="{27BB4D5F-751F-6CF4-EF9B-2BB5B4697DBF}"/>
              </a:ext>
            </a:extLst>
          </p:cNvPr>
          <p:cNvSpPr txBox="1"/>
          <p:nvPr/>
        </p:nvSpPr>
        <p:spPr>
          <a:xfrm>
            <a:off x="562782" y="6013751"/>
            <a:ext cx="5649326" cy="276999"/>
          </a:xfrm>
          <a:prstGeom prst="rect">
            <a:avLst/>
          </a:prstGeom>
          <a:noFill/>
        </p:spPr>
        <p:txBody>
          <a:bodyPr wrap="square">
            <a:spAutoFit/>
          </a:bodyPr>
          <a:lstStyle/>
          <a:p>
            <a:pPr algn="ctr"/>
            <a:r>
              <a:rPr lang="en-GB" sz="1200">
                <a:solidFill>
                  <a:schemeClr val="bg1"/>
                </a:solidFill>
                <a:latin typeface="Segoe UI" panose="020B0502040204020203" pitchFamily="34" charset="0"/>
                <a:cs typeface="Segoe UI" panose="020B0502040204020203" pitchFamily="34" charset="0"/>
              </a:rPr>
              <a:t>Summary of Performance Contract of Specified Entities (2020 to 2022)</a:t>
            </a:r>
          </a:p>
        </p:txBody>
      </p:sp>
      <p:graphicFrame>
        <p:nvGraphicFramePr>
          <p:cNvPr id="84" name="Table 83">
            <a:extLst>
              <a:ext uri="{FF2B5EF4-FFF2-40B4-BE49-F238E27FC236}">
                <a16:creationId xmlns:a16="http://schemas.microsoft.com/office/drawing/2014/main" id="{7FEC689A-FD0E-51E2-2F1A-9A9EAC78FC20}"/>
              </a:ext>
            </a:extLst>
          </p:cNvPr>
          <p:cNvGraphicFramePr>
            <a:graphicFrameLocks noGrp="1"/>
          </p:cNvGraphicFramePr>
          <p:nvPr>
            <p:extLst>
              <p:ext uri="{D42A27DB-BD31-4B8C-83A1-F6EECF244321}">
                <p14:modId xmlns:p14="http://schemas.microsoft.com/office/powerpoint/2010/main" val="1560118539"/>
              </p:ext>
            </p:extLst>
          </p:nvPr>
        </p:nvGraphicFramePr>
        <p:xfrm>
          <a:off x="433230" y="6342530"/>
          <a:ext cx="6073649" cy="1588279"/>
        </p:xfrm>
        <a:graphic>
          <a:graphicData uri="http://schemas.openxmlformats.org/drawingml/2006/table">
            <a:tbl>
              <a:tblPr firstRow="1" firstCol="1" bandRow="1">
                <a:tableStyleId>{2D5ABB26-0587-4C30-8999-92F81FD0307C}</a:tableStyleId>
              </a:tblPr>
              <a:tblGrid>
                <a:gridCol w="2596437">
                  <a:extLst>
                    <a:ext uri="{9D8B030D-6E8A-4147-A177-3AD203B41FA5}">
                      <a16:colId xmlns:a16="http://schemas.microsoft.com/office/drawing/2014/main" val="937948527"/>
                    </a:ext>
                  </a:extLst>
                </a:gridCol>
                <a:gridCol w="805852">
                  <a:extLst>
                    <a:ext uri="{9D8B030D-6E8A-4147-A177-3AD203B41FA5}">
                      <a16:colId xmlns:a16="http://schemas.microsoft.com/office/drawing/2014/main" val="2463359036"/>
                    </a:ext>
                  </a:extLst>
                </a:gridCol>
                <a:gridCol w="890289">
                  <a:extLst>
                    <a:ext uri="{9D8B030D-6E8A-4147-A177-3AD203B41FA5}">
                      <a16:colId xmlns:a16="http://schemas.microsoft.com/office/drawing/2014/main" val="4057282673"/>
                    </a:ext>
                  </a:extLst>
                </a:gridCol>
                <a:gridCol w="890289">
                  <a:extLst>
                    <a:ext uri="{9D8B030D-6E8A-4147-A177-3AD203B41FA5}">
                      <a16:colId xmlns:a16="http://schemas.microsoft.com/office/drawing/2014/main" val="1524468932"/>
                    </a:ext>
                  </a:extLst>
                </a:gridCol>
                <a:gridCol w="890782">
                  <a:extLst>
                    <a:ext uri="{9D8B030D-6E8A-4147-A177-3AD203B41FA5}">
                      <a16:colId xmlns:a16="http://schemas.microsoft.com/office/drawing/2014/main" val="2603009370"/>
                    </a:ext>
                  </a:extLst>
                </a:gridCol>
              </a:tblGrid>
              <a:tr h="400150">
                <a:tc>
                  <a:txBody>
                    <a:bodyPr/>
                    <a:lstStyle/>
                    <a:p>
                      <a:pPr>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PCN KPIs</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solidFill>
                      <a:srgbClr val="5BB5AF"/>
                    </a:solidFill>
                  </a:tcPr>
                </a:tc>
                <a:tc>
                  <a:txBody>
                    <a:bodyPr/>
                    <a:lstStyle/>
                    <a:p>
                      <a:pPr algn="ctr">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2020</a:t>
                      </a:r>
                      <a:endParaRPr lang="en-GB" sz="1000" b="1">
                        <a:solidFill>
                          <a:schemeClr val="bg1"/>
                        </a:solidFill>
                        <a:effectLst/>
                        <a:latin typeface="Segoe UI" panose="020B0502040204020203" pitchFamily="34" charset="0"/>
                        <a:cs typeface="Segoe UI" panose="020B0502040204020203" pitchFamily="34" charset="0"/>
                      </a:endParaRPr>
                    </a:p>
                    <a:p>
                      <a:pPr algn="ctr">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ACTUAL</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solidFill>
                      <a:srgbClr val="5BB5AF"/>
                    </a:solidFill>
                  </a:tcPr>
                </a:tc>
                <a:tc>
                  <a:txBody>
                    <a:bodyPr/>
                    <a:lstStyle/>
                    <a:p>
                      <a:pPr algn="ctr">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algn="ctr">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ACTUAL</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solidFill>
                      <a:srgbClr val="5BB5AF"/>
                    </a:solidFill>
                  </a:tcPr>
                </a:tc>
                <a:tc>
                  <a:txBody>
                    <a:bodyPr/>
                    <a:lstStyle/>
                    <a:p>
                      <a:pPr algn="ctr">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algn="ctr">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ACTUAL</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solidFill>
                      <a:srgbClr val="5BB5AF"/>
                    </a:solidFill>
                  </a:tcPr>
                </a:tc>
                <a:tc>
                  <a:txBody>
                    <a:bodyPr/>
                    <a:lstStyle/>
                    <a:p>
                      <a:pPr algn="ctr">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2023</a:t>
                      </a:r>
                      <a:endParaRPr lang="en-GB" sz="1000" b="1">
                        <a:solidFill>
                          <a:schemeClr val="bg1"/>
                        </a:solidFill>
                        <a:effectLst/>
                        <a:latin typeface="Segoe UI" panose="020B0502040204020203" pitchFamily="34" charset="0"/>
                        <a:cs typeface="Segoe UI" panose="020B0502040204020203" pitchFamily="34" charset="0"/>
                      </a:endParaRPr>
                    </a:p>
                    <a:p>
                      <a:pPr algn="ctr">
                        <a:lnSpc>
                          <a:spcPct val="100000"/>
                        </a:lnSpc>
                        <a:spcAft>
                          <a:spcPts val="0"/>
                        </a:spcAft>
                      </a:pPr>
                      <a:r>
                        <a:rPr lang="en-GB" sz="1000" b="1">
                          <a:solidFill>
                            <a:schemeClr val="bg1"/>
                          </a:solidFill>
                          <a:effectLst/>
                          <a:latin typeface="Segoe UI" panose="020B0502040204020203" pitchFamily="34" charset="0"/>
                          <a:cs typeface="Segoe UI" panose="020B0502040204020203" pitchFamily="34" charset="0"/>
                        </a:rPr>
                        <a:t>PROJECTED</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solidFill>
                      <a:srgbClr val="5BB5AF"/>
                    </a:solidFill>
                  </a:tcPr>
                </a:tc>
                <a:extLst>
                  <a:ext uri="{0D108BD9-81ED-4DB2-BD59-A6C34878D82A}">
                    <a16:rowId xmlns:a16="http://schemas.microsoft.com/office/drawing/2014/main" val="3790124075"/>
                  </a:ext>
                </a:extLst>
              </a:tr>
              <a:tr h="467093">
                <a:tc>
                  <a:txBody>
                    <a:bodyPr/>
                    <a:lstStyle/>
                    <a:p>
                      <a:pPr>
                        <a:lnSpc>
                          <a:spcPct val="107000"/>
                        </a:lnSpc>
                        <a:spcAft>
                          <a:spcPts val="800"/>
                        </a:spcAft>
                      </a:pPr>
                      <a:r>
                        <a:rPr lang="en-US" sz="1000">
                          <a:solidFill>
                            <a:schemeClr val="bg1"/>
                          </a:solidFill>
                          <a:effectLst/>
                          <a:latin typeface="Segoe UI" panose="020B0502040204020203" pitchFamily="34" charset="0"/>
                          <a:cs typeface="Segoe UI" panose="020B0502040204020203" pitchFamily="34" charset="0"/>
                        </a:rPr>
                        <a:t>Number of Performance Contracts Negotiate &amp; Signed</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tc>
                <a:tc>
                  <a:txBody>
                    <a:bodyPr/>
                    <a:lstStyle/>
                    <a:p>
                      <a:pPr algn="ctr">
                        <a:lnSpc>
                          <a:spcPct val="107000"/>
                        </a:lnSpc>
                        <a:spcAft>
                          <a:spcPts val="800"/>
                        </a:spcAft>
                      </a:pPr>
                      <a:r>
                        <a:rPr lang="en-US" sz="1000">
                          <a:solidFill>
                            <a:schemeClr val="bg1"/>
                          </a:solidFill>
                          <a:effectLst/>
                          <a:latin typeface="Segoe UI" panose="020B0502040204020203" pitchFamily="34" charset="0"/>
                          <a:cs typeface="Segoe UI" panose="020B0502040204020203" pitchFamily="34" charset="0"/>
                        </a:rPr>
                        <a:t>63</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tc>
                <a:tc>
                  <a:txBody>
                    <a:bodyPr/>
                    <a:lstStyle/>
                    <a:p>
                      <a:pPr algn="ctr">
                        <a:lnSpc>
                          <a:spcPct val="107000"/>
                        </a:lnSpc>
                        <a:spcAft>
                          <a:spcPts val="800"/>
                        </a:spcAft>
                      </a:pPr>
                      <a:r>
                        <a:rPr lang="en-US" sz="1000">
                          <a:solidFill>
                            <a:schemeClr val="bg1"/>
                          </a:solidFill>
                          <a:effectLst/>
                          <a:latin typeface="Segoe UI" panose="020B0502040204020203" pitchFamily="34" charset="0"/>
                          <a:cs typeface="Segoe UI" panose="020B0502040204020203" pitchFamily="34" charset="0"/>
                        </a:rPr>
                        <a:t>67</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tc>
                <a:tc>
                  <a:txBody>
                    <a:bodyPr/>
                    <a:lstStyle/>
                    <a:p>
                      <a:pPr algn="ctr">
                        <a:lnSpc>
                          <a:spcPct val="107000"/>
                        </a:lnSpc>
                        <a:spcAft>
                          <a:spcPts val="800"/>
                        </a:spcAft>
                      </a:pPr>
                      <a:r>
                        <a:rPr lang="en-US" sz="1000">
                          <a:solidFill>
                            <a:schemeClr val="bg1"/>
                          </a:solidFill>
                          <a:effectLst/>
                          <a:latin typeface="Segoe UI" panose="020B0502040204020203" pitchFamily="34" charset="0"/>
                          <a:cs typeface="Segoe UI" panose="020B0502040204020203" pitchFamily="34" charset="0"/>
                        </a:rPr>
                        <a:t>63</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tc>
                <a:tc>
                  <a:txBody>
                    <a:bodyPr/>
                    <a:lstStyle/>
                    <a:p>
                      <a:pPr algn="ctr">
                        <a:lnSpc>
                          <a:spcPct val="107000"/>
                        </a:lnSpc>
                        <a:spcAft>
                          <a:spcPts val="800"/>
                        </a:spcAft>
                      </a:pPr>
                      <a:r>
                        <a:rPr lang="en-US" sz="1000">
                          <a:solidFill>
                            <a:schemeClr val="bg1"/>
                          </a:solidFill>
                          <a:effectLst/>
                          <a:latin typeface="Segoe UI" panose="020B0502040204020203" pitchFamily="34" charset="0"/>
                          <a:cs typeface="Segoe UI" panose="020B0502040204020203" pitchFamily="34" charset="0"/>
                        </a:rPr>
                        <a:t>70</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tc>
                <a:extLst>
                  <a:ext uri="{0D108BD9-81ED-4DB2-BD59-A6C34878D82A}">
                    <a16:rowId xmlns:a16="http://schemas.microsoft.com/office/drawing/2014/main" val="1793869312"/>
                  </a:ext>
                </a:extLst>
              </a:tr>
              <a:tr h="467093">
                <a:tc>
                  <a:txBody>
                    <a:bodyPr/>
                    <a:lstStyle/>
                    <a:p>
                      <a:pPr>
                        <a:lnSpc>
                          <a:spcPct val="107000"/>
                        </a:lnSpc>
                        <a:spcAft>
                          <a:spcPts val="800"/>
                        </a:spcAft>
                      </a:pPr>
                      <a:r>
                        <a:rPr lang="en-US" sz="1000">
                          <a:solidFill>
                            <a:schemeClr val="bg1"/>
                          </a:solidFill>
                          <a:effectLst/>
                          <a:latin typeface="Segoe UI" panose="020B0502040204020203" pitchFamily="34" charset="0"/>
                          <a:cs typeface="Segoe UI" panose="020B0502040204020203" pitchFamily="34" charset="0"/>
                        </a:rPr>
                        <a:t>Number of SEs Monitored (Desktop &amp; Field)</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tc>
                <a:tc>
                  <a:txBody>
                    <a:bodyPr/>
                    <a:lstStyle/>
                    <a:p>
                      <a:pPr algn="ctr">
                        <a:lnSpc>
                          <a:spcPct val="107000"/>
                        </a:lnSpc>
                        <a:spcAft>
                          <a:spcPts val="800"/>
                        </a:spcAft>
                      </a:pPr>
                      <a:r>
                        <a:rPr lang="en-US" sz="1000">
                          <a:solidFill>
                            <a:schemeClr val="bg1"/>
                          </a:solidFill>
                          <a:effectLst/>
                          <a:latin typeface="Segoe UI" panose="020B0502040204020203" pitchFamily="34" charset="0"/>
                          <a:cs typeface="Segoe UI" panose="020B0502040204020203" pitchFamily="34" charset="0"/>
                        </a:rPr>
                        <a:t>50</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tc>
                <a:tc>
                  <a:txBody>
                    <a:bodyPr/>
                    <a:lstStyle/>
                    <a:p>
                      <a:pPr algn="ctr">
                        <a:lnSpc>
                          <a:spcPct val="107000"/>
                        </a:lnSpc>
                        <a:spcAft>
                          <a:spcPts val="800"/>
                        </a:spcAft>
                      </a:pPr>
                      <a:r>
                        <a:rPr lang="en-US" sz="1000">
                          <a:solidFill>
                            <a:schemeClr val="bg1"/>
                          </a:solidFill>
                          <a:effectLst/>
                          <a:latin typeface="Segoe UI" panose="020B0502040204020203" pitchFamily="34" charset="0"/>
                          <a:cs typeface="Segoe UI" panose="020B0502040204020203" pitchFamily="34" charset="0"/>
                        </a:rPr>
                        <a:t>65</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tc>
                <a:tc>
                  <a:txBody>
                    <a:bodyPr/>
                    <a:lstStyle/>
                    <a:p>
                      <a:pPr algn="ctr">
                        <a:lnSpc>
                          <a:spcPct val="107000"/>
                        </a:lnSpc>
                        <a:spcAft>
                          <a:spcPts val="800"/>
                        </a:spcAft>
                      </a:pPr>
                      <a:r>
                        <a:rPr lang="en-US" sz="1000">
                          <a:solidFill>
                            <a:schemeClr val="bg1"/>
                          </a:solidFill>
                          <a:effectLst/>
                          <a:latin typeface="Segoe UI" panose="020B0502040204020203" pitchFamily="34" charset="0"/>
                          <a:cs typeface="Segoe UI" panose="020B0502040204020203" pitchFamily="34" charset="0"/>
                        </a:rPr>
                        <a:t>63</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tc>
                <a:tc>
                  <a:txBody>
                    <a:bodyPr/>
                    <a:lstStyle/>
                    <a:p>
                      <a:pPr algn="ctr">
                        <a:lnSpc>
                          <a:spcPct val="107000"/>
                        </a:lnSpc>
                        <a:spcAft>
                          <a:spcPts val="800"/>
                        </a:spcAft>
                      </a:pPr>
                      <a:r>
                        <a:rPr lang="en-US" sz="1000">
                          <a:solidFill>
                            <a:schemeClr val="bg1"/>
                          </a:solidFill>
                          <a:effectLst/>
                          <a:latin typeface="Segoe UI" panose="020B0502040204020203" pitchFamily="34" charset="0"/>
                          <a:cs typeface="Segoe UI" panose="020B0502040204020203" pitchFamily="34" charset="0"/>
                        </a:rPr>
                        <a:t>70</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tc>
                <a:extLst>
                  <a:ext uri="{0D108BD9-81ED-4DB2-BD59-A6C34878D82A}">
                    <a16:rowId xmlns:a16="http://schemas.microsoft.com/office/drawing/2014/main" val="149535644"/>
                  </a:ext>
                </a:extLst>
              </a:tr>
              <a:tr h="253943">
                <a:tc>
                  <a:txBody>
                    <a:bodyPr/>
                    <a:lstStyle/>
                    <a:p>
                      <a:pPr>
                        <a:lnSpc>
                          <a:spcPct val="107000"/>
                        </a:lnSpc>
                        <a:spcAft>
                          <a:spcPts val="800"/>
                        </a:spcAft>
                      </a:pPr>
                      <a:r>
                        <a:rPr lang="en-US" sz="1000">
                          <a:solidFill>
                            <a:schemeClr val="bg1"/>
                          </a:solidFill>
                          <a:effectLst/>
                          <a:latin typeface="Segoe UI" panose="020B0502040204020203" pitchFamily="34" charset="0"/>
                          <a:cs typeface="Segoe UI" panose="020B0502040204020203" pitchFamily="34" charset="0"/>
                        </a:rPr>
                        <a:t>Number of SEs Evaluated </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tc>
                <a:tc>
                  <a:txBody>
                    <a:bodyPr/>
                    <a:lstStyle/>
                    <a:p>
                      <a:pPr algn="ctr">
                        <a:lnSpc>
                          <a:spcPct val="107000"/>
                        </a:lnSpc>
                        <a:spcAft>
                          <a:spcPts val="800"/>
                        </a:spcAft>
                      </a:pPr>
                      <a:r>
                        <a:rPr lang="en-US" sz="1000">
                          <a:solidFill>
                            <a:schemeClr val="bg1"/>
                          </a:solidFill>
                          <a:effectLst/>
                          <a:latin typeface="Segoe UI" panose="020B0502040204020203" pitchFamily="34" charset="0"/>
                          <a:cs typeface="Segoe UI" panose="020B0502040204020203" pitchFamily="34" charset="0"/>
                        </a:rPr>
                        <a:t>50</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tc>
                <a:tc>
                  <a:txBody>
                    <a:bodyPr/>
                    <a:lstStyle/>
                    <a:p>
                      <a:pPr algn="ctr">
                        <a:lnSpc>
                          <a:spcPct val="107000"/>
                        </a:lnSpc>
                        <a:spcAft>
                          <a:spcPts val="800"/>
                        </a:spcAft>
                      </a:pPr>
                      <a:r>
                        <a:rPr lang="en-US" sz="1000">
                          <a:solidFill>
                            <a:schemeClr val="bg1"/>
                          </a:solidFill>
                          <a:effectLst/>
                          <a:latin typeface="Segoe UI" panose="020B0502040204020203" pitchFamily="34" charset="0"/>
                          <a:cs typeface="Segoe UI" panose="020B0502040204020203" pitchFamily="34" charset="0"/>
                        </a:rPr>
                        <a:t>65</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tc>
                <a:tc>
                  <a:txBody>
                    <a:bodyPr/>
                    <a:lstStyle/>
                    <a:p>
                      <a:pPr algn="ctr">
                        <a:lnSpc>
                          <a:spcPct val="107000"/>
                        </a:lnSpc>
                        <a:spcAft>
                          <a:spcPts val="800"/>
                        </a:spcAft>
                      </a:pPr>
                      <a:r>
                        <a:rPr lang="en-US" sz="1000">
                          <a:solidFill>
                            <a:schemeClr val="bg1"/>
                          </a:solidFill>
                          <a:effectLst/>
                          <a:latin typeface="Segoe UI" panose="020B0502040204020203" pitchFamily="34" charset="0"/>
                          <a:cs typeface="Segoe UI" panose="020B0502040204020203" pitchFamily="34" charset="0"/>
                        </a:rPr>
                        <a:t>63</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tc>
                <a:tc>
                  <a:txBody>
                    <a:bodyPr/>
                    <a:lstStyle/>
                    <a:p>
                      <a:pPr algn="ctr">
                        <a:lnSpc>
                          <a:spcPct val="107000"/>
                        </a:lnSpc>
                        <a:spcAft>
                          <a:spcPts val="800"/>
                        </a:spcAft>
                      </a:pPr>
                      <a:r>
                        <a:rPr lang="en-US" sz="1000">
                          <a:solidFill>
                            <a:schemeClr val="bg1"/>
                          </a:solidFill>
                          <a:effectLst/>
                          <a:latin typeface="Segoe UI" panose="020B0502040204020203" pitchFamily="34" charset="0"/>
                          <a:cs typeface="Segoe UI" panose="020B0502040204020203" pitchFamily="34" charset="0"/>
                        </a:rPr>
                        <a:t>70</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2013" marR="52013" marT="0" marB="0"/>
                </a:tc>
                <a:extLst>
                  <a:ext uri="{0D108BD9-81ED-4DB2-BD59-A6C34878D82A}">
                    <a16:rowId xmlns:a16="http://schemas.microsoft.com/office/drawing/2014/main" val="1671050450"/>
                  </a:ext>
                </a:extLst>
              </a:tr>
            </a:tbl>
          </a:graphicData>
        </a:graphic>
      </p:graphicFrame>
      <p:cxnSp>
        <p:nvCxnSpPr>
          <p:cNvPr id="88" name="Straight Connector 87">
            <a:extLst>
              <a:ext uri="{FF2B5EF4-FFF2-40B4-BE49-F238E27FC236}">
                <a16:creationId xmlns:a16="http://schemas.microsoft.com/office/drawing/2014/main" id="{2DE1523E-960C-76A9-9778-3BF8149BF10A}"/>
              </a:ext>
            </a:extLst>
          </p:cNvPr>
          <p:cNvCxnSpPr/>
          <p:nvPr/>
        </p:nvCxnSpPr>
        <p:spPr>
          <a:xfrm>
            <a:off x="454152" y="7463240"/>
            <a:ext cx="5949696"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320499DD-359D-ABD9-9F05-1D41F662596F}"/>
              </a:ext>
            </a:extLst>
          </p:cNvPr>
          <p:cNvCxnSpPr/>
          <p:nvPr/>
        </p:nvCxnSpPr>
        <p:spPr>
          <a:xfrm>
            <a:off x="454152" y="7953676"/>
            <a:ext cx="5949696"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765D04B6-7EBD-2E85-10AD-B522BDD31D3A}"/>
              </a:ext>
            </a:extLst>
          </p:cNvPr>
          <p:cNvSpPr txBox="1"/>
          <p:nvPr/>
        </p:nvSpPr>
        <p:spPr>
          <a:xfrm>
            <a:off x="273029" y="8045689"/>
            <a:ext cx="6379217" cy="1785104"/>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000">
                <a:solidFill>
                  <a:schemeClr val="bg1"/>
                </a:solidFill>
                <a:latin typeface="Segoe UI "/>
                <a:cs typeface="Calibri"/>
              </a:rPr>
              <a:t>The SIGA 2019, Act  (Act 990) enjoins the Authority to sign performance Contracts with Specified Entities annually. On a quarterly basis, these performance targets are monitored and evaluated at the end of the financial year. The outcome of the evaluations forms the basis for the ranking in the Public Enterprises League Table (PELT) and Awards and also informs measures and guidelines that the Authority issues to the entities. The table shows trend data on the number of entities that negotiated and signed performance contracts, monitored, and evaluated for the period 2020 to 2022 and projections for 2023. The Authority in 2020 signed a performance contract with 63 specified entities out of the 70 that negotiated. The number of entities increased marginally to 67  in 2021 with the coming on board of 4 new entities. The number of entities however decreased to 63 in 2022 due to </a:t>
            </a:r>
            <a:r>
              <a:rPr lang="en-GB" sz="1000">
                <a:solidFill>
                  <a:schemeClr val="bg1"/>
                </a:solidFill>
                <a:latin typeface="Segoe UI"/>
                <a:cs typeface="Segoe UI"/>
              </a:rPr>
              <a:t>some entities contesting SIGA’s mandate as well as change/merger in the mandate of some Entities</a:t>
            </a:r>
            <a:r>
              <a:rPr lang="en-US" sz="1000">
                <a:solidFill>
                  <a:schemeClr val="bg1"/>
                </a:solidFill>
                <a:latin typeface="Segoe UI "/>
                <a:cs typeface="Calibri"/>
              </a:rPr>
              <a:t>. The Authority projects to sign on more entities in 2023 to achieve the projected target of 70.</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E2E5"/>
        </a:solidFill>
        <a:effectLst/>
      </p:bgPr>
    </p:bg>
    <p:spTree>
      <p:nvGrpSpPr>
        <p:cNvPr id="1" name=""/>
        <p:cNvGrpSpPr/>
        <p:nvPr/>
      </p:nvGrpSpPr>
      <p:grpSpPr>
        <a:xfrm>
          <a:off x="0" y="0"/>
          <a:ext cx="0" cy="0"/>
          <a:chOff x="0" y="0"/>
          <a:chExt cx="0" cy="0"/>
        </a:xfrm>
      </p:grpSpPr>
      <p:sp>
        <p:nvSpPr>
          <p:cNvPr id="3" name="object 3"/>
          <p:cNvSpPr txBox="1"/>
          <p:nvPr/>
        </p:nvSpPr>
        <p:spPr>
          <a:xfrm>
            <a:off x="686053" y="1179268"/>
            <a:ext cx="3082383" cy="288096"/>
          </a:xfrm>
          <a:prstGeom prst="rect">
            <a:avLst/>
          </a:prstGeom>
        </p:spPr>
        <p:txBody>
          <a:bodyPr vert="horz" wrap="square" lIns="0" tIns="10990" rIns="0" bIns="0" rtlCol="0">
            <a:spAutoFit/>
          </a:bodyPr>
          <a:lstStyle/>
          <a:p>
            <a:pPr marL="10991">
              <a:spcBef>
                <a:spcPts val="87"/>
              </a:spcBef>
            </a:pPr>
            <a:r>
              <a:rPr lang="en-GB" b="1" spc="-61">
                <a:solidFill>
                  <a:srgbClr val="254159"/>
                </a:solidFill>
                <a:latin typeface="Segoe UI" panose="020B0502040204020203" pitchFamily="34" charset="0"/>
                <a:cs typeface="Segoe UI" panose="020B0502040204020203" pitchFamily="34" charset="0"/>
              </a:rPr>
              <a:t>2022 Performance Overview</a:t>
            </a:r>
            <a:endParaRPr>
              <a:latin typeface="Segoe UI" panose="020B0502040204020203" pitchFamily="34" charset="0"/>
              <a:cs typeface="Segoe UI" panose="020B0502040204020203" pitchFamily="34" charset="0"/>
            </a:endParaRPr>
          </a:p>
        </p:txBody>
      </p:sp>
      <p:graphicFrame>
        <p:nvGraphicFramePr>
          <p:cNvPr id="5" name="object 5"/>
          <p:cNvGraphicFramePr>
            <a:graphicFrameLocks noGrp="1"/>
          </p:cNvGraphicFramePr>
          <p:nvPr>
            <p:extLst>
              <p:ext uri="{D42A27DB-BD31-4B8C-83A1-F6EECF244321}">
                <p14:modId xmlns:p14="http://schemas.microsoft.com/office/powerpoint/2010/main" val="2344874877"/>
              </p:ext>
            </p:extLst>
          </p:nvPr>
        </p:nvGraphicFramePr>
        <p:xfrm>
          <a:off x="686053" y="3651330"/>
          <a:ext cx="5705108" cy="4551221"/>
        </p:xfrm>
        <a:graphic>
          <a:graphicData uri="http://schemas.openxmlformats.org/drawingml/2006/table">
            <a:tbl>
              <a:tblPr firstRow="1" bandRow="1">
                <a:tableStyleId>{2D5ABB26-0587-4C30-8999-92F81FD0307C}</a:tableStyleId>
              </a:tblPr>
              <a:tblGrid>
                <a:gridCol w="1323242">
                  <a:extLst>
                    <a:ext uri="{9D8B030D-6E8A-4147-A177-3AD203B41FA5}">
                      <a16:colId xmlns:a16="http://schemas.microsoft.com/office/drawing/2014/main" val="20000"/>
                    </a:ext>
                  </a:extLst>
                </a:gridCol>
                <a:gridCol w="4381866">
                  <a:extLst>
                    <a:ext uri="{9D8B030D-6E8A-4147-A177-3AD203B41FA5}">
                      <a16:colId xmlns:a16="http://schemas.microsoft.com/office/drawing/2014/main" val="20001"/>
                    </a:ext>
                  </a:extLst>
                </a:gridCol>
              </a:tblGrid>
              <a:tr h="198495">
                <a:tc gridSpan="2">
                  <a:txBody>
                    <a:bodyPr/>
                    <a:lstStyle/>
                    <a:p>
                      <a:pPr marL="71755">
                        <a:lnSpc>
                          <a:spcPct val="100000"/>
                        </a:lnSpc>
                        <a:spcBef>
                          <a:spcPts val="300"/>
                        </a:spcBef>
                      </a:pPr>
                      <a:endParaRPr sz="800">
                        <a:latin typeface="Open Sans Extrabold"/>
                        <a:cs typeface="Open Sans Extrabold"/>
                      </a:endParaRPr>
                    </a:p>
                  </a:txBody>
                  <a:tcPr marL="0" marR="0" marT="32971" marB="0">
                    <a:solidFill>
                      <a:srgbClr val="C6D3D7"/>
                    </a:solidFill>
                  </a:tcPr>
                </a:tc>
                <a:tc hMerge="1">
                  <a:txBody>
                    <a:bodyPr/>
                    <a:lstStyle/>
                    <a:p>
                      <a:endParaRPr/>
                    </a:p>
                  </a:txBody>
                  <a:tcPr marL="0" marR="0" marT="0" marB="0"/>
                </a:tc>
                <a:extLst>
                  <a:ext uri="{0D108BD9-81ED-4DB2-BD59-A6C34878D82A}">
                    <a16:rowId xmlns:a16="http://schemas.microsoft.com/office/drawing/2014/main" val="10000"/>
                  </a:ext>
                </a:extLst>
              </a:tr>
              <a:tr h="520859">
                <a:tc>
                  <a:txBody>
                    <a:bodyPr/>
                    <a:lstStyle/>
                    <a:p>
                      <a:pPr marL="107950" marR="520065">
                        <a:lnSpc>
                          <a:spcPct val="100000"/>
                        </a:lnSpc>
                        <a:spcBef>
                          <a:spcPts val="560"/>
                        </a:spcBef>
                      </a:pPr>
                      <a:r>
                        <a:rPr lang="en-GB" sz="900" b="1" spc="-45">
                          <a:solidFill>
                            <a:srgbClr val="1D3A52"/>
                          </a:solidFill>
                          <a:latin typeface="Segoe UI"/>
                          <a:cs typeface="Segoe UI"/>
                        </a:rPr>
                        <a:t>Completion of Annual Financial and Audit Reports</a:t>
                      </a:r>
                      <a:endParaRPr sz="900">
                        <a:latin typeface="Segoe UI"/>
                        <a:cs typeface="Segoe UI"/>
                      </a:endParaRPr>
                    </a:p>
                  </a:txBody>
                  <a:tcPr marL="0" marR="0" marT="61546" marB="0">
                    <a:lnR w="3175">
                      <a:solidFill>
                        <a:srgbClr val="254159"/>
                      </a:solidFill>
                      <a:prstDash val="solid"/>
                    </a:lnR>
                    <a:lnB w="3175">
                      <a:solidFill>
                        <a:srgbClr val="254159"/>
                      </a:solidFill>
                      <a:prstDash val="solid"/>
                    </a:lnB>
                    <a:solidFill>
                      <a:srgbClr val="D9E2E5"/>
                    </a:solidFill>
                  </a:tcPr>
                </a:tc>
                <a:tc>
                  <a:txBody>
                    <a:bodyPr/>
                    <a:lstStyle/>
                    <a:p>
                      <a:pPr marL="107315" marR="269875" indent="0">
                        <a:lnSpc>
                          <a:spcPct val="104200"/>
                        </a:lnSpc>
                        <a:spcBef>
                          <a:spcPts val="565"/>
                        </a:spcBef>
                        <a:buNone/>
                      </a:pPr>
                      <a:r>
                        <a:rPr lang="en-GB" sz="800">
                          <a:solidFill>
                            <a:srgbClr val="1D3A52"/>
                          </a:solidFill>
                          <a:latin typeface="Open Sans"/>
                          <a:cs typeface="Open Sans"/>
                        </a:rPr>
                        <a:t>All three (3)  years’ outstanding Annual Financial and Audit Reports of SIGA which delayed due to the merger of DIC and SEC to form the authority were completed. This has improved the moral authority of SIGA to demand compliance from the SEs.</a:t>
                      </a:r>
                      <a:endParaRPr sz="800">
                        <a:latin typeface="Open Sans"/>
                        <a:cs typeface="Open Sans"/>
                      </a:endParaRPr>
                    </a:p>
                  </a:txBody>
                  <a:tcPr marL="0" marR="0" marT="62096" marB="0">
                    <a:lnL w="3175">
                      <a:solidFill>
                        <a:srgbClr val="254159"/>
                      </a:solidFill>
                      <a:prstDash val="solid"/>
                    </a:lnL>
                    <a:lnB w="3175">
                      <a:solidFill>
                        <a:srgbClr val="254159"/>
                      </a:solidFill>
                      <a:prstDash val="solid"/>
                    </a:lnB>
                    <a:solidFill>
                      <a:srgbClr val="D9E2E5"/>
                    </a:solidFill>
                  </a:tcPr>
                </a:tc>
                <a:extLst>
                  <a:ext uri="{0D108BD9-81ED-4DB2-BD59-A6C34878D82A}">
                    <a16:rowId xmlns:a16="http://schemas.microsoft.com/office/drawing/2014/main" val="10001"/>
                  </a:ext>
                </a:extLst>
              </a:tr>
              <a:tr h="679763">
                <a:tc>
                  <a:txBody>
                    <a:bodyPr/>
                    <a:lstStyle/>
                    <a:p>
                      <a:pPr marL="107950">
                        <a:lnSpc>
                          <a:spcPct val="100000"/>
                        </a:lnSpc>
                        <a:spcBef>
                          <a:spcPts val="560"/>
                        </a:spcBef>
                      </a:pPr>
                      <a:r>
                        <a:rPr lang="en-GB" sz="900" b="1" spc="-10">
                          <a:solidFill>
                            <a:srgbClr val="1D3A52"/>
                          </a:solidFill>
                          <a:latin typeface="Segoe UI"/>
                          <a:cs typeface="Segoe UI"/>
                        </a:rPr>
                        <a:t>Update on Code of Corporate Governance </a:t>
                      </a:r>
                      <a:endParaRPr sz="900">
                        <a:latin typeface="Segoe UI" panose="020B0502040204020203" pitchFamily="34" charset="0"/>
                        <a:cs typeface="Segoe UI" panose="020B0502040204020203" pitchFamily="34" charset="0"/>
                      </a:endParaRPr>
                    </a:p>
                  </a:txBody>
                  <a:tcPr marL="0" marR="0" marT="61546" marB="0">
                    <a:lnR w="3175">
                      <a:solidFill>
                        <a:srgbClr val="254159"/>
                      </a:solidFill>
                      <a:prstDash val="solid"/>
                    </a:lnR>
                    <a:lnT w="3175">
                      <a:solidFill>
                        <a:srgbClr val="254159"/>
                      </a:solidFill>
                      <a:prstDash val="solid"/>
                    </a:lnT>
                    <a:lnB w="3175">
                      <a:solidFill>
                        <a:srgbClr val="254159"/>
                      </a:solidFill>
                      <a:prstDash val="solid"/>
                    </a:lnB>
                    <a:solidFill>
                      <a:srgbClr val="D9E2E5"/>
                    </a:solidFill>
                  </a:tcPr>
                </a:tc>
                <a:tc>
                  <a:txBody>
                    <a:bodyPr/>
                    <a:lstStyle/>
                    <a:p>
                      <a:pPr marL="107315" marR="300990" indent="0">
                        <a:lnSpc>
                          <a:spcPct val="104200"/>
                        </a:lnSpc>
                        <a:spcBef>
                          <a:spcPts val="565"/>
                        </a:spcBef>
                        <a:buNone/>
                        <a:tabLst>
                          <a:tab pos="216535" algn="l"/>
                        </a:tabLst>
                      </a:pPr>
                      <a:r>
                        <a:rPr lang="en-GB" sz="800" spc="-10">
                          <a:solidFill>
                            <a:srgbClr val="1D3A52"/>
                          </a:solidFill>
                          <a:latin typeface="Open Sans"/>
                          <a:cs typeface="Open Sans"/>
                        </a:rPr>
                        <a:t>The draft of Code of Corporate Governance has been updated and is to be tabled before cabinet for consideration and approval. The code when approved will help streamline corporate governance, risk management and compliance with relevant provisions.</a:t>
                      </a:r>
                      <a:endParaRPr sz="800">
                        <a:latin typeface="Open Sans"/>
                        <a:cs typeface="Open Sans"/>
                      </a:endParaRPr>
                    </a:p>
                  </a:txBody>
                  <a:tcPr marL="0" marR="0" marT="62096" marB="0">
                    <a:lnL w="3175">
                      <a:solidFill>
                        <a:srgbClr val="254159"/>
                      </a:solidFill>
                      <a:prstDash val="solid"/>
                    </a:lnL>
                    <a:lnT w="3175">
                      <a:solidFill>
                        <a:srgbClr val="254159"/>
                      </a:solidFill>
                      <a:prstDash val="solid"/>
                    </a:lnT>
                    <a:lnB w="3175">
                      <a:solidFill>
                        <a:srgbClr val="254159"/>
                      </a:solidFill>
                      <a:prstDash val="solid"/>
                    </a:lnB>
                    <a:solidFill>
                      <a:srgbClr val="D9E2E5"/>
                    </a:solidFill>
                  </a:tcPr>
                </a:tc>
                <a:extLst>
                  <a:ext uri="{0D108BD9-81ED-4DB2-BD59-A6C34878D82A}">
                    <a16:rowId xmlns:a16="http://schemas.microsoft.com/office/drawing/2014/main" val="10002"/>
                  </a:ext>
                </a:extLst>
              </a:tr>
              <a:tr h="395076">
                <a:tc>
                  <a:txBody>
                    <a:bodyPr/>
                    <a:lstStyle/>
                    <a:p>
                      <a:pPr marL="107950" marR="107950">
                        <a:lnSpc>
                          <a:spcPct val="100000"/>
                        </a:lnSpc>
                        <a:spcBef>
                          <a:spcPts val="560"/>
                        </a:spcBef>
                      </a:pPr>
                      <a:r>
                        <a:rPr lang="en-GB" sz="900" b="1" spc="-45">
                          <a:solidFill>
                            <a:srgbClr val="1D3A52"/>
                          </a:solidFill>
                          <a:latin typeface="Segoe UI"/>
                          <a:cs typeface="Segoe UI"/>
                        </a:rPr>
                        <a:t>Monitoring Fees</a:t>
                      </a:r>
                      <a:endParaRPr sz="900">
                        <a:latin typeface="Segoe UI"/>
                        <a:cs typeface="Segoe UI"/>
                      </a:endParaRPr>
                    </a:p>
                  </a:txBody>
                  <a:tcPr marL="0" marR="0" marT="61546" marB="0">
                    <a:lnR w="3175">
                      <a:solidFill>
                        <a:srgbClr val="254159"/>
                      </a:solidFill>
                      <a:prstDash val="solid"/>
                    </a:lnR>
                    <a:lnT w="3175">
                      <a:solidFill>
                        <a:srgbClr val="254159"/>
                      </a:solidFill>
                      <a:prstDash val="solid"/>
                    </a:lnT>
                    <a:lnB w="3175">
                      <a:solidFill>
                        <a:srgbClr val="254159"/>
                      </a:solidFill>
                      <a:prstDash val="solid"/>
                    </a:lnB>
                    <a:solidFill>
                      <a:srgbClr val="D9E2E5"/>
                    </a:solidFill>
                  </a:tcPr>
                </a:tc>
                <a:tc>
                  <a:txBody>
                    <a:bodyPr/>
                    <a:lstStyle/>
                    <a:p>
                      <a:pPr marL="107315" indent="0">
                        <a:lnSpc>
                          <a:spcPct val="100000"/>
                        </a:lnSpc>
                        <a:spcBef>
                          <a:spcPts val="610"/>
                        </a:spcBef>
                        <a:buNone/>
                        <a:tabLst>
                          <a:tab pos="216535" algn="l"/>
                        </a:tabLst>
                      </a:pPr>
                      <a:r>
                        <a:rPr lang="en-GB" sz="800">
                          <a:solidFill>
                            <a:srgbClr val="1D3A52"/>
                          </a:solidFill>
                          <a:latin typeface="Open Sans"/>
                          <a:cs typeface="Open Sans"/>
                        </a:rPr>
                        <a:t>Parliament approved the payment of monitoring fees to constitute as IGF of SIGA.</a:t>
                      </a:r>
                      <a:endParaRPr sz="800">
                        <a:latin typeface="Open Sans"/>
                        <a:cs typeface="Open Sans"/>
                      </a:endParaRPr>
                    </a:p>
                  </a:txBody>
                  <a:tcPr marL="0" marR="0" marT="67041" marB="0">
                    <a:lnL w="3175">
                      <a:solidFill>
                        <a:srgbClr val="254159"/>
                      </a:solidFill>
                      <a:prstDash val="solid"/>
                    </a:lnL>
                    <a:lnT w="3175">
                      <a:solidFill>
                        <a:srgbClr val="254159"/>
                      </a:solidFill>
                      <a:prstDash val="solid"/>
                    </a:lnT>
                    <a:lnB w="3175">
                      <a:solidFill>
                        <a:srgbClr val="254159"/>
                      </a:solidFill>
                      <a:prstDash val="solid"/>
                    </a:lnB>
                    <a:solidFill>
                      <a:srgbClr val="D9E2E5"/>
                    </a:solidFill>
                  </a:tcPr>
                </a:tc>
                <a:extLst>
                  <a:ext uri="{0D108BD9-81ED-4DB2-BD59-A6C34878D82A}">
                    <a16:rowId xmlns:a16="http://schemas.microsoft.com/office/drawing/2014/main" val="10003"/>
                  </a:ext>
                </a:extLst>
              </a:tr>
              <a:tr h="499655">
                <a:tc>
                  <a:txBody>
                    <a:bodyPr/>
                    <a:lstStyle/>
                    <a:p>
                      <a:pPr marL="107950" marR="337820">
                        <a:lnSpc>
                          <a:spcPct val="100000"/>
                        </a:lnSpc>
                        <a:spcBef>
                          <a:spcPts val="560"/>
                        </a:spcBef>
                      </a:pPr>
                      <a:r>
                        <a:rPr sz="900" b="1" spc="-50">
                          <a:solidFill>
                            <a:srgbClr val="1D3A52"/>
                          </a:solidFill>
                          <a:latin typeface="Segoe UI"/>
                          <a:cs typeface="Segoe UI"/>
                        </a:rPr>
                        <a:t>Performance</a:t>
                      </a:r>
                      <a:r>
                        <a:rPr sz="900" b="1" spc="25">
                          <a:solidFill>
                            <a:srgbClr val="1D3A52"/>
                          </a:solidFill>
                          <a:latin typeface="Segoe UI"/>
                          <a:cs typeface="Segoe UI"/>
                        </a:rPr>
                        <a:t> </a:t>
                      </a:r>
                      <a:r>
                        <a:rPr sz="900" b="1" spc="-25">
                          <a:solidFill>
                            <a:srgbClr val="1D3A52"/>
                          </a:solidFill>
                          <a:latin typeface="Segoe UI"/>
                          <a:cs typeface="Segoe UI"/>
                        </a:rPr>
                        <a:t>and </a:t>
                      </a:r>
                      <a:r>
                        <a:rPr lang="en-US" sz="900" b="1" spc="-60">
                          <a:solidFill>
                            <a:srgbClr val="1D3A52"/>
                          </a:solidFill>
                          <a:latin typeface="Segoe UI"/>
                          <a:cs typeface="Segoe UI"/>
                        </a:rPr>
                        <a:t>R</a:t>
                      </a:r>
                      <a:r>
                        <a:rPr sz="900" b="1" spc="-60">
                          <a:solidFill>
                            <a:srgbClr val="1D3A52"/>
                          </a:solidFill>
                          <a:latin typeface="Segoe UI"/>
                          <a:cs typeface="Segoe UI"/>
                        </a:rPr>
                        <a:t>isk</a:t>
                      </a:r>
                      <a:r>
                        <a:rPr sz="900" b="1">
                          <a:solidFill>
                            <a:srgbClr val="1D3A52"/>
                          </a:solidFill>
                          <a:latin typeface="Segoe UI"/>
                          <a:cs typeface="Segoe UI"/>
                        </a:rPr>
                        <a:t> </a:t>
                      </a:r>
                      <a:r>
                        <a:rPr lang="en-US" sz="900" b="1" spc="-55">
                          <a:solidFill>
                            <a:srgbClr val="1D3A52"/>
                          </a:solidFill>
                          <a:latin typeface="Segoe UI"/>
                          <a:cs typeface="Segoe UI"/>
                        </a:rPr>
                        <a:t>M</a:t>
                      </a:r>
                      <a:r>
                        <a:rPr sz="900" b="1" spc="-55">
                          <a:solidFill>
                            <a:srgbClr val="1D3A52"/>
                          </a:solidFill>
                          <a:latin typeface="Segoe UI"/>
                          <a:cs typeface="Segoe UI"/>
                        </a:rPr>
                        <a:t>anagement</a:t>
                      </a:r>
                      <a:endParaRPr sz="900">
                        <a:latin typeface="Segoe UI"/>
                        <a:cs typeface="Segoe UI"/>
                      </a:endParaRPr>
                    </a:p>
                  </a:txBody>
                  <a:tcPr marL="0" marR="0" marT="61546" marB="0">
                    <a:lnR w="3175">
                      <a:solidFill>
                        <a:srgbClr val="254159"/>
                      </a:solidFill>
                      <a:prstDash val="solid"/>
                    </a:lnR>
                    <a:lnT w="3175">
                      <a:solidFill>
                        <a:srgbClr val="254159"/>
                      </a:solidFill>
                      <a:prstDash val="solid"/>
                    </a:lnT>
                    <a:lnB w="3175">
                      <a:solidFill>
                        <a:srgbClr val="254159"/>
                      </a:solidFill>
                      <a:prstDash val="solid"/>
                    </a:lnB>
                    <a:solidFill>
                      <a:srgbClr val="D9E2E5"/>
                    </a:solidFill>
                  </a:tcPr>
                </a:tc>
                <a:tc>
                  <a:txBody>
                    <a:bodyPr/>
                    <a:lstStyle/>
                    <a:p>
                      <a:pPr marL="107315" marR="740410" indent="0">
                        <a:lnSpc>
                          <a:spcPct val="104200"/>
                        </a:lnSpc>
                        <a:spcBef>
                          <a:spcPts val="565"/>
                        </a:spcBef>
                        <a:buNone/>
                        <a:tabLst>
                          <a:tab pos="216535" algn="l"/>
                        </a:tabLst>
                      </a:pPr>
                      <a:r>
                        <a:rPr lang="en-GB" sz="800">
                          <a:solidFill>
                            <a:srgbClr val="1D3A52"/>
                          </a:solidFill>
                          <a:latin typeface="Open Sans"/>
                          <a:cs typeface="Open Sans"/>
                        </a:rPr>
                        <a:t>A meeting was organized between the President and Board Chairpersons of SEs to discuss infractions and recommendations for mitigation.</a:t>
                      </a:r>
                      <a:endParaRPr sz="800">
                        <a:latin typeface="Open Sans"/>
                        <a:cs typeface="Open Sans"/>
                      </a:endParaRPr>
                    </a:p>
                  </a:txBody>
                  <a:tcPr marL="0" marR="0" marT="62096" marB="0">
                    <a:lnL w="3175">
                      <a:solidFill>
                        <a:srgbClr val="254159"/>
                      </a:solidFill>
                      <a:prstDash val="solid"/>
                    </a:lnL>
                    <a:lnT w="3175">
                      <a:solidFill>
                        <a:srgbClr val="254159"/>
                      </a:solidFill>
                      <a:prstDash val="solid"/>
                    </a:lnT>
                    <a:lnB w="3175">
                      <a:solidFill>
                        <a:srgbClr val="254159"/>
                      </a:solidFill>
                      <a:prstDash val="solid"/>
                    </a:lnB>
                    <a:solidFill>
                      <a:srgbClr val="D9E2E5"/>
                    </a:solidFill>
                  </a:tcPr>
                </a:tc>
                <a:extLst>
                  <a:ext uri="{0D108BD9-81ED-4DB2-BD59-A6C34878D82A}">
                    <a16:rowId xmlns:a16="http://schemas.microsoft.com/office/drawing/2014/main" val="10004"/>
                  </a:ext>
                </a:extLst>
              </a:tr>
              <a:tr h="712800">
                <a:tc>
                  <a:txBody>
                    <a:bodyPr/>
                    <a:lstStyle/>
                    <a:p>
                      <a:pPr marL="107950">
                        <a:lnSpc>
                          <a:spcPct val="100000"/>
                        </a:lnSpc>
                        <a:spcBef>
                          <a:spcPts val="565"/>
                        </a:spcBef>
                      </a:pPr>
                      <a:r>
                        <a:rPr lang="en-GB" sz="900" b="1" spc="-25">
                          <a:solidFill>
                            <a:srgbClr val="1D3A52"/>
                          </a:solidFill>
                          <a:latin typeface="Segoe UI"/>
                          <a:cs typeface="Segoe UI"/>
                        </a:rPr>
                        <a:t>Meeting of SEs with the Finance Minister dubbed “A Conversation with the Finance Minister”</a:t>
                      </a:r>
                      <a:endParaRPr sz="900">
                        <a:latin typeface="Segoe UI"/>
                        <a:cs typeface="Segoe UI"/>
                      </a:endParaRPr>
                    </a:p>
                  </a:txBody>
                  <a:tcPr marL="0" marR="0" marT="62096" marB="0">
                    <a:lnR w="3175" cap="flat" cmpd="sng" algn="ctr">
                      <a:solidFill>
                        <a:srgbClr val="254159"/>
                      </a:solidFill>
                      <a:prstDash val="solid"/>
                      <a:round/>
                      <a:headEnd type="none" w="med" len="med"/>
                      <a:tailEnd type="none" w="med" len="med"/>
                    </a:lnR>
                    <a:lnT w="3175" cap="flat" cmpd="sng" algn="ctr">
                      <a:solidFill>
                        <a:srgbClr val="254159"/>
                      </a:solidFill>
                      <a:prstDash val="solid"/>
                      <a:round/>
                      <a:headEnd type="none" w="med" len="med"/>
                      <a:tailEnd type="none" w="med" len="med"/>
                    </a:lnT>
                    <a:lnB w="3175">
                      <a:solidFill>
                        <a:srgbClr val="254159"/>
                      </a:solidFill>
                      <a:prstDash val="solid"/>
                    </a:lnB>
                    <a:solidFill>
                      <a:srgbClr val="D9E2E5"/>
                    </a:solidFill>
                  </a:tcPr>
                </a:tc>
                <a:tc>
                  <a:txBody>
                    <a:bodyPr/>
                    <a:lstStyle/>
                    <a:p>
                      <a:pPr marL="107315" indent="0">
                        <a:lnSpc>
                          <a:spcPct val="100000"/>
                        </a:lnSpc>
                        <a:spcBef>
                          <a:spcPts val="610"/>
                        </a:spcBef>
                        <a:buNone/>
                        <a:tabLst>
                          <a:tab pos="216535" algn="l"/>
                        </a:tabLst>
                      </a:pPr>
                      <a:r>
                        <a:rPr lang="en-GB" sz="800">
                          <a:solidFill>
                            <a:srgbClr val="1D3A52"/>
                          </a:solidFill>
                          <a:latin typeface="Open Sans"/>
                          <a:cs typeface="Open Sans"/>
                        </a:rPr>
                        <a:t>First-of-its-kind designed interaction with the Minister and Board Chairpersons to better align stakeholder roles in raising revenue for the state</a:t>
                      </a:r>
                      <a:endParaRPr sz="800">
                        <a:latin typeface="Open Sans"/>
                        <a:cs typeface="Open Sans"/>
                      </a:endParaRPr>
                    </a:p>
                  </a:txBody>
                  <a:tcPr marL="0" marR="0" marT="67041" marB="0">
                    <a:lnL w="3175" cap="flat" cmpd="sng" algn="ctr">
                      <a:solidFill>
                        <a:srgbClr val="254159"/>
                      </a:solidFill>
                      <a:prstDash val="solid"/>
                      <a:round/>
                      <a:headEnd type="none" w="med" len="med"/>
                      <a:tailEnd type="none" w="med" len="med"/>
                    </a:lnL>
                    <a:lnT w="3175" cap="flat" cmpd="sng" algn="ctr">
                      <a:solidFill>
                        <a:srgbClr val="254159"/>
                      </a:solidFill>
                      <a:prstDash val="solid"/>
                      <a:round/>
                      <a:headEnd type="none" w="med" len="med"/>
                      <a:tailEnd type="none" w="med" len="med"/>
                    </a:lnT>
                    <a:lnB w="3175">
                      <a:solidFill>
                        <a:srgbClr val="254159"/>
                      </a:solidFill>
                      <a:prstDash val="solid"/>
                    </a:lnB>
                    <a:solidFill>
                      <a:srgbClr val="D9E2E5"/>
                    </a:solidFill>
                  </a:tcPr>
                </a:tc>
                <a:extLst>
                  <a:ext uri="{0D108BD9-81ED-4DB2-BD59-A6C34878D82A}">
                    <a16:rowId xmlns:a16="http://schemas.microsoft.com/office/drawing/2014/main" val="10006"/>
                  </a:ext>
                </a:extLst>
              </a:tr>
              <a:tr h="451353">
                <a:tc>
                  <a:txBody>
                    <a:bodyPr/>
                    <a:lstStyle/>
                    <a:p>
                      <a:pPr marL="107950" marR="311785">
                        <a:lnSpc>
                          <a:spcPct val="100000"/>
                        </a:lnSpc>
                        <a:spcBef>
                          <a:spcPts val="565"/>
                        </a:spcBef>
                      </a:pPr>
                      <a:r>
                        <a:rPr lang="en-GB" sz="900" b="1" spc="-45">
                          <a:solidFill>
                            <a:srgbClr val="1D3A52"/>
                          </a:solidFill>
                          <a:latin typeface="Segoe UI"/>
                          <a:cs typeface="Segoe UI"/>
                        </a:rPr>
                        <a:t>Policy and Governance Forum 2022</a:t>
                      </a:r>
                      <a:endParaRPr sz="900">
                        <a:latin typeface="Segoe UI"/>
                        <a:cs typeface="Segoe UI"/>
                      </a:endParaRPr>
                    </a:p>
                  </a:txBody>
                  <a:tcPr marL="0" marR="0" marT="62096" marB="0">
                    <a:lnR w="3175">
                      <a:solidFill>
                        <a:srgbClr val="254159"/>
                      </a:solidFill>
                      <a:prstDash val="solid"/>
                    </a:lnR>
                    <a:lnT w="3175">
                      <a:solidFill>
                        <a:srgbClr val="254159"/>
                      </a:solidFill>
                      <a:prstDash val="solid"/>
                    </a:lnT>
                    <a:lnB w="3175" cap="flat" cmpd="sng" algn="ctr">
                      <a:solidFill>
                        <a:srgbClr val="254159"/>
                      </a:solidFill>
                      <a:prstDash val="solid"/>
                      <a:round/>
                      <a:headEnd type="none" w="med" len="med"/>
                      <a:tailEnd type="none" w="med" len="med"/>
                    </a:lnB>
                    <a:solidFill>
                      <a:srgbClr val="D9E2E5"/>
                    </a:solidFill>
                  </a:tcPr>
                </a:tc>
                <a:tc>
                  <a:txBody>
                    <a:bodyPr/>
                    <a:lstStyle/>
                    <a:p>
                      <a:pPr marL="107315" marR="100330" indent="0">
                        <a:lnSpc>
                          <a:spcPct val="104200"/>
                        </a:lnSpc>
                        <a:spcBef>
                          <a:spcPts val="565"/>
                        </a:spcBef>
                        <a:buNone/>
                      </a:pPr>
                      <a:r>
                        <a:rPr lang="en-GB" sz="800">
                          <a:solidFill>
                            <a:srgbClr val="1D3A52"/>
                          </a:solidFill>
                          <a:latin typeface="Open Sans"/>
                          <a:cs typeface="Open Sans"/>
                        </a:rPr>
                        <a:t>The 2022 Policy and Governance Forum was </a:t>
                      </a:r>
                      <a:r>
                        <a:rPr lang="en-GB" sz="800" err="1">
                          <a:solidFill>
                            <a:srgbClr val="1D3A52"/>
                          </a:solidFill>
                          <a:latin typeface="Open Sans"/>
                          <a:cs typeface="Open Sans"/>
                        </a:rPr>
                        <a:t>succefully</a:t>
                      </a:r>
                      <a:r>
                        <a:rPr lang="en-GB" sz="800">
                          <a:solidFill>
                            <a:srgbClr val="1D3A52"/>
                          </a:solidFill>
                          <a:latin typeface="Open Sans"/>
                          <a:cs typeface="Open Sans"/>
                        </a:rPr>
                        <a:t> organised, bringing together CEOs and board </a:t>
                      </a:r>
                      <a:r>
                        <a:rPr lang="en-GB" sz="800" err="1">
                          <a:solidFill>
                            <a:srgbClr val="1D3A52"/>
                          </a:solidFill>
                          <a:latin typeface="Open Sans"/>
                          <a:cs typeface="Open Sans"/>
                        </a:rPr>
                        <a:t>chairspersons</a:t>
                      </a:r>
                      <a:r>
                        <a:rPr lang="en-GB" sz="800">
                          <a:solidFill>
                            <a:srgbClr val="1D3A52"/>
                          </a:solidFill>
                          <a:latin typeface="Open Sans"/>
                          <a:cs typeface="Open Sans"/>
                        </a:rPr>
                        <a:t>. The key policy fallout was for SOEs to minimise their drain on the national coffers and rather contribute 30% of GDP.  </a:t>
                      </a:r>
                      <a:endParaRPr sz="800">
                        <a:latin typeface="Open Sans"/>
                        <a:cs typeface="Open Sans"/>
                      </a:endParaRPr>
                    </a:p>
                  </a:txBody>
                  <a:tcPr marL="0" marR="0" marT="62096" marB="0">
                    <a:lnL w="3175">
                      <a:solidFill>
                        <a:srgbClr val="254159"/>
                      </a:solidFill>
                      <a:prstDash val="solid"/>
                    </a:lnL>
                    <a:lnT w="3175">
                      <a:solidFill>
                        <a:srgbClr val="254159"/>
                      </a:solidFill>
                      <a:prstDash val="solid"/>
                    </a:lnT>
                    <a:lnB w="3175" cap="flat" cmpd="sng" algn="ctr">
                      <a:solidFill>
                        <a:srgbClr val="254159"/>
                      </a:solidFill>
                      <a:prstDash val="solid"/>
                      <a:round/>
                      <a:headEnd type="none" w="med" len="med"/>
                      <a:tailEnd type="none" w="med" len="med"/>
                    </a:lnB>
                    <a:solidFill>
                      <a:srgbClr val="D9E2E5"/>
                    </a:solidFill>
                  </a:tcPr>
                </a:tc>
                <a:extLst>
                  <a:ext uri="{0D108BD9-81ED-4DB2-BD59-A6C34878D82A}">
                    <a16:rowId xmlns:a16="http://schemas.microsoft.com/office/drawing/2014/main" val="10007"/>
                  </a:ext>
                </a:extLst>
              </a:tr>
              <a:tr h="416554">
                <a:tc>
                  <a:txBody>
                    <a:bodyPr/>
                    <a:lstStyle/>
                    <a:p>
                      <a:pPr marL="107950" marR="311785">
                        <a:lnSpc>
                          <a:spcPct val="100000"/>
                        </a:lnSpc>
                        <a:spcBef>
                          <a:spcPts val="565"/>
                        </a:spcBef>
                      </a:pPr>
                      <a:r>
                        <a:rPr lang="en-GB" sz="900" b="1">
                          <a:solidFill>
                            <a:srgbClr val="254159"/>
                          </a:solidFill>
                          <a:latin typeface="Segoe UI"/>
                          <a:cs typeface="Segoe UI"/>
                        </a:rPr>
                        <a:t>2021 SOR Preparation</a:t>
                      </a:r>
                      <a:endParaRPr sz="900" b="1">
                        <a:solidFill>
                          <a:srgbClr val="254159"/>
                        </a:solidFill>
                        <a:latin typeface="Segoe UI"/>
                        <a:cs typeface="Segoe UI"/>
                      </a:endParaRPr>
                    </a:p>
                  </a:txBody>
                  <a:tcPr marL="0" marR="0" marT="62096" marB="0">
                    <a:lnR w="3175" cap="flat" cmpd="sng" algn="ctr">
                      <a:solidFill>
                        <a:srgbClr val="254159"/>
                      </a:solidFill>
                      <a:prstDash val="solid"/>
                      <a:round/>
                      <a:headEnd type="none" w="med" len="med"/>
                      <a:tailEnd type="none" w="med" len="med"/>
                    </a:lnR>
                    <a:lnT w="3175">
                      <a:solidFill>
                        <a:srgbClr val="254159"/>
                      </a:solidFill>
                      <a:prstDash val="solid"/>
                    </a:lnT>
                    <a:lnB w="3175" cap="flat" cmpd="sng" algn="ctr">
                      <a:solidFill>
                        <a:srgbClr val="254159"/>
                      </a:solidFill>
                      <a:prstDash val="solid"/>
                      <a:round/>
                      <a:headEnd type="none" w="med" len="med"/>
                      <a:tailEnd type="none" w="med" len="med"/>
                    </a:lnB>
                    <a:solidFill>
                      <a:srgbClr val="D9E2E5"/>
                    </a:solidFill>
                  </a:tcPr>
                </a:tc>
                <a:tc>
                  <a:txBody>
                    <a:bodyPr/>
                    <a:lstStyle/>
                    <a:p>
                      <a:pPr marL="107315" marR="100330" indent="0">
                        <a:lnSpc>
                          <a:spcPct val="104200"/>
                        </a:lnSpc>
                        <a:spcBef>
                          <a:spcPts val="565"/>
                        </a:spcBef>
                        <a:buNone/>
                      </a:pPr>
                      <a:r>
                        <a:rPr lang="en-GB" sz="800">
                          <a:solidFill>
                            <a:srgbClr val="254159"/>
                          </a:solidFill>
                          <a:latin typeface="Open Sans"/>
                          <a:cs typeface="Open Sans"/>
                        </a:rPr>
                        <a:t>SIGA is leading the production of the State Ownership Report. MoF previously lead the production. The 2021 report is currently under preparation and will be published in 2023</a:t>
                      </a:r>
                      <a:endParaRPr sz="800">
                        <a:solidFill>
                          <a:srgbClr val="254159"/>
                        </a:solidFill>
                        <a:latin typeface="Open Sans"/>
                        <a:cs typeface="Open Sans"/>
                      </a:endParaRPr>
                    </a:p>
                  </a:txBody>
                  <a:tcPr marL="0" marR="0" marT="62096" marB="0">
                    <a:lnL w="3175" cap="flat" cmpd="sng" algn="ctr">
                      <a:solidFill>
                        <a:srgbClr val="254159"/>
                      </a:solidFill>
                      <a:prstDash val="solid"/>
                      <a:round/>
                      <a:headEnd type="none" w="med" len="med"/>
                      <a:tailEnd type="none" w="med" len="med"/>
                    </a:lnL>
                    <a:lnT w="3175">
                      <a:solidFill>
                        <a:srgbClr val="254159"/>
                      </a:solidFill>
                      <a:prstDash val="solid"/>
                    </a:lnT>
                    <a:lnB w="3175" cap="flat" cmpd="sng" algn="ctr">
                      <a:solidFill>
                        <a:srgbClr val="254159"/>
                      </a:solidFill>
                      <a:prstDash val="solid"/>
                      <a:round/>
                      <a:headEnd type="none" w="med" len="med"/>
                      <a:tailEnd type="none" w="med" len="med"/>
                    </a:lnB>
                    <a:solidFill>
                      <a:srgbClr val="D9E2E5"/>
                    </a:solidFill>
                  </a:tcPr>
                </a:tc>
                <a:extLst>
                  <a:ext uri="{0D108BD9-81ED-4DB2-BD59-A6C34878D82A}">
                    <a16:rowId xmlns:a16="http://schemas.microsoft.com/office/drawing/2014/main" val="1218774125"/>
                  </a:ext>
                </a:extLst>
              </a:tr>
              <a:tr h="295695">
                <a:tc>
                  <a:txBody>
                    <a:bodyPr/>
                    <a:lstStyle/>
                    <a:p>
                      <a:pPr marL="107950" marR="311785">
                        <a:lnSpc>
                          <a:spcPct val="100000"/>
                        </a:lnSpc>
                        <a:spcBef>
                          <a:spcPts val="565"/>
                        </a:spcBef>
                      </a:pPr>
                      <a:r>
                        <a:rPr lang="en-GB" sz="900" b="1">
                          <a:solidFill>
                            <a:srgbClr val="254159"/>
                          </a:solidFill>
                          <a:latin typeface="Segoe UI"/>
                          <a:cs typeface="Segoe UI"/>
                        </a:rPr>
                        <a:t>Entity Register</a:t>
                      </a:r>
                      <a:endParaRPr sz="900" b="1">
                        <a:solidFill>
                          <a:srgbClr val="254159"/>
                        </a:solidFill>
                        <a:latin typeface="Segoe UI"/>
                        <a:cs typeface="Segoe UI"/>
                      </a:endParaRPr>
                    </a:p>
                  </a:txBody>
                  <a:tcPr marL="0" marR="0" marT="62096" marB="0">
                    <a:lnR w="3175" cap="flat" cmpd="sng" algn="ctr">
                      <a:solidFill>
                        <a:srgbClr val="254159"/>
                      </a:solidFill>
                      <a:prstDash val="solid"/>
                      <a:round/>
                      <a:headEnd type="none" w="med" len="med"/>
                      <a:tailEnd type="none" w="med" len="med"/>
                    </a:lnR>
                    <a:lnT w="3175">
                      <a:solidFill>
                        <a:srgbClr val="254159"/>
                      </a:solidFill>
                      <a:prstDash val="solid"/>
                    </a:lnT>
                    <a:lnB w="3175" cap="flat" cmpd="sng" algn="ctr">
                      <a:solidFill>
                        <a:srgbClr val="254159"/>
                      </a:solidFill>
                      <a:prstDash val="solid"/>
                      <a:round/>
                      <a:headEnd type="none" w="med" len="med"/>
                      <a:tailEnd type="none" w="med" len="med"/>
                    </a:lnB>
                    <a:solidFill>
                      <a:srgbClr val="D9E2E5"/>
                    </a:solidFill>
                  </a:tcPr>
                </a:tc>
                <a:tc>
                  <a:txBody>
                    <a:bodyPr/>
                    <a:lstStyle/>
                    <a:p>
                      <a:pPr marL="107315" marR="100330" indent="0">
                        <a:lnSpc>
                          <a:spcPct val="104200"/>
                        </a:lnSpc>
                        <a:spcBef>
                          <a:spcPts val="565"/>
                        </a:spcBef>
                        <a:buNone/>
                        <a:tabLst>
                          <a:tab pos="216535" algn="l"/>
                        </a:tabLst>
                      </a:pPr>
                      <a:r>
                        <a:rPr lang="en-GB" sz="800">
                          <a:solidFill>
                            <a:srgbClr val="254159"/>
                          </a:solidFill>
                          <a:latin typeface="Open Sans"/>
                          <a:cs typeface="Open Sans"/>
                        </a:rPr>
                        <a:t>In pursuit of bringing clarity on Entities that fall under SIGA’s a new register has created for publication.</a:t>
                      </a:r>
                      <a:endParaRPr sz="800">
                        <a:solidFill>
                          <a:srgbClr val="254159"/>
                        </a:solidFill>
                        <a:latin typeface="Open Sans"/>
                        <a:cs typeface="Open Sans"/>
                      </a:endParaRPr>
                    </a:p>
                  </a:txBody>
                  <a:tcPr marL="0" marR="0" marT="62096" marB="0">
                    <a:lnL w="3175" cap="flat" cmpd="sng" algn="ctr">
                      <a:solidFill>
                        <a:srgbClr val="254159"/>
                      </a:solidFill>
                      <a:prstDash val="solid"/>
                      <a:round/>
                      <a:headEnd type="none" w="med" len="med"/>
                      <a:tailEnd type="none" w="med" len="med"/>
                    </a:lnL>
                    <a:lnT w="3175">
                      <a:solidFill>
                        <a:srgbClr val="254159"/>
                      </a:solidFill>
                      <a:prstDash val="solid"/>
                    </a:lnT>
                    <a:lnB w="3175" cap="flat" cmpd="sng" algn="ctr">
                      <a:solidFill>
                        <a:srgbClr val="254159"/>
                      </a:solidFill>
                      <a:prstDash val="solid"/>
                      <a:round/>
                      <a:headEnd type="none" w="med" len="med"/>
                      <a:tailEnd type="none" w="med" len="med"/>
                    </a:lnB>
                    <a:solidFill>
                      <a:srgbClr val="D9E2E5"/>
                    </a:solidFill>
                  </a:tcPr>
                </a:tc>
                <a:extLst>
                  <a:ext uri="{0D108BD9-81ED-4DB2-BD59-A6C34878D82A}">
                    <a16:rowId xmlns:a16="http://schemas.microsoft.com/office/drawing/2014/main" val="335277876"/>
                  </a:ext>
                </a:extLst>
              </a:tr>
              <a:tr h="189906">
                <a:tc gridSpan="2">
                  <a:txBody>
                    <a:bodyPr/>
                    <a:lstStyle/>
                    <a:p>
                      <a:pPr marL="107950" marR="311785">
                        <a:lnSpc>
                          <a:spcPct val="100000"/>
                        </a:lnSpc>
                        <a:spcBef>
                          <a:spcPts val="565"/>
                        </a:spcBef>
                      </a:pPr>
                      <a:endParaRPr sz="900" b="1">
                        <a:solidFill>
                          <a:srgbClr val="254159"/>
                        </a:solidFill>
                        <a:latin typeface="Segoe UI" panose="020B0502040204020203" pitchFamily="34" charset="0"/>
                        <a:cs typeface="Segoe UI" panose="020B0502040204020203" pitchFamily="34" charset="0"/>
                      </a:endParaRPr>
                    </a:p>
                  </a:txBody>
                  <a:tcPr marL="0" marR="0" marT="62096" marB="0">
                    <a:lnT w="3175">
                      <a:solidFill>
                        <a:srgbClr val="254159"/>
                      </a:solidFill>
                      <a:prstDash val="solid"/>
                    </a:lnT>
                    <a:lnB w="3175" cap="flat" cmpd="sng" algn="ctr">
                      <a:solidFill>
                        <a:srgbClr val="254159"/>
                      </a:solidFill>
                      <a:prstDash val="solid"/>
                      <a:round/>
                      <a:headEnd type="none" w="med" len="med"/>
                      <a:tailEnd type="none" w="med" len="med"/>
                    </a:lnB>
                    <a:solidFill>
                      <a:srgbClr val="D9E2E5"/>
                    </a:solidFill>
                  </a:tcPr>
                </a:tc>
                <a:tc hMerge="1">
                  <a:txBody>
                    <a:bodyPr/>
                    <a:lstStyle/>
                    <a:p>
                      <a:pPr marL="107315" marR="100330" indent="0">
                        <a:lnSpc>
                          <a:spcPct val="104200"/>
                        </a:lnSpc>
                        <a:spcBef>
                          <a:spcPts val="565"/>
                        </a:spcBef>
                        <a:buNone/>
                        <a:tabLst>
                          <a:tab pos="216535" algn="l"/>
                        </a:tabLst>
                      </a:pPr>
                      <a:endParaRPr sz="800">
                        <a:solidFill>
                          <a:srgbClr val="254159"/>
                        </a:solidFill>
                        <a:latin typeface="Open Sans"/>
                        <a:cs typeface="Open Sans"/>
                      </a:endParaRPr>
                    </a:p>
                  </a:txBody>
                  <a:tcPr marL="0" marR="0" marT="62096" marB="0">
                    <a:lnL w="3175" cap="flat" cmpd="sng" algn="ctr">
                      <a:solidFill>
                        <a:srgbClr val="254159"/>
                      </a:solidFill>
                      <a:prstDash val="solid"/>
                      <a:round/>
                      <a:headEnd type="none" w="med" len="med"/>
                      <a:tailEnd type="none" w="med" len="med"/>
                    </a:lnL>
                    <a:lnT w="3175">
                      <a:solidFill>
                        <a:srgbClr val="254159"/>
                      </a:solidFill>
                      <a:prstDash val="solid"/>
                    </a:lnT>
                    <a:lnB w="3175" cap="flat" cmpd="sng" algn="ctr">
                      <a:solidFill>
                        <a:srgbClr val="254159"/>
                      </a:solidFill>
                      <a:prstDash val="solid"/>
                      <a:round/>
                      <a:headEnd type="none" w="med" len="med"/>
                      <a:tailEnd type="none" w="med" len="med"/>
                    </a:lnB>
                    <a:solidFill>
                      <a:srgbClr val="D9E2E5"/>
                    </a:solidFill>
                  </a:tcPr>
                </a:tc>
                <a:extLst>
                  <a:ext uri="{0D108BD9-81ED-4DB2-BD59-A6C34878D82A}">
                    <a16:rowId xmlns:a16="http://schemas.microsoft.com/office/drawing/2014/main" val="3351081282"/>
                  </a:ext>
                </a:extLst>
              </a:tr>
            </a:tbl>
          </a:graphicData>
        </a:graphic>
      </p:graphicFrame>
      <p:sp>
        <p:nvSpPr>
          <p:cNvPr id="6" name="object 6"/>
          <p:cNvSpPr txBox="1"/>
          <p:nvPr/>
        </p:nvSpPr>
        <p:spPr>
          <a:xfrm>
            <a:off x="5543117" y="9479333"/>
            <a:ext cx="784163" cy="104328"/>
          </a:xfrm>
          <a:prstGeom prst="rect">
            <a:avLst/>
          </a:prstGeom>
        </p:spPr>
        <p:txBody>
          <a:bodyPr vert="horz" wrap="square" lIns="0" tIns="10990" rIns="0" bIns="0" rtlCol="0">
            <a:spAutoFit/>
          </a:bodyPr>
          <a:lstStyle/>
          <a:p>
            <a:pPr marL="10991">
              <a:spcBef>
                <a:spcPts val="87"/>
              </a:spcBef>
            </a:pPr>
            <a:r>
              <a:rPr lang="en-GB" sz="606">
                <a:solidFill>
                  <a:srgbClr val="254159"/>
                </a:solidFill>
                <a:latin typeface="Open Sans"/>
                <a:cs typeface="Open Sans"/>
              </a:rPr>
              <a:t>2022 Performance</a:t>
            </a:r>
            <a:endParaRPr sz="606">
              <a:latin typeface="Open Sans"/>
              <a:cs typeface="Open Sans"/>
            </a:endParaRPr>
          </a:p>
        </p:txBody>
      </p:sp>
      <p:sp>
        <p:nvSpPr>
          <p:cNvPr id="7" name="object 7"/>
          <p:cNvSpPr txBox="1"/>
          <p:nvPr/>
        </p:nvSpPr>
        <p:spPr>
          <a:xfrm>
            <a:off x="6480704" y="9471120"/>
            <a:ext cx="135182" cy="131002"/>
          </a:xfrm>
          <a:prstGeom prst="rect">
            <a:avLst/>
          </a:prstGeom>
        </p:spPr>
        <p:txBody>
          <a:bodyPr vert="horz" wrap="square" lIns="0" tIns="10990" rIns="0" bIns="0" rtlCol="0">
            <a:spAutoFit/>
          </a:bodyPr>
          <a:lstStyle/>
          <a:p>
            <a:pPr marL="10991">
              <a:spcBef>
                <a:spcPts val="87"/>
              </a:spcBef>
            </a:pPr>
            <a:r>
              <a:rPr lang="en-GB" sz="779" b="1" spc="-22">
                <a:solidFill>
                  <a:srgbClr val="254159"/>
                </a:solidFill>
                <a:latin typeface="Open Sans Extrabold"/>
                <a:cs typeface="Open Sans Extrabold"/>
              </a:rPr>
              <a:t>1</a:t>
            </a:r>
            <a:endParaRPr sz="779">
              <a:latin typeface="Open Sans Extrabold"/>
              <a:cs typeface="Open Sans Extrabold"/>
            </a:endParaRPr>
          </a:p>
        </p:txBody>
      </p:sp>
      <p:sp>
        <p:nvSpPr>
          <p:cNvPr id="8" name="object 8"/>
          <p:cNvSpPr/>
          <p:nvPr/>
        </p:nvSpPr>
        <p:spPr>
          <a:xfrm>
            <a:off x="6389286" y="9479934"/>
            <a:ext cx="0" cy="105508"/>
          </a:xfrm>
          <a:custGeom>
            <a:avLst/>
            <a:gdLst/>
            <a:ahLst/>
            <a:cxnLst/>
            <a:rect l="l" t="t" r="r" b="b"/>
            <a:pathLst>
              <a:path h="121920">
                <a:moveTo>
                  <a:pt x="0" y="0"/>
                </a:moveTo>
                <a:lnTo>
                  <a:pt x="0" y="121500"/>
                </a:lnTo>
              </a:path>
            </a:pathLst>
          </a:custGeom>
          <a:ln w="12700">
            <a:solidFill>
              <a:srgbClr val="EB5E27"/>
            </a:solidFill>
          </a:ln>
        </p:spPr>
        <p:txBody>
          <a:bodyPr wrap="square" lIns="0" tIns="0" rIns="0" bIns="0" rtlCol="0"/>
          <a:lstStyle/>
          <a:p>
            <a:endParaRPr sz="1558"/>
          </a:p>
        </p:txBody>
      </p:sp>
      <p:sp>
        <p:nvSpPr>
          <p:cNvPr id="9" name="object 9"/>
          <p:cNvSpPr txBox="1"/>
          <p:nvPr/>
        </p:nvSpPr>
        <p:spPr>
          <a:xfrm>
            <a:off x="5798780" y="599829"/>
            <a:ext cx="505008"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Report</a:t>
            </a:r>
          </a:p>
          <a:p>
            <a:pPr marR="4396" indent="101663" algn="r"/>
            <a:r>
              <a:rPr lang="en-GB" sz="606">
                <a:solidFill>
                  <a:srgbClr val="254159"/>
                </a:solidFill>
                <a:latin typeface="Open Sans"/>
                <a:cs typeface="Open Sans"/>
              </a:rPr>
              <a:t>2022</a:t>
            </a:r>
            <a:endParaRPr sz="606">
              <a:latin typeface="Open Sans"/>
              <a:cs typeface="Open Sans"/>
            </a:endParaRPr>
          </a:p>
        </p:txBody>
      </p:sp>
      <p:sp>
        <p:nvSpPr>
          <p:cNvPr id="10" name="object 10"/>
          <p:cNvSpPr/>
          <p:nvPr/>
        </p:nvSpPr>
        <p:spPr>
          <a:xfrm>
            <a:off x="6370054" y="628889"/>
            <a:ext cx="0" cy="244536"/>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graphicFrame>
        <p:nvGraphicFramePr>
          <p:cNvPr id="12" name="object 4">
            <a:extLst>
              <a:ext uri="{FF2B5EF4-FFF2-40B4-BE49-F238E27FC236}">
                <a16:creationId xmlns:a16="http://schemas.microsoft.com/office/drawing/2014/main" id="{2248F19E-A2F6-B89F-51A8-7CC46A2F201E}"/>
              </a:ext>
            </a:extLst>
          </p:cNvPr>
          <p:cNvGraphicFramePr>
            <a:graphicFrameLocks noGrp="1"/>
          </p:cNvGraphicFramePr>
          <p:nvPr>
            <p:extLst>
              <p:ext uri="{D42A27DB-BD31-4B8C-83A1-F6EECF244321}">
                <p14:modId xmlns:p14="http://schemas.microsoft.com/office/powerpoint/2010/main" val="1312439195"/>
              </p:ext>
            </p:extLst>
          </p:nvPr>
        </p:nvGraphicFramePr>
        <p:xfrm>
          <a:off x="684177" y="1829169"/>
          <a:ext cx="5705109" cy="1793858"/>
        </p:xfrm>
        <a:graphic>
          <a:graphicData uri="http://schemas.openxmlformats.org/drawingml/2006/table">
            <a:tbl>
              <a:tblPr firstRow="1" bandRow="1">
                <a:tableStyleId>{2D5ABB26-0587-4C30-8999-92F81FD0307C}</a:tableStyleId>
              </a:tblPr>
              <a:tblGrid>
                <a:gridCol w="1322016">
                  <a:extLst>
                    <a:ext uri="{9D8B030D-6E8A-4147-A177-3AD203B41FA5}">
                      <a16:colId xmlns:a16="http://schemas.microsoft.com/office/drawing/2014/main" val="20000"/>
                    </a:ext>
                  </a:extLst>
                </a:gridCol>
                <a:gridCol w="4383093">
                  <a:extLst>
                    <a:ext uri="{9D8B030D-6E8A-4147-A177-3AD203B41FA5}">
                      <a16:colId xmlns:a16="http://schemas.microsoft.com/office/drawing/2014/main" val="20001"/>
                    </a:ext>
                  </a:extLst>
                </a:gridCol>
              </a:tblGrid>
              <a:tr h="331751">
                <a:tc>
                  <a:txBody>
                    <a:bodyPr/>
                    <a:lstStyle/>
                    <a:p>
                      <a:pPr marL="143510">
                        <a:lnSpc>
                          <a:spcPct val="100000"/>
                        </a:lnSpc>
                        <a:spcBef>
                          <a:spcPts val="819"/>
                        </a:spcBef>
                      </a:pPr>
                      <a:r>
                        <a:rPr lang="en-GB" sz="800" b="1" spc="-10">
                          <a:solidFill>
                            <a:srgbClr val="FFFFFF"/>
                          </a:solidFill>
                          <a:latin typeface="Open Sans Extrabold"/>
                          <a:cs typeface="Open Sans Extrabold"/>
                        </a:rPr>
                        <a:t>Key Achievements</a:t>
                      </a:r>
                      <a:endParaRPr sz="800">
                        <a:latin typeface="Open Sans Extrabold"/>
                        <a:cs typeface="Open Sans Extrabold"/>
                      </a:endParaRPr>
                    </a:p>
                  </a:txBody>
                  <a:tcPr marL="0" marR="0" marT="104139" marB="0">
                    <a:solidFill>
                      <a:srgbClr val="254159"/>
                    </a:solidFill>
                  </a:tcPr>
                </a:tc>
                <a:tc>
                  <a:txBody>
                    <a:bodyPr/>
                    <a:lstStyle/>
                    <a:p>
                      <a:pPr marL="143510" marR="0" lvl="0" indent="0" algn="l" defTabSz="685800" rtl="0" eaLnBrk="1" fontAlgn="auto" latinLnBrk="0" hangingPunct="1">
                        <a:lnSpc>
                          <a:spcPct val="100000"/>
                        </a:lnSpc>
                        <a:spcBef>
                          <a:spcPts val="819"/>
                        </a:spcBef>
                        <a:spcAft>
                          <a:spcPts val="0"/>
                        </a:spcAft>
                        <a:buClrTx/>
                        <a:buSzTx/>
                        <a:buFontTx/>
                        <a:buNone/>
                        <a:tabLst/>
                        <a:defRPr/>
                      </a:pPr>
                      <a:r>
                        <a:rPr lang="en-GB" sz="800" b="1" spc="-45">
                          <a:solidFill>
                            <a:schemeClr val="bg1"/>
                          </a:solidFill>
                          <a:latin typeface="Segoe UI" panose="020B0502040204020203" pitchFamily="34" charset="0"/>
                          <a:cs typeface="Segoe UI" panose="020B0502040204020203" pitchFamily="34" charset="0"/>
                        </a:rPr>
                        <a:t>                                                      Description </a:t>
                      </a:r>
                      <a:endParaRPr lang="en-GB" sz="800">
                        <a:solidFill>
                          <a:schemeClr val="bg1"/>
                        </a:solidFill>
                        <a:latin typeface="Segoe UI" panose="020B0502040204020203" pitchFamily="34" charset="0"/>
                        <a:cs typeface="Segoe UI" panose="020B0502040204020203" pitchFamily="34" charset="0"/>
                      </a:endParaRPr>
                    </a:p>
                    <a:p>
                      <a:pPr marL="143510">
                        <a:lnSpc>
                          <a:spcPct val="100000"/>
                        </a:lnSpc>
                        <a:spcBef>
                          <a:spcPts val="819"/>
                        </a:spcBef>
                      </a:pPr>
                      <a:r>
                        <a:rPr lang="en-GB" sz="800" b="1" spc="-35">
                          <a:solidFill>
                            <a:schemeClr val="bg1"/>
                          </a:solidFill>
                          <a:latin typeface="Segoe UI" panose="020B0502040204020203" pitchFamily="34" charset="0"/>
                          <a:cs typeface="Segoe UI" panose="020B0502040204020203" pitchFamily="34" charset="0"/>
                        </a:rPr>
                        <a:t> </a:t>
                      </a:r>
                      <a:endParaRPr sz="800">
                        <a:solidFill>
                          <a:schemeClr val="bg1"/>
                        </a:solidFill>
                        <a:latin typeface="Segoe UI" panose="020B0502040204020203" pitchFamily="34" charset="0"/>
                        <a:cs typeface="Segoe UI" panose="020B0502040204020203" pitchFamily="34" charset="0"/>
                      </a:endParaRPr>
                    </a:p>
                  </a:txBody>
                  <a:tcPr marL="0" marR="0" marT="104139" marB="0">
                    <a:solidFill>
                      <a:srgbClr val="254159"/>
                    </a:solidFill>
                  </a:tcPr>
                </a:tc>
                <a:extLst>
                  <a:ext uri="{0D108BD9-81ED-4DB2-BD59-A6C34878D82A}">
                    <a16:rowId xmlns:a16="http://schemas.microsoft.com/office/drawing/2014/main" val="10000"/>
                  </a:ext>
                </a:extLst>
              </a:tr>
              <a:tr h="691326">
                <a:tc>
                  <a:txBody>
                    <a:bodyPr/>
                    <a:lstStyle/>
                    <a:p>
                      <a:pPr marL="107950" marR="156210" algn="l">
                        <a:lnSpc>
                          <a:spcPct val="100000"/>
                        </a:lnSpc>
                        <a:spcBef>
                          <a:spcPts val="550"/>
                        </a:spcBef>
                      </a:pPr>
                      <a:r>
                        <a:rPr lang="en-GB" sz="900" b="1" spc="-55">
                          <a:solidFill>
                            <a:srgbClr val="1D3A52"/>
                          </a:solidFill>
                          <a:latin typeface="Segoe UI" panose="020B0502040204020203" pitchFamily="34" charset="0"/>
                          <a:cs typeface="Segoe UI" panose="020B0502040204020203" pitchFamily="34" charset="0"/>
                        </a:rPr>
                        <a:t>Public Enterprise League Table and Awards (PELT Awards)</a:t>
                      </a:r>
                      <a:endParaRPr sz="900">
                        <a:latin typeface="Segoe UI" panose="020B0502040204020203" pitchFamily="34" charset="0"/>
                        <a:cs typeface="Segoe UI" panose="020B0502040204020203" pitchFamily="34" charset="0"/>
                      </a:endParaRPr>
                    </a:p>
                  </a:txBody>
                  <a:tcPr marL="0" marR="0" marT="69850" marB="0">
                    <a:lnR w="3175">
                      <a:solidFill>
                        <a:srgbClr val="254159"/>
                      </a:solidFill>
                      <a:prstDash val="solid"/>
                    </a:lnR>
                    <a:lnB w="3175">
                      <a:solidFill>
                        <a:srgbClr val="254159"/>
                      </a:solidFill>
                      <a:prstDash val="solid"/>
                    </a:lnB>
                    <a:solidFill>
                      <a:srgbClr val="D9E2E5"/>
                    </a:solidFill>
                  </a:tcPr>
                </a:tc>
                <a:tc>
                  <a:txBody>
                    <a:bodyPr/>
                    <a:lstStyle/>
                    <a:p>
                      <a:pPr marL="107315" indent="0">
                        <a:lnSpc>
                          <a:spcPct val="100000"/>
                        </a:lnSpc>
                        <a:spcBef>
                          <a:spcPts val="595"/>
                        </a:spcBef>
                        <a:buNone/>
                        <a:tabLst>
                          <a:tab pos="216535" algn="l"/>
                        </a:tabLst>
                      </a:pPr>
                      <a:r>
                        <a:rPr lang="en-GB" sz="800">
                          <a:solidFill>
                            <a:srgbClr val="1D3A52"/>
                          </a:solidFill>
                          <a:latin typeface="Segoe UI" panose="020B0502040204020203" pitchFamily="34" charset="0"/>
                          <a:cs typeface="Segoe UI" panose="020B0502040204020203" pitchFamily="34" charset="0"/>
                        </a:rPr>
                        <a:t>The League Table was instituted and successfully organised in collaboration with the Ministry of Public Enterprises and the Ministry of Finance to make SEs competitive. This has engendered a sense of healthy competition among the SEs towards improving their operations.</a:t>
                      </a:r>
                      <a:endParaRPr sz="800">
                        <a:latin typeface="Segoe UI" panose="020B0502040204020203" pitchFamily="34" charset="0"/>
                        <a:cs typeface="Segoe UI" panose="020B0502040204020203" pitchFamily="34" charset="0"/>
                      </a:endParaRPr>
                    </a:p>
                  </a:txBody>
                  <a:tcPr marL="0" marR="0" marT="75565" marB="0">
                    <a:lnL w="3175">
                      <a:solidFill>
                        <a:srgbClr val="254159"/>
                      </a:solidFill>
                      <a:prstDash val="solid"/>
                    </a:lnL>
                    <a:lnB w="3175">
                      <a:solidFill>
                        <a:srgbClr val="254159"/>
                      </a:solidFill>
                      <a:prstDash val="solid"/>
                    </a:lnB>
                    <a:solidFill>
                      <a:srgbClr val="D9E2E5"/>
                    </a:solidFill>
                  </a:tcPr>
                </a:tc>
                <a:extLst>
                  <a:ext uri="{0D108BD9-81ED-4DB2-BD59-A6C34878D82A}">
                    <a16:rowId xmlns:a16="http://schemas.microsoft.com/office/drawing/2014/main" val="10001"/>
                  </a:ext>
                </a:extLst>
              </a:tr>
              <a:tr h="652953">
                <a:tc>
                  <a:txBody>
                    <a:bodyPr/>
                    <a:lstStyle/>
                    <a:p>
                      <a:pPr marL="107950" marR="185420">
                        <a:lnSpc>
                          <a:spcPct val="100000"/>
                        </a:lnSpc>
                        <a:spcBef>
                          <a:spcPts val="560"/>
                        </a:spcBef>
                      </a:pPr>
                      <a:r>
                        <a:rPr lang="en-GB" sz="900" b="1" spc="-45">
                          <a:solidFill>
                            <a:srgbClr val="1D3A52"/>
                          </a:solidFill>
                          <a:latin typeface="Segoe UI" panose="020B0502040204020203" pitchFamily="34" charset="0"/>
                          <a:cs typeface="Segoe UI" panose="020B0502040204020203" pitchFamily="34" charset="0"/>
                        </a:rPr>
                        <a:t>SIGA Meeting with Specified Entities and Stakeholders on Non-Compliance </a:t>
                      </a:r>
                      <a:endParaRPr sz="900">
                        <a:latin typeface="Segoe UI" panose="020B0502040204020203" pitchFamily="34" charset="0"/>
                        <a:cs typeface="Segoe UI" panose="020B0502040204020203" pitchFamily="34" charset="0"/>
                      </a:endParaRPr>
                    </a:p>
                  </a:txBody>
                  <a:tcPr marL="0" marR="0" marT="71120" marB="0">
                    <a:lnR w="3175">
                      <a:solidFill>
                        <a:srgbClr val="254159"/>
                      </a:solidFill>
                      <a:prstDash val="solid"/>
                    </a:lnR>
                    <a:lnT w="3175">
                      <a:solidFill>
                        <a:srgbClr val="254159"/>
                      </a:solidFill>
                      <a:prstDash val="solid"/>
                    </a:lnT>
                    <a:lnB w="3175">
                      <a:solidFill>
                        <a:srgbClr val="254159"/>
                      </a:solidFill>
                      <a:prstDash val="solid"/>
                    </a:lnB>
                    <a:solidFill>
                      <a:srgbClr val="D9E2E5"/>
                    </a:solidFill>
                  </a:tcPr>
                </a:tc>
                <a:tc>
                  <a:txBody>
                    <a:bodyPr/>
                    <a:lstStyle/>
                    <a:p>
                      <a:pPr marL="107315" indent="0">
                        <a:lnSpc>
                          <a:spcPct val="100000"/>
                        </a:lnSpc>
                        <a:spcBef>
                          <a:spcPts val="610"/>
                        </a:spcBef>
                        <a:buNone/>
                        <a:tabLst>
                          <a:tab pos="216535" algn="l"/>
                        </a:tabLst>
                      </a:pPr>
                      <a:r>
                        <a:rPr lang="en-GB" sz="800">
                          <a:solidFill>
                            <a:srgbClr val="1D3A52"/>
                          </a:solidFill>
                          <a:latin typeface="Segoe UI" panose="020B0502040204020203" pitchFamily="34" charset="0"/>
                          <a:cs typeface="Segoe UI" panose="020B0502040204020203" pitchFamily="34" charset="0"/>
                        </a:rPr>
                        <a:t>First-ever forum with key oversight institutions such as CAGD, PSC, AG, BOG, and Internal Audit Agency was successfully organised  and has enhance collaboration and oversight to improve compliance among the SEs.</a:t>
                      </a:r>
                      <a:endParaRPr sz="800">
                        <a:latin typeface="Segoe UI" panose="020B0502040204020203" pitchFamily="34" charset="0"/>
                        <a:cs typeface="Segoe UI" panose="020B0502040204020203" pitchFamily="34" charset="0"/>
                      </a:endParaRPr>
                    </a:p>
                  </a:txBody>
                  <a:tcPr marL="0" marR="0" marT="77470" marB="0">
                    <a:lnL w="3175">
                      <a:solidFill>
                        <a:srgbClr val="254159"/>
                      </a:solidFill>
                      <a:prstDash val="solid"/>
                    </a:lnL>
                    <a:lnT w="3175">
                      <a:solidFill>
                        <a:srgbClr val="254159"/>
                      </a:solidFill>
                      <a:prstDash val="solid"/>
                    </a:lnT>
                    <a:lnB w="3175">
                      <a:solidFill>
                        <a:srgbClr val="254159"/>
                      </a:solidFill>
                      <a:prstDash val="solid"/>
                    </a:lnB>
                    <a:solidFill>
                      <a:srgbClr val="D9E2E5"/>
                    </a:solidFill>
                  </a:tcPr>
                </a:tc>
                <a:extLst>
                  <a:ext uri="{0D108BD9-81ED-4DB2-BD59-A6C34878D82A}">
                    <a16:rowId xmlns:a16="http://schemas.microsoft.com/office/drawing/2014/main" val="10002"/>
                  </a:ext>
                </a:extLst>
              </a:tr>
            </a:tbl>
          </a:graphicData>
        </a:graphic>
      </p:graphicFrame>
      <p:sp>
        <p:nvSpPr>
          <p:cNvPr id="4" name="TextBox 3">
            <a:extLst>
              <a:ext uri="{FF2B5EF4-FFF2-40B4-BE49-F238E27FC236}">
                <a16:creationId xmlns:a16="http://schemas.microsoft.com/office/drawing/2014/main" id="{5E3417E6-A799-25E9-86C0-DE54DF195974}"/>
              </a:ext>
            </a:extLst>
          </p:cNvPr>
          <p:cNvSpPr txBox="1"/>
          <p:nvPr/>
        </p:nvSpPr>
        <p:spPr>
          <a:xfrm>
            <a:off x="1397384" y="9438757"/>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latin typeface="Segoe UI" panose="020B0502040204020203" pitchFamily="34" charset="0"/>
                <a:cs typeface="Segoe UI" panose="020B0502040204020203" pitchFamily="34" charset="0"/>
              </a:rPr>
              <a:t>Overseeing the State’s Interests in Specified Entities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group of people sitting in chairs in a room&#10;&#10;Description automatically generated with medium confidence">
            <a:extLst>
              <a:ext uri="{FF2B5EF4-FFF2-40B4-BE49-F238E27FC236}">
                <a16:creationId xmlns:a16="http://schemas.microsoft.com/office/drawing/2014/main" id="{2D5CA45E-7778-E02A-FFA5-D1DDBE067EC4}"/>
              </a:ext>
            </a:extLst>
          </p:cNvPr>
          <p:cNvPicPr>
            <a:picLocks noChangeAspect="1"/>
          </p:cNvPicPr>
          <p:nvPr/>
        </p:nvPicPr>
        <p:blipFill rotWithShape="1">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23632" r="32233"/>
          <a:stretch/>
        </p:blipFill>
        <p:spPr>
          <a:xfrm>
            <a:off x="34364" y="10"/>
            <a:ext cx="6857980" cy="9905990"/>
          </a:xfrm>
          <a:prstGeom prst="rect">
            <a:avLst/>
          </a:prstGeom>
        </p:spPr>
      </p:pic>
      <p:sp>
        <p:nvSpPr>
          <p:cNvPr id="11" name="Rectangle 10">
            <a:extLst>
              <a:ext uri="{FF2B5EF4-FFF2-40B4-BE49-F238E27FC236}">
                <a16:creationId xmlns:a16="http://schemas.microsoft.com/office/drawing/2014/main" id="{35C1C2BB-6E1B-8594-29AC-7C8E953DFB02}"/>
              </a:ext>
            </a:extLst>
          </p:cNvPr>
          <p:cNvSpPr/>
          <p:nvPr/>
        </p:nvSpPr>
        <p:spPr>
          <a:xfrm>
            <a:off x="497541" y="0"/>
            <a:ext cx="3818965" cy="9905990"/>
          </a:xfrm>
          <a:prstGeom prst="rect">
            <a:avLst/>
          </a:prstGeom>
          <a:solidFill>
            <a:srgbClr val="183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1F691429-43A1-4343-BAE7-E0388C382FB5}"/>
              </a:ext>
            </a:extLst>
          </p:cNvPr>
          <p:cNvSpPr txBox="1"/>
          <p:nvPr/>
        </p:nvSpPr>
        <p:spPr>
          <a:xfrm>
            <a:off x="628650" y="592236"/>
            <a:ext cx="2208680" cy="584775"/>
          </a:xfrm>
          <a:prstGeom prst="rect">
            <a:avLst/>
          </a:prstGeom>
          <a:noFill/>
        </p:spPr>
        <p:txBody>
          <a:bodyPr wrap="square">
            <a:spAutoFit/>
          </a:bodyPr>
          <a:lstStyle/>
          <a:p>
            <a:r>
              <a:rPr lang="en-GB" sz="1600" b="1">
                <a:solidFill>
                  <a:schemeClr val="bg1"/>
                </a:solidFill>
                <a:effectLst/>
                <a:latin typeface="Segoe UI" panose="020B0502040204020203" pitchFamily="34" charset="0"/>
                <a:ea typeface="Calibri" panose="020F0502020204030204" pitchFamily="34" charset="0"/>
              </a:rPr>
              <a:t>Collaboration and Partnerships</a:t>
            </a:r>
            <a:endParaRPr lang="en-GB" sz="1600">
              <a:solidFill>
                <a:schemeClr val="bg1"/>
              </a:solidFill>
            </a:endParaRPr>
          </a:p>
        </p:txBody>
      </p:sp>
      <p:sp>
        <p:nvSpPr>
          <p:cNvPr id="17" name="TextBox 16">
            <a:extLst>
              <a:ext uri="{FF2B5EF4-FFF2-40B4-BE49-F238E27FC236}">
                <a16:creationId xmlns:a16="http://schemas.microsoft.com/office/drawing/2014/main" id="{7A34047F-9FAF-766C-3A4E-ADE3CD59590D}"/>
              </a:ext>
            </a:extLst>
          </p:cNvPr>
          <p:cNvSpPr txBox="1"/>
          <p:nvPr/>
        </p:nvSpPr>
        <p:spPr>
          <a:xfrm>
            <a:off x="628649" y="1469403"/>
            <a:ext cx="3556747" cy="8062400"/>
          </a:xfrm>
          <a:prstGeom prst="rect">
            <a:avLst/>
          </a:prstGeom>
          <a:noFill/>
        </p:spPr>
        <p:txBody>
          <a:bodyPr wrap="square" lIns="91440" tIns="45720" rIns="91440" bIns="45720" anchor="t">
            <a:spAutoFit/>
          </a:bodyPr>
          <a:lstStyle/>
          <a:p>
            <a:pPr>
              <a:lnSpc>
                <a:spcPct val="107000"/>
              </a:lnSpc>
              <a:spcAft>
                <a:spcPts val="800"/>
              </a:spcAft>
            </a:pPr>
            <a:r>
              <a:rPr lang="en-GB" sz="1000" b="1" kern="100">
                <a:solidFill>
                  <a:schemeClr val="bg1"/>
                </a:solidFill>
                <a:effectLst/>
                <a:latin typeface="Segoe UI"/>
                <a:ea typeface="Calibri" panose="020F0502020204030204" pitchFamily="34" charset="0"/>
                <a:cs typeface="Segoe UI"/>
              </a:rPr>
              <a:t>Collaborations and Partnerships</a:t>
            </a:r>
            <a:r>
              <a:rPr lang="en-GB" sz="1000" b="1" kern="100">
                <a:solidFill>
                  <a:schemeClr val="bg1"/>
                </a:solidFill>
                <a:latin typeface="Segoe UI"/>
                <a:ea typeface="Calibri" panose="020F0502020204030204" pitchFamily="34" charset="0"/>
                <a:cs typeface="Segoe UI"/>
              </a:rPr>
              <a:t> </a:t>
            </a:r>
            <a:endParaRPr lang="en-GB" sz="1000" kern="1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p>
            <a:pPr>
              <a:lnSpc>
                <a:spcPct val="107000"/>
              </a:lnSpc>
              <a:spcAft>
                <a:spcPts val="800"/>
              </a:spcAft>
            </a:pPr>
            <a:r>
              <a:rPr lang="en-GB" sz="1000" kern="100">
                <a:solidFill>
                  <a:schemeClr val="bg1"/>
                </a:solidFill>
                <a:effectLst/>
                <a:latin typeface="Segoe UI"/>
                <a:ea typeface="Calibri" panose="020F0502020204030204" pitchFamily="34" charset="0"/>
                <a:cs typeface="Segoe UI"/>
              </a:rPr>
              <a:t>SIGA actively engages in collaborative efforts and partnerships to strengthen its impact and achieve its goals. To foster effective collaboration and partnerships, SIGA employs the following strategies:</a:t>
            </a:r>
          </a:p>
          <a:p>
            <a:pPr>
              <a:lnSpc>
                <a:spcPct val="107000"/>
              </a:lnSpc>
              <a:spcAft>
                <a:spcPts val="800"/>
              </a:spcAft>
            </a:pPr>
            <a:endParaRPr lang="en-GB" sz="1000" kern="1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p>
            <a:pPr>
              <a:lnSpc>
                <a:spcPct val="107000"/>
              </a:lnSpc>
              <a:spcAft>
                <a:spcPts val="800"/>
              </a:spcAft>
            </a:pPr>
            <a:r>
              <a:rPr lang="en-GB" sz="1000" b="1" kern="100">
                <a:solidFill>
                  <a:schemeClr val="bg1"/>
                </a:solidFill>
                <a:effectLst/>
                <a:latin typeface="Segoe UI"/>
                <a:ea typeface="Calibri" panose="020F0502020204030204" pitchFamily="34" charset="0"/>
                <a:cs typeface="Segoe UI"/>
              </a:rPr>
              <a:t>Engaging Stakeholders</a:t>
            </a:r>
            <a:endParaRPr lang="en-GB" sz="1000" kern="100">
              <a:solidFill>
                <a:schemeClr val="bg1"/>
              </a:solidFill>
              <a:effectLst/>
              <a:latin typeface="Segoe UI"/>
              <a:ea typeface="Calibri" panose="020F0502020204030204" pitchFamily="34" charset="0"/>
              <a:cs typeface="Segoe UI"/>
            </a:endParaRPr>
          </a:p>
          <a:p>
            <a:pPr>
              <a:lnSpc>
                <a:spcPct val="107000"/>
              </a:lnSpc>
              <a:spcAft>
                <a:spcPts val="800"/>
              </a:spcAft>
            </a:pPr>
            <a:r>
              <a:rPr lang="en-GB" sz="1000" kern="100">
                <a:solidFill>
                  <a:schemeClr val="bg1"/>
                </a:solidFill>
                <a:effectLst/>
                <a:latin typeface="Segoe UI"/>
                <a:ea typeface="Calibri" panose="020F0502020204030204" pitchFamily="34" charset="0"/>
                <a:cs typeface="Segoe UI"/>
              </a:rPr>
              <a:t>The organization proactively engages with various stakeholders, including Government agencies, industry experts, civil society organizations, and citizens. Through regular consultations, workshops, and forums,</a:t>
            </a:r>
            <a:r>
              <a:rPr lang="en-GB" sz="1000" kern="100">
                <a:solidFill>
                  <a:schemeClr val="bg1"/>
                </a:solidFill>
                <a:latin typeface="Segoe UI"/>
                <a:ea typeface="Calibri" panose="020F0502020204030204" pitchFamily="34" charset="0"/>
                <a:cs typeface="Segoe UI"/>
              </a:rPr>
              <a:t> </a:t>
            </a:r>
            <a:r>
              <a:rPr lang="en-GB" sz="1000" kern="100">
                <a:solidFill>
                  <a:schemeClr val="bg1"/>
                </a:solidFill>
                <a:effectLst/>
                <a:latin typeface="Segoe UI"/>
                <a:ea typeface="Calibri" panose="020F0502020204030204" pitchFamily="34" charset="0"/>
                <a:cs typeface="Segoe UI"/>
              </a:rPr>
              <a:t> SIGA organized a number of stakeholder engagements involving the Public Service Commission (PSC), the Internal Audit Agency(IAA), the Controller and Accountant General’s Department(CAGD), the Attorney General Department, Ghana Revenue Authority (GRA), Public Procurement Authority (PPA), Bank of Ghan</a:t>
            </a:r>
            <a:r>
              <a:rPr lang="en-GB" sz="1000" kern="100">
                <a:solidFill>
                  <a:schemeClr val="bg1"/>
                </a:solidFill>
                <a:latin typeface="Segoe UI"/>
                <a:ea typeface="Calibri" panose="020F0502020204030204" pitchFamily="34" charset="0"/>
                <a:cs typeface="Segoe UI"/>
              </a:rPr>
              <a:t>a to foster collaboration towards improving SE oversight</a:t>
            </a:r>
            <a:r>
              <a:rPr lang="en-GB" sz="1000" kern="100">
                <a:solidFill>
                  <a:schemeClr val="bg1"/>
                </a:solidFill>
                <a:effectLst/>
                <a:latin typeface="Segoe UI"/>
                <a:ea typeface="Calibri" panose="020F0502020204030204" pitchFamily="34" charset="0"/>
                <a:cs typeface="Segoe UI"/>
              </a:rPr>
              <a:t> and collective responsibility.</a:t>
            </a:r>
          </a:p>
          <a:p>
            <a:pPr>
              <a:lnSpc>
                <a:spcPct val="107000"/>
              </a:lnSpc>
              <a:spcAft>
                <a:spcPts val="800"/>
              </a:spcAft>
            </a:pPr>
            <a:r>
              <a:rPr lang="en-GB" sz="1000" kern="100">
                <a:solidFill>
                  <a:schemeClr val="bg1"/>
                </a:solidFill>
                <a:effectLst/>
                <a:latin typeface="Segoe UI"/>
                <a:ea typeface="Calibri" panose="020F0502020204030204" pitchFamily="34" charset="0"/>
                <a:cs typeface="Segoe UI"/>
              </a:rPr>
              <a:t>  </a:t>
            </a:r>
          </a:p>
          <a:p>
            <a:pPr>
              <a:lnSpc>
                <a:spcPct val="107000"/>
              </a:lnSpc>
              <a:spcAft>
                <a:spcPts val="800"/>
              </a:spcAft>
            </a:pPr>
            <a:r>
              <a:rPr lang="en-GB" sz="1000" b="1" kern="100">
                <a:solidFill>
                  <a:schemeClr val="bg1"/>
                </a:solidFill>
                <a:latin typeface="Segoe UI"/>
                <a:ea typeface="Calibri" panose="020F0502020204030204" pitchFamily="34" charset="0"/>
                <a:cs typeface="Segoe UI"/>
              </a:rPr>
              <a:t>Collaboration with Development Partners</a:t>
            </a:r>
            <a:endParaRPr lang="en-GB" sz="1000" kern="100">
              <a:solidFill>
                <a:schemeClr val="bg1"/>
              </a:solidFill>
              <a:effectLst/>
              <a:latin typeface="Segoe UI"/>
              <a:ea typeface="Calibri" panose="020F0502020204030204" pitchFamily="34" charset="0"/>
              <a:cs typeface="Segoe UI"/>
            </a:endParaRPr>
          </a:p>
          <a:p>
            <a:pPr>
              <a:lnSpc>
                <a:spcPct val="107000"/>
              </a:lnSpc>
              <a:spcAft>
                <a:spcPts val="800"/>
              </a:spcAft>
            </a:pPr>
            <a:r>
              <a:rPr lang="en-GB" sz="1000" kern="100">
                <a:solidFill>
                  <a:schemeClr val="bg1"/>
                </a:solidFill>
                <a:effectLst/>
                <a:latin typeface="Segoe UI"/>
                <a:ea typeface="Calibri" panose="020F0502020204030204" pitchFamily="34" charset="0"/>
                <a:cs typeface="Segoe UI"/>
              </a:rPr>
              <a:t>Over the period, the </a:t>
            </a:r>
            <a:r>
              <a:rPr lang="en-GB" sz="1000" kern="100">
                <a:solidFill>
                  <a:schemeClr val="bg1"/>
                </a:solidFill>
                <a:latin typeface="Segoe UI"/>
                <a:ea typeface="Calibri" panose="020F0502020204030204" pitchFamily="34" charset="0"/>
                <a:cs typeface="Segoe UI"/>
              </a:rPr>
              <a:t>Authority collaborated with the World Bank on the Ghana Economic Management Strengthening Technical Assistance (GEMSTA) Project and </a:t>
            </a:r>
            <a:r>
              <a:rPr lang="fr-FR" sz="1000" i="0">
                <a:solidFill>
                  <a:schemeClr val="bg1"/>
                </a:solidFill>
                <a:effectLst/>
                <a:latin typeface="Segoe UI"/>
                <a:cs typeface="Segoe UI"/>
              </a:rPr>
              <a:t>Agence Française de Développement (AFD</a:t>
            </a:r>
            <a:r>
              <a:rPr lang="fr-FR" sz="1000">
                <a:solidFill>
                  <a:schemeClr val="bg1"/>
                </a:solidFill>
                <a:latin typeface="arial"/>
                <a:cs typeface="Segoe UI"/>
              </a:rPr>
              <a:t>)</a:t>
            </a:r>
            <a:r>
              <a:rPr lang="en-GB" sz="1000" kern="100">
                <a:solidFill>
                  <a:schemeClr val="bg1"/>
                </a:solidFill>
                <a:latin typeface="Segoe UI"/>
                <a:cs typeface="Segoe UI"/>
              </a:rPr>
              <a:t> on the </a:t>
            </a:r>
            <a:r>
              <a:rPr lang="en-GB" sz="1000" kern="100">
                <a:solidFill>
                  <a:schemeClr val="bg1"/>
                </a:solidFill>
                <a:latin typeface="Segoe UI"/>
                <a:ea typeface="Calibri" panose="020F0502020204030204" pitchFamily="34" charset="0"/>
                <a:cs typeface="Segoe UI"/>
              </a:rPr>
              <a:t>Ghana SOE’s Oversight, Reform, and Governance (GHASORG) project.</a:t>
            </a:r>
          </a:p>
          <a:p>
            <a:pPr>
              <a:lnSpc>
                <a:spcPct val="107000"/>
              </a:lnSpc>
              <a:spcAft>
                <a:spcPts val="800"/>
              </a:spcAft>
            </a:pPr>
            <a:r>
              <a:rPr lang="en-GB" sz="1000" kern="100">
                <a:solidFill>
                  <a:schemeClr val="bg1"/>
                </a:solidFill>
                <a:effectLst/>
                <a:latin typeface="Segoe UI"/>
                <a:ea typeface="Calibri" panose="020F0502020204030204" pitchFamily="34" charset="0"/>
                <a:cs typeface="Segoe UI"/>
              </a:rPr>
              <a:t>The Authority is engaging the USAID, China, and Korea</a:t>
            </a:r>
            <a:r>
              <a:rPr lang="en-GB" sz="1000" kern="100">
                <a:solidFill>
                  <a:schemeClr val="bg1"/>
                </a:solidFill>
                <a:latin typeface="Segoe UI"/>
                <a:ea typeface="Calibri" panose="020F0502020204030204" pitchFamily="34" charset="0"/>
                <a:cs typeface="Segoe UI"/>
              </a:rPr>
              <a:t> Embassies amongst others to explore avenues for mutual collaboration in the area of capacity building for SIGA teams and knowledge sharing with similar organizations in their respective countries.</a:t>
            </a:r>
            <a:endParaRPr lang="en-GB" sz="1000" kern="100">
              <a:solidFill>
                <a:schemeClr val="bg1"/>
              </a:solidFill>
              <a:effectLst/>
              <a:latin typeface="Segoe UI"/>
              <a:ea typeface="Calibri" panose="020F0502020204030204" pitchFamily="34" charset="0"/>
              <a:cs typeface="Segoe UI"/>
            </a:endParaRPr>
          </a:p>
          <a:p>
            <a:pPr>
              <a:lnSpc>
                <a:spcPct val="107000"/>
              </a:lnSpc>
              <a:spcAft>
                <a:spcPts val="800"/>
              </a:spcAft>
            </a:pPr>
            <a:endParaRPr lang="en-GB" sz="1000" b="1" kern="100">
              <a:solidFill>
                <a:schemeClr val="bg1"/>
              </a:solidFill>
              <a:latin typeface="Segoe UI" panose="020B0502040204020203" pitchFamily="34" charset="0"/>
              <a:ea typeface="Calibri" panose="020F0502020204030204" pitchFamily="34" charset="0"/>
              <a:cs typeface="Segoe UI" panose="020B0502040204020203" pitchFamily="34" charset="0"/>
            </a:endParaRPr>
          </a:p>
          <a:p>
            <a:pPr>
              <a:lnSpc>
                <a:spcPct val="107000"/>
              </a:lnSpc>
              <a:spcAft>
                <a:spcPts val="800"/>
              </a:spcAft>
            </a:pPr>
            <a:r>
              <a:rPr lang="en-GB" sz="1000" b="1" kern="100">
                <a:solidFill>
                  <a:schemeClr val="bg1"/>
                </a:solidFill>
                <a:latin typeface="Segoe UI"/>
                <a:ea typeface="Calibri" panose="020F0502020204030204" pitchFamily="34" charset="0"/>
                <a:cs typeface="Segoe UI"/>
              </a:rPr>
              <a:t>SIGA as a Role Model for Africa</a:t>
            </a:r>
            <a:endParaRPr lang="en-GB" sz="1000" kern="100">
              <a:solidFill>
                <a:schemeClr val="bg1"/>
              </a:solidFill>
              <a:effectLst/>
              <a:latin typeface="Segoe UI"/>
              <a:ea typeface="Calibri" panose="020F0502020204030204" pitchFamily="34" charset="0"/>
              <a:cs typeface="Segoe UI"/>
            </a:endParaRPr>
          </a:p>
          <a:p>
            <a:pPr>
              <a:lnSpc>
                <a:spcPct val="107000"/>
              </a:lnSpc>
              <a:spcAft>
                <a:spcPts val="800"/>
              </a:spcAft>
            </a:pPr>
            <a:r>
              <a:rPr lang="en-GB" sz="1000" kern="100">
                <a:solidFill>
                  <a:schemeClr val="bg1"/>
                </a:solidFill>
                <a:latin typeface="Segoe UI"/>
                <a:ea typeface="Calibri" panose="020F0502020204030204" pitchFamily="34" charset="0"/>
                <a:cs typeface="Segoe UI"/>
              </a:rPr>
              <a:t>Over the period, SIGA provided training for a number of African countries that have or are planning to establish similar oversight institutions to regulate their State-Owned Enterprises. The </a:t>
            </a:r>
            <a:r>
              <a:rPr lang="en-US" sz="1000">
                <a:solidFill>
                  <a:schemeClr val="bg1"/>
                </a:solidFill>
                <a:latin typeface="Segoe UI"/>
                <a:cs typeface="Segoe UI"/>
              </a:rPr>
              <a:t>Liberia Bureau of State Enterprises, Gambia’s SOEs Department, the Civil Services Institute of Somaliland, and the Ministry of Finance of Guinea  took turns to visit SIGA in 2022 to understudy the SIGA approach to SOE governance.</a:t>
            </a:r>
          </a:p>
          <a:p>
            <a:pPr>
              <a:lnSpc>
                <a:spcPct val="107000"/>
              </a:lnSpc>
              <a:spcAft>
                <a:spcPts val="800"/>
              </a:spcAft>
            </a:pPr>
            <a:endParaRPr lang="en-GB" sz="1000" kern="1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2" name="TextBox 1">
            <a:extLst>
              <a:ext uri="{FF2B5EF4-FFF2-40B4-BE49-F238E27FC236}">
                <a16:creationId xmlns:a16="http://schemas.microsoft.com/office/drawing/2014/main" id="{F9730340-9264-D212-9608-6F3CB3192748}"/>
              </a:ext>
            </a:extLst>
          </p:cNvPr>
          <p:cNvSpPr txBox="1"/>
          <p:nvPr/>
        </p:nvSpPr>
        <p:spPr>
          <a:xfrm>
            <a:off x="1403046" y="9485980"/>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solidFill>
                  <a:schemeClr val="bg1"/>
                </a:solidFill>
                <a:latin typeface="Segoe UI" panose="020B0502040204020203" pitchFamily="34" charset="0"/>
                <a:cs typeface="Segoe UI" panose="020B0502040204020203" pitchFamily="34" charset="0"/>
              </a:rPr>
              <a:t>Overseeing the State’s Interests in Specified Entities</a:t>
            </a:r>
          </a:p>
        </p:txBody>
      </p:sp>
    </p:spTree>
    <p:extLst>
      <p:ext uri="{BB962C8B-B14F-4D97-AF65-F5344CB8AC3E}">
        <p14:creationId xmlns:p14="http://schemas.microsoft.com/office/powerpoint/2010/main" val="6653846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close-up of a chalkboard&#10;&#10;Description automatically generated with medium confidence">
            <a:extLst>
              <a:ext uri="{FF2B5EF4-FFF2-40B4-BE49-F238E27FC236}">
                <a16:creationId xmlns:a16="http://schemas.microsoft.com/office/drawing/2014/main" id="{06BCE311-3005-F790-EDA5-7730841E4B48}"/>
              </a:ext>
            </a:extLst>
          </p:cNvPr>
          <p:cNvPicPr>
            <a:picLocks noChangeAspect="1"/>
          </p:cNvPicPr>
          <p:nvPr/>
        </p:nvPicPr>
        <p:blipFill rotWithShape="1">
          <a:blip r:embed="rId2">
            <a:extLst>
              <a:ext uri="{28A0092B-C50C-407E-A947-70E740481C1C}">
                <a14:useLocalDpi xmlns:a14="http://schemas.microsoft.com/office/drawing/2010/main" val="0"/>
              </a:ext>
            </a:extLst>
          </a:blip>
          <a:srcRect l="27761" r="26027"/>
          <a:stretch/>
        </p:blipFill>
        <p:spPr>
          <a:xfrm>
            <a:off x="20" y="-94120"/>
            <a:ext cx="6857980" cy="8915390"/>
          </a:xfrm>
          <a:prstGeom prst="rect">
            <a:avLst/>
          </a:prstGeom>
        </p:spPr>
      </p:pic>
      <p:sp>
        <p:nvSpPr>
          <p:cNvPr id="12" name="TextBox 11">
            <a:extLst>
              <a:ext uri="{FF2B5EF4-FFF2-40B4-BE49-F238E27FC236}">
                <a16:creationId xmlns:a16="http://schemas.microsoft.com/office/drawing/2014/main" id="{06DD5E96-A4FD-F0AA-3207-ECE829DF7D6D}"/>
              </a:ext>
            </a:extLst>
          </p:cNvPr>
          <p:cNvSpPr txBox="1"/>
          <p:nvPr/>
        </p:nvSpPr>
        <p:spPr>
          <a:xfrm>
            <a:off x="793375" y="6090653"/>
            <a:ext cx="5029201" cy="1384995"/>
          </a:xfrm>
          <a:prstGeom prst="rect">
            <a:avLst/>
          </a:prstGeom>
          <a:noFill/>
        </p:spPr>
        <p:txBody>
          <a:bodyPr wrap="square">
            <a:spAutoFit/>
          </a:bodyPr>
          <a:lstStyle/>
          <a:p>
            <a:r>
              <a:rPr lang="en-GB" sz="2800">
                <a:solidFill>
                  <a:schemeClr val="bg1"/>
                </a:solidFill>
                <a:latin typeface="Segoe UI" panose="020B0502040204020203" pitchFamily="34" charset="0"/>
                <a:cs typeface="Segoe UI" panose="020B0502040204020203" pitchFamily="34" charset="0"/>
              </a:rPr>
              <a:t>Audited Financial Statements For The Year Ended 31 December 2022</a:t>
            </a:r>
          </a:p>
        </p:txBody>
      </p:sp>
      <p:sp>
        <p:nvSpPr>
          <p:cNvPr id="3" name="TextBox 2">
            <a:extLst>
              <a:ext uri="{FF2B5EF4-FFF2-40B4-BE49-F238E27FC236}">
                <a16:creationId xmlns:a16="http://schemas.microsoft.com/office/drawing/2014/main" id="{A42EDAAA-9C89-E051-53DB-84679508D391}"/>
              </a:ext>
            </a:extLst>
          </p:cNvPr>
          <p:cNvSpPr txBox="1"/>
          <p:nvPr/>
        </p:nvSpPr>
        <p:spPr>
          <a:xfrm>
            <a:off x="1397384" y="9438757"/>
            <a:ext cx="4051908" cy="200055"/>
          </a:xfrm>
          <a:prstGeom prst="rect">
            <a:avLst/>
          </a:prstGeom>
          <a:noFill/>
        </p:spPr>
        <p:txBody>
          <a:bodyPr wrap="square">
            <a:spAutoFit/>
          </a:bodyPr>
          <a:lstStyle/>
          <a:p>
            <a:pPr algn="ctr"/>
            <a:r>
              <a:rPr lang="en-GB" sz="700" b="1">
                <a:solidFill>
                  <a:srgbClr val="C00000"/>
                </a:solidFill>
                <a:latin typeface="Segoe UI" panose="020B0502040204020203" pitchFamily="34" charset="0"/>
                <a:cs typeface="Segoe UI" panose="020B0502040204020203" pitchFamily="34" charset="0"/>
              </a:rPr>
              <a:t>SIGA</a:t>
            </a:r>
            <a:r>
              <a:rPr lang="en-GB" sz="700" b="1">
                <a:solidFill>
                  <a:schemeClr val="accent6">
                    <a:lumMod val="50000"/>
                  </a:schemeClr>
                </a:solidFill>
                <a:latin typeface="Segoe UI" panose="020B0502040204020203" pitchFamily="34" charset="0"/>
                <a:cs typeface="Segoe UI" panose="020B0502040204020203" pitchFamily="34" charset="0"/>
              </a:rPr>
              <a:t> - </a:t>
            </a:r>
            <a:r>
              <a:rPr lang="en-GB" sz="700" b="1">
                <a:latin typeface="Segoe UI" panose="020B0502040204020203" pitchFamily="34" charset="0"/>
                <a:cs typeface="Segoe UI" panose="020B0502040204020203" pitchFamily="34" charset="0"/>
              </a:rPr>
              <a:t>Overseeing the State’s Interests in Specified Entities</a:t>
            </a:r>
          </a:p>
        </p:txBody>
      </p:sp>
      <p:sp>
        <p:nvSpPr>
          <p:cNvPr id="2" name="object 6">
            <a:extLst>
              <a:ext uri="{FF2B5EF4-FFF2-40B4-BE49-F238E27FC236}">
                <a16:creationId xmlns:a16="http://schemas.microsoft.com/office/drawing/2014/main" id="{D4D69758-7A34-DD4C-FC9F-344FA8BFA7D6}"/>
              </a:ext>
            </a:extLst>
          </p:cNvPr>
          <p:cNvSpPr txBox="1"/>
          <p:nvPr/>
        </p:nvSpPr>
        <p:spPr>
          <a:xfrm>
            <a:off x="5543117" y="9479333"/>
            <a:ext cx="784163" cy="104328"/>
          </a:xfrm>
          <a:prstGeom prst="rect">
            <a:avLst/>
          </a:prstGeom>
        </p:spPr>
        <p:txBody>
          <a:bodyPr vert="horz" wrap="square" lIns="0" tIns="10990" rIns="0" bIns="0" rtlCol="0">
            <a:spAutoFit/>
          </a:bodyPr>
          <a:lstStyle/>
          <a:p>
            <a:pPr marL="10991">
              <a:spcBef>
                <a:spcPts val="87"/>
              </a:spcBef>
            </a:pPr>
            <a:r>
              <a:rPr lang="en-GB" sz="606">
                <a:solidFill>
                  <a:srgbClr val="254159"/>
                </a:solidFill>
                <a:latin typeface="Open Sans"/>
                <a:cs typeface="Open Sans"/>
              </a:rPr>
              <a:t>2022 Performance</a:t>
            </a:r>
            <a:endParaRPr sz="606">
              <a:latin typeface="Open Sans"/>
              <a:cs typeface="Open Sans"/>
            </a:endParaRPr>
          </a:p>
        </p:txBody>
      </p:sp>
    </p:spTree>
    <p:extLst>
      <p:ext uri="{BB962C8B-B14F-4D97-AF65-F5344CB8AC3E}">
        <p14:creationId xmlns:p14="http://schemas.microsoft.com/office/powerpoint/2010/main" val="34440642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E8EDEF"/>
        </a:solidFill>
        <a:effectLst/>
      </p:bgPr>
    </p:bg>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11B303DD-2FA7-C1C8-D294-5C4AC64BF913}"/>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B8BE0D97-39AE-FF19-89E1-4733ED397F06}"/>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F51C6F10-53A5-6906-7A15-81EB2E7717E6}"/>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59A85032-6380-E14A-27C7-673896E12F07}"/>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9AFED2BE-00FE-ED3D-5578-5D153795D50E}"/>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31BFAD05-8FF9-3323-C601-050FDE24407E}"/>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a:extLst>
              <a:ext uri="{FF2B5EF4-FFF2-40B4-BE49-F238E27FC236}">
                <a16:creationId xmlns:a16="http://schemas.microsoft.com/office/drawing/2014/main" id="{249867F9-06F3-F729-1106-7805E6D5D2F4}"/>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bject 7">
            <a:extLst>
              <a:ext uri="{FF2B5EF4-FFF2-40B4-BE49-F238E27FC236}">
                <a16:creationId xmlns:a16="http://schemas.microsoft.com/office/drawing/2014/main" id="{BA96E7B0-A741-D245-9A83-19AD4BA4AF74}"/>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sp>
        <p:nvSpPr>
          <p:cNvPr id="46" name="object 9">
            <a:extLst>
              <a:ext uri="{FF2B5EF4-FFF2-40B4-BE49-F238E27FC236}">
                <a16:creationId xmlns:a16="http://schemas.microsoft.com/office/drawing/2014/main" id="{7F338CE4-4B0D-8D3B-76A7-BB1A175D8EF2}"/>
              </a:ext>
            </a:extLst>
          </p:cNvPr>
          <p:cNvSpPr txBox="1"/>
          <p:nvPr/>
        </p:nvSpPr>
        <p:spPr>
          <a:xfrm>
            <a:off x="5798780" y="599829"/>
            <a:ext cx="505008"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Report</a:t>
            </a:r>
          </a:p>
          <a:p>
            <a:pPr marR="4396" indent="101663" algn="r"/>
            <a:r>
              <a:rPr lang="en-GB" sz="606">
                <a:solidFill>
                  <a:srgbClr val="254159"/>
                </a:solidFill>
                <a:latin typeface="Open Sans"/>
                <a:cs typeface="Open Sans"/>
              </a:rPr>
              <a:t>2022</a:t>
            </a:r>
            <a:endParaRPr sz="606">
              <a:latin typeface="Open Sans"/>
              <a:cs typeface="Open Sans"/>
            </a:endParaRPr>
          </a:p>
        </p:txBody>
      </p:sp>
      <p:sp>
        <p:nvSpPr>
          <p:cNvPr id="47" name="object 10">
            <a:extLst>
              <a:ext uri="{FF2B5EF4-FFF2-40B4-BE49-F238E27FC236}">
                <a16:creationId xmlns:a16="http://schemas.microsoft.com/office/drawing/2014/main" id="{3D088871-5259-D2B0-6403-40F104B30F95}"/>
              </a:ext>
            </a:extLst>
          </p:cNvPr>
          <p:cNvSpPr/>
          <p:nvPr/>
        </p:nvSpPr>
        <p:spPr>
          <a:xfrm>
            <a:off x="6370054" y="628889"/>
            <a:ext cx="0" cy="244536"/>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48" name="TextBox 47">
            <a:extLst>
              <a:ext uri="{FF2B5EF4-FFF2-40B4-BE49-F238E27FC236}">
                <a16:creationId xmlns:a16="http://schemas.microsoft.com/office/drawing/2014/main" id="{4CEEC447-DE13-4DED-DCF8-F21D8B64ED74}"/>
              </a:ext>
            </a:extLst>
          </p:cNvPr>
          <p:cNvSpPr txBox="1"/>
          <p:nvPr/>
        </p:nvSpPr>
        <p:spPr>
          <a:xfrm>
            <a:off x="524256" y="1353382"/>
            <a:ext cx="1818952" cy="461665"/>
          </a:xfrm>
          <a:prstGeom prst="rect">
            <a:avLst/>
          </a:prstGeom>
          <a:noFill/>
        </p:spPr>
        <p:txBody>
          <a:bodyPr wrap="square">
            <a:spAutoFit/>
          </a:bodyPr>
          <a:lstStyle/>
          <a:p>
            <a:r>
              <a:rPr lang="en-GB" sz="1200">
                <a:latin typeface="Segoe UI" panose="020B0502040204020203" pitchFamily="34" charset="0"/>
                <a:cs typeface="Segoe UI" panose="020B0502040204020203" pitchFamily="34" charset="0"/>
              </a:rPr>
              <a:t>Date Established</a:t>
            </a:r>
          </a:p>
          <a:p>
            <a:r>
              <a:rPr lang="en-GB" sz="1200">
                <a:latin typeface="Segoe UI" panose="020B0502040204020203" pitchFamily="34" charset="0"/>
                <a:cs typeface="Segoe UI" panose="020B0502040204020203" pitchFamily="34" charset="0"/>
              </a:rPr>
              <a:t>Supervising Ministry:</a:t>
            </a:r>
          </a:p>
        </p:txBody>
      </p:sp>
      <p:graphicFrame>
        <p:nvGraphicFramePr>
          <p:cNvPr id="49" name="object 6">
            <a:extLst>
              <a:ext uri="{FF2B5EF4-FFF2-40B4-BE49-F238E27FC236}">
                <a16:creationId xmlns:a16="http://schemas.microsoft.com/office/drawing/2014/main" id="{59690038-E7DA-B29D-4557-F7C570AD8A68}"/>
              </a:ext>
            </a:extLst>
          </p:cNvPr>
          <p:cNvGraphicFramePr>
            <a:graphicFrameLocks noGrp="1"/>
          </p:cNvGraphicFramePr>
          <p:nvPr>
            <p:extLst>
              <p:ext uri="{D42A27DB-BD31-4B8C-83A1-F6EECF244321}">
                <p14:modId xmlns:p14="http://schemas.microsoft.com/office/powerpoint/2010/main" val="441426353"/>
              </p:ext>
            </p:extLst>
          </p:nvPr>
        </p:nvGraphicFramePr>
        <p:xfrm>
          <a:off x="524256" y="2043300"/>
          <a:ext cx="5737858" cy="2021665"/>
        </p:xfrm>
        <a:graphic>
          <a:graphicData uri="http://schemas.openxmlformats.org/drawingml/2006/table">
            <a:tbl>
              <a:tblPr firstRow="1" bandRow="1">
                <a:tableStyleId>{7E9639D4-E3E2-4D34-9284-5A2195B3D0D7}</a:tableStyleId>
              </a:tblPr>
              <a:tblGrid>
                <a:gridCol w="2072005">
                  <a:extLst>
                    <a:ext uri="{9D8B030D-6E8A-4147-A177-3AD203B41FA5}">
                      <a16:colId xmlns:a16="http://schemas.microsoft.com/office/drawing/2014/main" val="20000"/>
                    </a:ext>
                  </a:extLst>
                </a:gridCol>
                <a:gridCol w="1267459">
                  <a:extLst>
                    <a:ext uri="{9D8B030D-6E8A-4147-A177-3AD203B41FA5}">
                      <a16:colId xmlns:a16="http://schemas.microsoft.com/office/drawing/2014/main" val="20001"/>
                    </a:ext>
                  </a:extLst>
                </a:gridCol>
                <a:gridCol w="2398394">
                  <a:extLst>
                    <a:ext uri="{9D8B030D-6E8A-4147-A177-3AD203B41FA5}">
                      <a16:colId xmlns:a16="http://schemas.microsoft.com/office/drawing/2014/main" val="20002"/>
                    </a:ext>
                  </a:extLst>
                </a:gridCol>
              </a:tblGrid>
              <a:tr h="198258">
                <a:tc>
                  <a:txBody>
                    <a:bodyPr/>
                    <a:lstStyle/>
                    <a:p>
                      <a:pPr marL="68580" marR="3175">
                        <a:lnSpc>
                          <a:spcPts val="1260"/>
                        </a:lnSpc>
                      </a:pPr>
                      <a:r>
                        <a:rPr sz="1000" b="1" spc="45">
                          <a:solidFill>
                            <a:schemeClr val="bg1"/>
                          </a:solidFill>
                        </a:rPr>
                        <a:t>Name</a:t>
                      </a:r>
                      <a:endParaRPr sz="1000">
                        <a:solidFill>
                          <a:schemeClr val="bg1"/>
                        </a:solidFill>
                        <a:latin typeface="Segoe UI" panose="020B0502040204020203" pitchFamily="34" charset="0"/>
                        <a:cs typeface="Segoe UI" panose="020B0502040204020203" pitchFamily="34" charset="0"/>
                      </a:endParaRPr>
                    </a:p>
                  </a:txBody>
                  <a:tcPr marL="0" marR="0" marT="0" marB="0">
                    <a:lnL w="6350" cap="flat" cmpd="sng" algn="ctr">
                      <a:noFill/>
                      <a:prstDash val="solid"/>
                      <a:miter lim="800000"/>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rgbClr val="254159"/>
                    </a:solidFill>
                  </a:tcPr>
                </a:tc>
                <a:tc>
                  <a:txBody>
                    <a:bodyPr/>
                    <a:lstStyle/>
                    <a:p>
                      <a:pPr marL="52069" algn="ctr">
                        <a:lnSpc>
                          <a:spcPts val="1260"/>
                        </a:lnSpc>
                      </a:pPr>
                      <a:r>
                        <a:rPr sz="1000" b="1" spc="85">
                          <a:solidFill>
                            <a:schemeClr val="bg1"/>
                          </a:solidFill>
                        </a:rPr>
                        <a:t>Status</a:t>
                      </a:r>
                      <a:endParaRPr sz="1000">
                        <a:solidFill>
                          <a:schemeClr val="bg1"/>
                        </a:solidFill>
                        <a:latin typeface="Segoe UI" panose="020B0502040204020203" pitchFamily="34" charset="0"/>
                        <a:cs typeface="Segoe UI" panose="020B0502040204020203" pitchFamily="34" charset="0"/>
                      </a:endParaRPr>
                    </a:p>
                  </a:txBody>
                  <a:tcPr marL="0" marR="0" marT="0" marB="0">
                    <a:lnL>
                      <a:noFill/>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rgbClr val="254159"/>
                    </a:solidFill>
                  </a:tcPr>
                </a:tc>
                <a:tc>
                  <a:txBody>
                    <a:bodyPr/>
                    <a:lstStyle/>
                    <a:p>
                      <a:pPr marL="368935">
                        <a:lnSpc>
                          <a:spcPts val="1260"/>
                        </a:lnSpc>
                      </a:pPr>
                      <a:r>
                        <a:rPr sz="1000" b="1" spc="75">
                          <a:solidFill>
                            <a:schemeClr val="bg1"/>
                          </a:solidFill>
                        </a:rPr>
                        <a:t>Date</a:t>
                      </a:r>
                      <a:r>
                        <a:rPr sz="1000" b="1" spc="30">
                          <a:solidFill>
                            <a:schemeClr val="bg1"/>
                          </a:solidFill>
                        </a:rPr>
                        <a:t> </a:t>
                      </a:r>
                      <a:r>
                        <a:rPr sz="1000" b="1" spc="65">
                          <a:solidFill>
                            <a:schemeClr val="bg1"/>
                          </a:solidFill>
                        </a:rPr>
                        <a:t>of</a:t>
                      </a:r>
                      <a:r>
                        <a:rPr sz="1000" b="1" spc="30">
                          <a:solidFill>
                            <a:schemeClr val="bg1"/>
                          </a:solidFill>
                        </a:rPr>
                        <a:t> </a:t>
                      </a:r>
                      <a:r>
                        <a:rPr sz="1000" b="1" spc="70">
                          <a:solidFill>
                            <a:schemeClr val="bg1"/>
                          </a:solidFill>
                        </a:rPr>
                        <a:t>Appointment</a:t>
                      </a:r>
                      <a:endParaRPr sz="1000">
                        <a:solidFill>
                          <a:schemeClr val="bg1"/>
                        </a:solidFill>
                        <a:latin typeface="Segoe UI" panose="020B0502040204020203" pitchFamily="34" charset="0"/>
                        <a:cs typeface="Segoe UI" panose="020B0502040204020203" pitchFamily="34" charset="0"/>
                      </a:endParaRPr>
                    </a:p>
                  </a:txBody>
                  <a:tcPr marL="0" marR="0" marT="0" marB="0">
                    <a:lnL>
                      <a:noFill/>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rgbClr val="254159"/>
                    </a:solidFill>
                  </a:tcPr>
                </a:tc>
                <a:extLst>
                  <a:ext uri="{0D108BD9-81ED-4DB2-BD59-A6C34878D82A}">
                    <a16:rowId xmlns:a16="http://schemas.microsoft.com/office/drawing/2014/main" val="10001"/>
                  </a:ext>
                </a:extLst>
              </a:tr>
              <a:tr h="358144">
                <a:tc>
                  <a:txBody>
                    <a:bodyPr/>
                    <a:lstStyle/>
                    <a:p>
                      <a:pPr marR="3175">
                        <a:lnSpc>
                          <a:spcPct val="100000"/>
                        </a:lnSpc>
                        <a:spcBef>
                          <a:spcPts val="30"/>
                        </a:spcBef>
                      </a:pPr>
                      <a:endParaRPr sz="1000"/>
                    </a:p>
                    <a:p>
                      <a:pPr marL="68580" marR="3175">
                        <a:lnSpc>
                          <a:spcPts val="1240"/>
                        </a:lnSpc>
                      </a:pPr>
                      <a:r>
                        <a:rPr sz="1000" spc="45"/>
                        <a:t>Terence</a:t>
                      </a:r>
                      <a:r>
                        <a:rPr sz="1000" spc="185"/>
                        <a:t> </a:t>
                      </a:r>
                      <a:r>
                        <a:rPr sz="1000" spc="30"/>
                        <a:t>Darko</a:t>
                      </a:r>
                      <a:endParaRPr sz="1000">
                        <a:latin typeface="Segoe UI" panose="020B0502040204020203" pitchFamily="34" charset="0"/>
                        <a:cs typeface="Segoe UI" panose="020B0502040204020203" pitchFamily="34" charset="0"/>
                      </a:endParaRPr>
                    </a:p>
                  </a:txBody>
                  <a:tcPr marL="0" marR="0" marT="3810" marB="0">
                    <a:lnL w="6350" cap="flat" cmpd="sng" algn="ctr">
                      <a:noFill/>
                      <a:prstDash val="solid"/>
                      <a:miter lim="800000"/>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rgbClr val="C6D3D7"/>
                    </a:solidFill>
                  </a:tcPr>
                </a:tc>
                <a:tc>
                  <a:txBody>
                    <a:bodyPr/>
                    <a:lstStyle/>
                    <a:p>
                      <a:pPr>
                        <a:lnSpc>
                          <a:spcPct val="100000"/>
                        </a:lnSpc>
                        <a:spcBef>
                          <a:spcPts val="30"/>
                        </a:spcBef>
                      </a:pPr>
                      <a:endParaRPr sz="1000"/>
                    </a:p>
                    <a:p>
                      <a:pPr marR="7620" algn="ctr">
                        <a:lnSpc>
                          <a:spcPts val="1240"/>
                        </a:lnSpc>
                      </a:pPr>
                      <a:r>
                        <a:rPr sz="1000" spc="-10"/>
                        <a:t>Active</a:t>
                      </a:r>
                      <a:endParaRPr sz="1000">
                        <a:latin typeface="Segoe UI" panose="020B0502040204020203" pitchFamily="34" charset="0"/>
                        <a:cs typeface="Segoe UI" panose="020B0502040204020203" pitchFamily="34" charset="0"/>
                      </a:endParaRPr>
                    </a:p>
                  </a:txBody>
                  <a:tcPr marL="0" marR="0" marT="3810" marB="0">
                    <a:lnL>
                      <a:noFill/>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rgbClr val="C6D3D7"/>
                    </a:solidFill>
                  </a:tcPr>
                </a:tc>
                <a:tc>
                  <a:txBody>
                    <a:bodyPr/>
                    <a:lstStyle/>
                    <a:p>
                      <a:pPr>
                        <a:lnSpc>
                          <a:spcPct val="100000"/>
                        </a:lnSpc>
                        <a:spcBef>
                          <a:spcPts val="30"/>
                        </a:spcBef>
                      </a:pPr>
                      <a:endParaRPr sz="1000"/>
                    </a:p>
                    <a:p>
                      <a:pPr marL="368935">
                        <a:lnSpc>
                          <a:spcPts val="1240"/>
                        </a:lnSpc>
                      </a:pPr>
                      <a:r>
                        <a:rPr sz="1000" spc="60"/>
                        <a:t>13</a:t>
                      </a:r>
                      <a:r>
                        <a:rPr sz="1000" spc="89" baseline="19841"/>
                        <a:t>th</a:t>
                      </a:r>
                      <a:r>
                        <a:rPr sz="1000" spc="120" baseline="19841"/>
                        <a:t> </a:t>
                      </a:r>
                      <a:r>
                        <a:rPr sz="1000" spc="70"/>
                        <a:t>January</a:t>
                      </a:r>
                      <a:r>
                        <a:rPr sz="1000" spc="175"/>
                        <a:t> </a:t>
                      </a:r>
                      <a:r>
                        <a:rPr sz="1000" spc="65"/>
                        <a:t>2022</a:t>
                      </a:r>
                      <a:endParaRPr sz="1000">
                        <a:latin typeface="Segoe UI" panose="020B0502040204020203" pitchFamily="34" charset="0"/>
                        <a:cs typeface="Segoe UI" panose="020B0502040204020203" pitchFamily="34" charset="0"/>
                      </a:endParaRPr>
                    </a:p>
                  </a:txBody>
                  <a:tcPr marL="0" marR="0" marT="3810" marB="0">
                    <a:lnL>
                      <a:noFill/>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rgbClr val="C6D3D7"/>
                    </a:solidFill>
                  </a:tcPr>
                </a:tc>
                <a:extLst>
                  <a:ext uri="{0D108BD9-81ED-4DB2-BD59-A6C34878D82A}">
                    <a16:rowId xmlns:a16="http://schemas.microsoft.com/office/drawing/2014/main" val="10002"/>
                  </a:ext>
                </a:extLst>
              </a:tr>
              <a:tr h="182625">
                <a:tc>
                  <a:txBody>
                    <a:bodyPr/>
                    <a:lstStyle/>
                    <a:p>
                      <a:pPr marL="68580" marR="3175">
                        <a:lnSpc>
                          <a:spcPts val="1190"/>
                        </a:lnSpc>
                      </a:pPr>
                      <a:r>
                        <a:rPr sz="1000" spc="80"/>
                        <a:t>Amb.</a:t>
                      </a:r>
                      <a:r>
                        <a:rPr sz="1000" spc="55"/>
                        <a:t> </a:t>
                      </a:r>
                      <a:r>
                        <a:rPr sz="1000" spc="85"/>
                        <a:t>Edward</a:t>
                      </a:r>
                      <a:r>
                        <a:rPr sz="1000" spc="55"/>
                        <a:t> </a:t>
                      </a:r>
                      <a:r>
                        <a:rPr sz="1000" spc="65"/>
                        <a:t>Boateng</a:t>
                      </a:r>
                      <a:endParaRPr sz="1000">
                        <a:latin typeface="Segoe UI" panose="020B0502040204020203" pitchFamily="34" charset="0"/>
                        <a:cs typeface="Segoe UI" panose="020B0502040204020203" pitchFamily="34" charset="0"/>
                      </a:endParaRPr>
                    </a:p>
                  </a:txBody>
                  <a:tcPr marL="0" marR="0" marT="0" marB="0">
                    <a:lnL w="6350" cap="flat" cmpd="sng" algn="ctr">
                      <a:noFill/>
                      <a:prstDash val="solid"/>
                      <a:miter lim="800000"/>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p>
                      <a:pPr marR="7620" algn="ctr">
                        <a:lnSpc>
                          <a:spcPts val="1190"/>
                        </a:lnSpc>
                      </a:pPr>
                      <a:r>
                        <a:rPr sz="1000" spc="-10"/>
                        <a:t>Active</a:t>
                      </a:r>
                      <a:endParaRPr sz="1000">
                        <a:latin typeface="Segoe UI" panose="020B0502040204020203" pitchFamily="34" charset="0"/>
                        <a:cs typeface="Segoe UI" panose="020B0502040204020203" pitchFamily="34" charset="0"/>
                      </a:endParaRPr>
                    </a:p>
                  </a:txBody>
                  <a:tcPr marL="0" marR="0" marT="0" marB="0">
                    <a:lnL>
                      <a:noFill/>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p>
                      <a:pPr marL="368935">
                        <a:lnSpc>
                          <a:spcPts val="1190"/>
                        </a:lnSpc>
                      </a:pPr>
                      <a:r>
                        <a:rPr sz="1000"/>
                        <a:t>10</a:t>
                      </a:r>
                      <a:r>
                        <a:rPr sz="1000" baseline="19841"/>
                        <a:t>th</a:t>
                      </a:r>
                      <a:r>
                        <a:rPr sz="1000" spc="127" baseline="19841"/>
                        <a:t> </a:t>
                      </a:r>
                      <a:r>
                        <a:rPr sz="1000" spc="55"/>
                        <a:t>November</a:t>
                      </a:r>
                      <a:r>
                        <a:rPr sz="1000" spc="254"/>
                        <a:t> </a:t>
                      </a:r>
                      <a:r>
                        <a:rPr sz="1000" spc="35"/>
                        <a:t>2021</a:t>
                      </a:r>
                      <a:endParaRPr sz="1000">
                        <a:latin typeface="Segoe UI" panose="020B0502040204020203" pitchFamily="34" charset="0"/>
                        <a:cs typeface="Segoe UI" panose="020B0502040204020203" pitchFamily="34" charset="0"/>
                      </a:endParaRPr>
                    </a:p>
                  </a:txBody>
                  <a:tcPr marL="0" marR="0" marT="0" marB="0">
                    <a:lnL>
                      <a:noFill/>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182625">
                <a:tc>
                  <a:txBody>
                    <a:bodyPr/>
                    <a:lstStyle/>
                    <a:p>
                      <a:pPr marL="68580" marR="3175">
                        <a:lnSpc>
                          <a:spcPts val="1190"/>
                        </a:lnSpc>
                      </a:pPr>
                      <a:r>
                        <a:rPr sz="1000" spc="60"/>
                        <a:t>Felix</a:t>
                      </a:r>
                      <a:r>
                        <a:rPr sz="1000" spc="15"/>
                        <a:t> </a:t>
                      </a:r>
                      <a:r>
                        <a:rPr sz="1000" spc="70"/>
                        <a:t>Ntrakwah</a:t>
                      </a:r>
                      <a:endParaRPr sz="1000">
                        <a:latin typeface="Segoe UI" panose="020B0502040204020203" pitchFamily="34" charset="0"/>
                        <a:cs typeface="Segoe UI" panose="020B0502040204020203" pitchFamily="34" charset="0"/>
                      </a:endParaRPr>
                    </a:p>
                  </a:txBody>
                  <a:tcPr marL="0" marR="0" marT="0" marB="0">
                    <a:lnL w="6350" cap="flat" cmpd="sng" algn="ctr">
                      <a:noFill/>
                      <a:prstDash val="solid"/>
                      <a:miter lim="800000"/>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p>
                      <a:pPr marR="7620" algn="ctr">
                        <a:lnSpc>
                          <a:spcPts val="1190"/>
                        </a:lnSpc>
                      </a:pPr>
                      <a:r>
                        <a:rPr sz="1000" spc="-10"/>
                        <a:t>Active</a:t>
                      </a:r>
                      <a:endParaRPr sz="1000">
                        <a:latin typeface="Segoe UI" panose="020B0502040204020203" pitchFamily="34" charset="0"/>
                        <a:cs typeface="Segoe UI" panose="020B0502040204020203" pitchFamily="34" charset="0"/>
                      </a:endParaRPr>
                    </a:p>
                  </a:txBody>
                  <a:tcPr marL="0" marR="0" marT="0" marB="0">
                    <a:lnL>
                      <a:noFill/>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p>
                      <a:pPr marL="368935">
                        <a:lnSpc>
                          <a:spcPts val="1190"/>
                        </a:lnSpc>
                      </a:pPr>
                      <a:r>
                        <a:rPr sz="1000" spc="60"/>
                        <a:t>13</a:t>
                      </a:r>
                      <a:r>
                        <a:rPr sz="1000" spc="89" baseline="19841"/>
                        <a:t>th</a:t>
                      </a:r>
                      <a:r>
                        <a:rPr sz="1000" spc="120" baseline="19841"/>
                        <a:t> </a:t>
                      </a:r>
                      <a:r>
                        <a:rPr sz="1000" spc="70"/>
                        <a:t>January</a:t>
                      </a:r>
                      <a:r>
                        <a:rPr sz="1000" spc="190"/>
                        <a:t> </a:t>
                      </a:r>
                      <a:r>
                        <a:rPr sz="1000" spc="65"/>
                        <a:t>2022</a:t>
                      </a:r>
                      <a:endParaRPr sz="1000">
                        <a:latin typeface="Segoe UI" panose="020B0502040204020203" pitchFamily="34" charset="0"/>
                        <a:cs typeface="Segoe UI" panose="020B0502040204020203" pitchFamily="34" charset="0"/>
                      </a:endParaRPr>
                    </a:p>
                  </a:txBody>
                  <a:tcPr marL="0" marR="0" marT="0" marB="0">
                    <a:lnL>
                      <a:noFill/>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182625">
                <a:tc>
                  <a:txBody>
                    <a:bodyPr/>
                    <a:lstStyle/>
                    <a:p>
                      <a:pPr marL="68580" marR="3175">
                        <a:lnSpc>
                          <a:spcPts val="1185"/>
                        </a:lnSpc>
                      </a:pPr>
                      <a:r>
                        <a:rPr sz="1000" spc="80"/>
                        <a:t>Yasmin</a:t>
                      </a:r>
                      <a:r>
                        <a:rPr sz="1000" spc="135"/>
                        <a:t> </a:t>
                      </a:r>
                      <a:r>
                        <a:rPr sz="1000" spc="55"/>
                        <a:t>Baba</a:t>
                      </a:r>
                      <a:endParaRPr sz="1000">
                        <a:latin typeface="Segoe UI" panose="020B0502040204020203" pitchFamily="34" charset="0"/>
                        <a:cs typeface="Segoe UI" panose="020B0502040204020203" pitchFamily="34" charset="0"/>
                      </a:endParaRPr>
                    </a:p>
                  </a:txBody>
                  <a:tcPr marL="0" marR="0" marT="0" marB="0">
                    <a:lnL w="6350" cap="flat" cmpd="sng" algn="ctr">
                      <a:noFill/>
                      <a:prstDash val="solid"/>
                      <a:miter lim="800000"/>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p>
                      <a:pPr marR="7620" algn="ctr">
                        <a:lnSpc>
                          <a:spcPts val="1185"/>
                        </a:lnSpc>
                      </a:pPr>
                      <a:r>
                        <a:rPr sz="1000" spc="-10"/>
                        <a:t>Active</a:t>
                      </a:r>
                      <a:endParaRPr sz="1000">
                        <a:latin typeface="Segoe UI" panose="020B0502040204020203" pitchFamily="34" charset="0"/>
                        <a:cs typeface="Segoe UI" panose="020B0502040204020203" pitchFamily="34" charset="0"/>
                      </a:endParaRPr>
                    </a:p>
                  </a:txBody>
                  <a:tcPr marL="0" marR="0" marT="0" marB="0">
                    <a:lnL>
                      <a:noFill/>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p>
                      <a:pPr marL="368935">
                        <a:lnSpc>
                          <a:spcPts val="1185"/>
                        </a:lnSpc>
                      </a:pPr>
                      <a:r>
                        <a:rPr sz="1000" spc="60"/>
                        <a:t>13</a:t>
                      </a:r>
                      <a:r>
                        <a:rPr sz="1000" spc="89" baseline="19841"/>
                        <a:t>th</a:t>
                      </a:r>
                      <a:r>
                        <a:rPr sz="1000" spc="120" baseline="19841"/>
                        <a:t> </a:t>
                      </a:r>
                      <a:r>
                        <a:rPr sz="1000" spc="70"/>
                        <a:t>January</a:t>
                      </a:r>
                      <a:r>
                        <a:rPr sz="1000" spc="190"/>
                        <a:t> </a:t>
                      </a:r>
                      <a:r>
                        <a:rPr sz="1000" spc="65"/>
                        <a:t>2022</a:t>
                      </a:r>
                      <a:endParaRPr sz="1000">
                        <a:latin typeface="Segoe UI" panose="020B0502040204020203" pitchFamily="34" charset="0"/>
                        <a:cs typeface="Segoe UI" panose="020B0502040204020203" pitchFamily="34" charset="0"/>
                      </a:endParaRPr>
                    </a:p>
                  </a:txBody>
                  <a:tcPr marL="0" marR="0" marT="0" marB="0">
                    <a:lnL>
                      <a:noFill/>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182625">
                <a:tc>
                  <a:txBody>
                    <a:bodyPr/>
                    <a:lstStyle/>
                    <a:p>
                      <a:pPr marL="68580" marR="3175">
                        <a:lnSpc>
                          <a:spcPts val="1185"/>
                        </a:lnSpc>
                      </a:pPr>
                      <a:r>
                        <a:rPr sz="1000" spc="95"/>
                        <a:t>Kow</a:t>
                      </a:r>
                      <a:r>
                        <a:rPr sz="1000" spc="105"/>
                        <a:t> </a:t>
                      </a:r>
                      <a:r>
                        <a:rPr sz="1000" spc="70"/>
                        <a:t>Essuman</a:t>
                      </a:r>
                      <a:endParaRPr sz="1000">
                        <a:latin typeface="Segoe UI" panose="020B0502040204020203" pitchFamily="34" charset="0"/>
                        <a:cs typeface="Segoe UI" panose="020B0502040204020203" pitchFamily="34" charset="0"/>
                      </a:endParaRPr>
                    </a:p>
                  </a:txBody>
                  <a:tcPr marL="0" marR="0" marT="0" marB="0">
                    <a:lnL w="6350" cap="flat" cmpd="sng" algn="ctr">
                      <a:noFill/>
                      <a:prstDash val="solid"/>
                      <a:miter lim="800000"/>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p>
                      <a:pPr marR="7620" algn="ctr">
                        <a:lnSpc>
                          <a:spcPts val="1185"/>
                        </a:lnSpc>
                      </a:pPr>
                      <a:r>
                        <a:rPr sz="1000" spc="-10"/>
                        <a:t>Active</a:t>
                      </a:r>
                      <a:endParaRPr sz="1000">
                        <a:latin typeface="Segoe UI" panose="020B0502040204020203" pitchFamily="34" charset="0"/>
                        <a:cs typeface="Segoe UI" panose="020B0502040204020203" pitchFamily="34" charset="0"/>
                      </a:endParaRPr>
                    </a:p>
                  </a:txBody>
                  <a:tcPr marL="0" marR="0" marT="0" marB="0">
                    <a:lnL>
                      <a:noFill/>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p>
                      <a:pPr marL="368935">
                        <a:lnSpc>
                          <a:spcPts val="1185"/>
                        </a:lnSpc>
                      </a:pPr>
                      <a:r>
                        <a:rPr sz="1000" spc="60"/>
                        <a:t>13</a:t>
                      </a:r>
                      <a:r>
                        <a:rPr sz="1000" spc="89" baseline="19841"/>
                        <a:t>th</a:t>
                      </a:r>
                      <a:r>
                        <a:rPr sz="1000" spc="120" baseline="19841"/>
                        <a:t> </a:t>
                      </a:r>
                      <a:r>
                        <a:rPr sz="1000" spc="70"/>
                        <a:t>January</a:t>
                      </a:r>
                      <a:r>
                        <a:rPr sz="1000" spc="190"/>
                        <a:t> </a:t>
                      </a:r>
                      <a:r>
                        <a:rPr sz="1000" spc="65"/>
                        <a:t>2022</a:t>
                      </a:r>
                      <a:endParaRPr sz="1000">
                        <a:latin typeface="Segoe UI" panose="020B0502040204020203" pitchFamily="34" charset="0"/>
                        <a:cs typeface="Segoe UI" panose="020B0502040204020203" pitchFamily="34" charset="0"/>
                      </a:endParaRPr>
                    </a:p>
                  </a:txBody>
                  <a:tcPr marL="0" marR="0" marT="0" marB="0">
                    <a:lnL>
                      <a:noFill/>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182625">
                <a:tc>
                  <a:txBody>
                    <a:bodyPr/>
                    <a:lstStyle/>
                    <a:p>
                      <a:pPr marL="68580" marR="3175">
                        <a:lnSpc>
                          <a:spcPts val="1190"/>
                        </a:lnSpc>
                      </a:pPr>
                      <a:r>
                        <a:rPr sz="1000" spc="65"/>
                        <a:t>Franklin</a:t>
                      </a:r>
                      <a:r>
                        <a:rPr sz="1000" spc="45"/>
                        <a:t> </a:t>
                      </a:r>
                      <a:r>
                        <a:rPr sz="1000" spc="70"/>
                        <a:t>Asafo</a:t>
                      </a:r>
                      <a:r>
                        <a:rPr sz="1000" spc="55"/>
                        <a:t> </a:t>
                      </a:r>
                      <a:r>
                        <a:rPr sz="1000" spc="60"/>
                        <a:t>Adjei</a:t>
                      </a:r>
                      <a:endParaRPr sz="1000">
                        <a:latin typeface="Segoe UI" panose="020B0502040204020203" pitchFamily="34" charset="0"/>
                        <a:cs typeface="Segoe UI" panose="020B0502040204020203" pitchFamily="34" charset="0"/>
                      </a:endParaRPr>
                    </a:p>
                  </a:txBody>
                  <a:tcPr marL="0" marR="0" marT="0" marB="0">
                    <a:lnL w="6350" cap="flat" cmpd="sng" algn="ctr">
                      <a:noFill/>
                      <a:prstDash val="solid"/>
                      <a:miter lim="800000"/>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p>
                      <a:pPr marR="7620" algn="ctr">
                        <a:lnSpc>
                          <a:spcPts val="1190"/>
                        </a:lnSpc>
                      </a:pPr>
                      <a:r>
                        <a:rPr sz="1000" spc="-10"/>
                        <a:t>Active</a:t>
                      </a:r>
                      <a:endParaRPr sz="1000">
                        <a:latin typeface="Segoe UI" panose="020B0502040204020203" pitchFamily="34" charset="0"/>
                        <a:cs typeface="Segoe UI" panose="020B0502040204020203" pitchFamily="34" charset="0"/>
                      </a:endParaRPr>
                    </a:p>
                  </a:txBody>
                  <a:tcPr marL="0" marR="0" marT="0" marB="0">
                    <a:lnL>
                      <a:noFill/>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p>
                      <a:pPr marL="368935">
                        <a:lnSpc>
                          <a:spcPts val="1190"/>
                        </a:lnSpc>
                      </a:pPr>
                      <a:r>
                        <a:rPr sz="1000" spc="60"/>
                        <a:t>13</a:t>
                      </a:r>
                      <a:r>
                        <a:rPr sz="1000" spc="89" baseline="19841"/>
                        <a:t>th</a:t>
                      </a:r>
                      <a:r>
                        <a:rPr sz="1000" spc="120" baseline="19841"/>
                        <a:t> </a:t>
                      </a:r>
                      <a:r>
                        <a:rPr sz="1000" spc="70"/>
                        <a:t>January</a:t>
                      </a:r>
                      <a:r>
                        <a:rPr sz="1000" spc="190"/>
                        <a:t> </a:t>
                      </a:r>
                      <a:r>
                        <a:rPr sz="1000" spc="65"/>
                        <a:t>2022</a:t>
                      </a:r>
                      <a:endParaRPr sz="1000">
                        <a:latin typeface="Segoe UI" panose="020B0502040204020203" pitchFamily="34" charset="0"/>
                        <a:cs typeface="Segoe UI" panose="020B0502040204020203" pitchFamily="34" charset="0"/>
                      </a:endParaRPr>
                    </a:p>
                  </a:txBody>
                  <a:tcPr marL="0" marR="0" marT="0" marB="0">
                    <a:lnL>
                      <a:noFill/>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4046">
                <a:tc>
                  <a:txBody>
                    <a:bodyPr/>
                    <a:lstStyle/>
                    <a:p>
                      <a:pPr marL="68580" marR="3175">
                        <a:lnSpc>
                          <a:spcPts val="1195"/>
                        </a:lnSpc>
                      </a:pPr>
                      <a:r>
                        <a:rPr sz="1000" spc="65"/>
                        <a:t>Dr.</a:t>
                      </a:r>
                      <a:r>
                        <a:rPr sz="1000" spc="90"/>
                        <a:t> </a:t>
                      </a:r>
                      <a:r>
                        <a:rPr sz="1000" spc="70"/>
                        <a:t>Margaret</a:t>
                      </a:r>
                      <a:r>
                        <a:rPr sz="1000" spc="80"/>
                        <a:t> </a:t>
                      </a:r>
                      <a:r>
                        <a:rPr sz="1000" spc="65"/>
                        <a:t>Atuahene</a:t>
                      </a:r>
                      <a:endParaRPr sz="1000">
                        <a:latin typeface="Segoe UI" panose="020B0502040204020203" pitchFamily="34" charset="0"/>
                        <a:cs typeface="Segoe UI" panose="020B0502040204020203" pitchFamily="34" charset="0"/>
                      </a:endParaRPr>
                    </a:p>
                  </a:txBody>
                  <a:tcPr marL="0" marR="0" marT="0" marB="0">
                    <a:lnL w="6350" cap="flat" cmpd="sng" algn="ctr">
                      <a:noFill/>
                      <a:prstDash val="solid"/>
                      <a:miter lim="800000"/>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p>
                      <a:pPr marR="7620" algn="ctr">
                        <a:lnSpc>
                          <a:spcPts val="1195"/>
                        </a:lnSpc>
                      </a:pPr>
                      <a:r>
                        <a:rPr sz="1000" spc="-10"/>
                        <a:t>Active</a:t>
                      </a:r>
                      <a:endParaRPr sz="1000">
                        <a:latin typeface="Segoe UI" panose="020B0502040204020203" pitchFamily="34" charset="0"/>
                        <a:cs typeface="Segoe UI" panose="020B0502040204020203" pitchFamily="34" charset="0"/>
                      </a:endParaRPr>
                    </a:p>
                  </a:txBody>
                  <a:tcPr marL="0" marR="0" marT="0" marB="0">
                    <a:lnL>
                      <a:noFill/>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p>
                      <a:pPr marL="368935">
                        <a:lnSpc>
                          <a:spcPts val="1195"/>
                        </a:lnSpc>
                      </a:pPr>
                      <a:r>
                        <a:rPr sz="1000" spc="60"/>
                        <a:t>13</a:t>
                      </a:r>
                      <a:r>
                        <a:rPr sz="1000" spc="89" baseline="19841"/>
                        <a:t>th</a:t>
                      </a:r>
                      <a:r>
                        <a:rPr sz="1000" spc="120" baseline="19841"/>
                        <a:t> </a:t>
                      </a:r>
                      <a:r>
                        <a:rPr sz="1000" spc="70"/>
                        <a:t>January</a:t>
                      </a:r>
                      <a:r>
                        <a:rPr sz="1000" spc="190"/>
                        <a:t> </a:t>
                      </a:r>
                      <a:r>
                        <a:rPr sz="1000" spc="65"/>
                        <a:t>2022</a:t>
                      </a:r>
                      <a:endParaRPr sz="1000">
                        <a:latin typeface="Segoe UI" panose="020B0502040204020203" pitchFamily="34" charset="0"/>
                        <a:cs typeface="Segoe UI" panose="020B0502040204020203" pitchFamily="34" charset="0"/>
                      </a:endParaRPr>
                    </a:p>
                  </a:txBody>
                  <a:tcPr marL="0" marR="0" marT="0" marB="0">
                    <a:lnL>
                      <a:noFill/>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184046">
                <a:tc>
                  <a:txBody>
                    <a:bodyPr/>
                    <a:lstStyle/>
                    <a:p>
                      <a:pPr marL="68580" marR="3175">
                        <a:lnSpc>
                          <a:spcPts val="1195"/>
                        </a:lnSpc>
                      </a:pPr>
                      <a:r>
                        <a:rPr sz="1000" spc="70"/>
                        <a:t>David</a:t>
                      </a:r>
                      <a:r>
                        <a:rPr sz="1000" spc="85"/>
                        <a:t> </a:t>
                      </a:r>
                      <a:r>
                        <a:rPr sz="1000" spc="55"/>
                        <a:t>Collison</a:t>
                      </a:r>
                      <a:endParaRPr sz="1000">
                        <a:latin typeface="Segoe UI" panose="020B0502040204020203" pitchFamily="34" charset="0"/>
                        <a:cs typeface="Segoe UI" panose="020B0502040204020203" pitchFamily="34" charset="0"/>
                      </a:endParaRPr>
                    </a:p>
                  </a:txBody>
                  <a:tcPr marL="0" marR="0" marT="0" marB="0">
                    <a:lnL w="6350" cap="flat" cmpd="sng" algn="ctr">
                      <a:noFill/>
                      <a:prstDash val="solid"/>
                      <a:miter lim="800000"/>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p>
                      <a:pPr marR="7620" algn="ctr">
                        <a:lnSpc>
                          <a:spcPts val="1195"/>
                        </a:lnSpc>
                      </a:pPr>
                      <a:r>
                        <a:rPr sz="1000" spc="-10"/>
                        <a:t>Active</a:t>
                      </a:r>
                      <a:endParaRPr sz="1000">
                        <a:latin typeface="Segoe UI" panose="020B0502040204020203" pitchFamily="34" charset="0"/>
                        <a:cs typeface="Segoe UI" panose="020B0502040204020203" pitchFamily="34" charset="0"/>
                      </a:endParaRPr>
                    </a:p>
                  </a:txBody>
                  <a:tcPr marL="0" marR="0" marT="0" marB="0">
                    <a:lnL>
                      <a:noFill/>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p>
                      <a:pPr marL="368935">
                        <a:lnSpc>
                          <a:spcPts val="1195"/>
                        </a:lnSpc>
                      </a:pPr>
                      <a:r>
                        <a:rPr sz="1000" spc="60"/>
                        <a:t>13</a:t>
                      </a:r>
                      <a:r>
                        <a:rPr sz="1000" spc="89" baseline="19841"/>
                        <a:t>th</a:t>
                      </a:r>
                      <a:r>
                        <a:rPr sz="1000" spc="120" baseline="19841"/>
                        <a:t> </a:t>
                      </a:r>
                      <a:r>
                        <a:rPr sz="1000" spc="70"/>
                        <a:t>January</a:t>
                      </a:r>
                      <a:r>
                        <a:rPr sz="1000" spc="190"/>
                        <a:t> </a:t>
                      </a:r>
                      <a:r>
                        <a:rPr sz="1000" spc="65"/>
                        <a:t>2022</a:t>
                      </a:r>
                      <a:endParaRPr sz="1000">
                        <a:latin typeface="Segoe UI" panose="020B0502040204020203" pitchFamily="34" charset="0"/>
                        <a:cs typeface="Segoe UI" panose="020B0502040204020203" pitchFamily="34" charset="0"/>
                      </a:endParaRPr>
                    </a:p>
                  </a:txBody>
                  <a:tcPr marL="0" marR="0" marT="0" marB="0">
                    <a:lnL>
                      <a:noFill/>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10009"/>
                  </a:ext>
                </a:extLst>
              </a:tr>
              <a:tr h="184046">
                <a:tc>
                  <a:txBody>
                    <a:bodyPr/>
                    <a:lstStyle/>
                    <a:p>
                      <a:pPr marL="68580" marR="3175">
                        <a:lnSpc>
                          <a:spcPts val="1195"/>
                        </a:lnSpc>
                      </a:pPr>
                      <a:r>
                        <a:rPr sz="1000" spc="70"/>
                        <a:t>Elikem</a:t>
                      </a:r>
                      <a:r>
                        <a:rPr sz="1000" spc="100"/>
                        <a:t> </a:t>
                      </a:r>
                      <a:r>
                        <a:rPr sz="1000" spc="65"/>
                        <a:t>Kuenyehia</a:t>
                      </a:r>
                      <a:endParaRPr sz="1000">
                        <a:latin typeface="Segoe UI" panose="020B0502040204020203" pitchFamily="34" charset="0"/>
                        <a:cs typeface="Segoe UI" panose="020B0502040204020203" pitchFamily="34" charset="0"/>
                      </a:endParaRPr>
                    </a:p>
                  </a:txBody>
                  <a:tcPr marL="0" marR="0" marT="0" marB="0">
                    <a:lnL w="6350" cap="flat" cmpd="sng" algn="ctr">
                      <a:noFill/>
                      <a:prstDash val="solid"/>
                      <a:miter lim="800000"/>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p>
                      <a:pPr marR="7620" algn="ctr">
                        <a:lnSpc>
                          <a:spcPts val="1195"/>
                        </a:lnSpc>
                      </a:pPr>
                      <a:r>
                        <a:rPr sz="1000" spc="-10"/>
                        <a:t>Active</a:t>
                      </a:r>
                      <a:endParaRPr sz="1000">
                        <a:latin typeface="Segoe UI" panose="020B0502040204020203" pitchFamily="34" charset="0"/>
                        <a:cs typeface="Segoe UI" panose="020B0502040204020203" pitchFamily="34" charset="0"/>
                      </a:endParaRPr>
                    </a:p>
                  </a:txBody>
                  <a:tcPr marL="0" marR="0" marT="0" marB="0">
                    <a:lnL>
                      <a:noFill/>
                    </a:lnL>
                    <a:lnR>
                      <a:noFill/>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p>
                      <a:pPr marL="368935">
                        <a:lnSpc>
                          <a:spcPts val="1195"/>
                        </a:lnSpc>
                      </a:pPr>
                      <a:r>
                        <a:rPr sz="1000" spc="60"/>
                        <a:t>13</a:t>
                      </a:r>
                      <a:r>
                        <a:rPr sz="1000" spc="89" baseline="19841"/>
                        <a:t>th</a:t>
                      </a:r>
                      <a:r>
                        <a:rPr sz="1000" spc="120" baseline="19841"/>
                        <a:t> </a:t>
                      </a:r>
                      <a:r>
                        <a:rPr sz="1000" spc="70"/>
                        <a:t>January</a:t>
                      </a:r>
                      <a:r>
                        <a:rPr sz="1000" spc="190"/>
                        <a:t> </a:t>
                      </a:r>
                      <a:r>
                        <a:rPr sz="1000" spc="65"/>
                        <a:t>2022</a:t>
                      </a:r>
                      <a:endParaRPr sz="1000">
                        <a:latin typeface="Segoe UI" panose="020B0502040204020203" pitchFamily="34" charset="0"/>
                        <a:cs typeface="Segoe UI" panose="020B0502040204020203" pitchFamily="34" charset="0"/>
                      </a:endParaRPr>
                    </a:p>
                  </a:txBody>
                  <a:tcPr marL="0" marR="0" marT="0" marB="0">
                    <a:lnL>
                      <a:noFill/>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10010"/>
                  </a:ext>
                </a:extLst>
              </a:tr>
            </a:tbl>
          </a:graphicData>
        </a:graphic>
      </p:graphicFrame>
      <p:cxnSp>
        <p:nvCxnSpPr>
          <p:cNvPr id="52" name="Straight Connector 51">
            <a:extLst>
              <a:ext uri="{FF2B5EF4-FFF2-40B4-BE49-F238E27FC236}">
                <a16:creationId xmlns:a16="http://schemas.microsoft.com/office/drawing/2014/main" id="{22F29610-F173-48F3-64FD-340CAC5DC54D}"/>
              </a:ext>
            </a:extLst>
          </p:cNvPr>
          <p:cNvCxnSpPr/>
          <p:nvPr/>
        </p:nvCxnSpPr>
        <p:spPr>
          <a:xfrm>
            <a:off x="524256" y="2753360"/>
            <a:ext cx="573785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C296E19A-4413-9A6F-21F4-1678D3AC772F}"/>
              </a:ext>
            </a:extLst>
          </p:cNvPr>
          <p:cNvCxnSpPr/>
          <p:nvPr/>
        </p:nvCxnSpPr>
        <p:spPr>
          <a:xfrm>
            <a:off x="524256" y="2961640"/>
            <a:ext cx="573785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E3A2BBD0-E6A0-0E6B-4386-9E5F52E4E110}"/>
              </a:ext>
            </a:extLst>
          </p:cNvPr>
          <p:cNvCxnSpPr/>
          <p:nvPr/>
        </p:nvCxnSpPr>
        <p:spPr>
          <a:xfrm>
            <a:off x="519176" y="3129280"/>
            <a:ext cx="573785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C9E34FC0-82CE-8539-C649-74065D5C88A2}"/>
              </a:ext>
            </a:extLst>
          </p:cNvPr>
          <p:cNvCxnSpPr/>
          <p:nvPr/>
        </p:nvCxnSpPr>
        <p:spPr>
          <a:xfrm>
            <a:off x="524256" y="3332480"/>
            <a:ext cx="573785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A765E922-5DBE-FC28-5AB4-93844B8418C3}"/>
              </a:ext>
            </a:extLst>
          </p:cNvPr>
          <p:cNvCxnSpPr/>
          <p:nvPr/>
        </p:nvCxnSpPr>
        <p:spPr>
          <a:xfrm>
            <a:off x="524256" y="3525520"/>
            <a:ext cx="573785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2BA14AC8-3250-697C-5EFE-FA7C3D7B8942}"/>
              </a:ext>
            </a:extLst>
          </p:cNvPr>
          <p:cNvCxnSpPr/>
          <p:nvPr/>
        </p:nvCxnSpPr>
        <p:spPr>
          <a:xfrm>
            <a:off x="519176" y="3693160"/>
            <a:ext cx="573785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7A59000A-32F3-497C-63A3-2CA1051C14E8}"/>
              </a:ext>
            </a:extLst>
          </p:cNvPr>
          <p:cNvCxnSpPr/>
          <p:nvPr/>
        </p:nvCxnSpPr>
        <p:spPr>
          <a:xfrm>
            <a:off x="524256" y="3877005"/>
            <a:ext cx="573785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048" name="Straight Connector 2047">
            <a:extLst>
              <a:ext uri="{FF2B5EF4-FFF2-40B4-BE49-F238E27FC236}">
                <a16:creationId xmlns:a16="http://schemas.microsoft.com/office/drawing/2014/main" id="{B61EE658-23F3-AF44-A160-D35CAA06098D}"/>
              </a:ext>
            </a:extLst>
          </p:cNvPr>
          <p:cNvCxnSpPr/>
          <p:nvPr/>
        </p:nvCxnSpPr>
        <p:spPr>
          <a:xfrm>
            <a:off x="519176" y="4044645"/>
            <a:ext cx="573785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sp>
        <p:nvSpPr>
          <p:cNvPr id="2050" name="object 7">
            <a:extLst>
              <a:ext uri="{FF2B5EF4-FFF2-40B4-BE49-F238E27FC236}">
                <a16:creationId xmlns:a16="http://schemas.microsoft.com/office/drawing/2014/main" id="{6BBFFE43-6E21-8380-FB22-7A68E6F308E8}"/>
              </a:ext>
            </a:extLst>
          </p:cNvPr>
          <p:cNvSpPr txBox="1"/>
          <p:nvPr/>
        </p:nvSpPr>
        <p:spPr>
          <a:xfrm>
            <a:off x="757224" y="4662042"/>
            <a:ext cx="1736089" cy="182742"/>
          </a:xfrm>
          <a:prstGeom prst="rect">
            <a:avLst/>
          </a:prstGeom>
        </p:spPr>
        <p:txBody>
          <a:bodyPr vert="horz" wrap="square" lIns="0" tIns="13335" rIns="0" bIns="0" rtlCol="0">
            <a:spAutoFit/>
          </a:bodyPr>
          <a:lstStyle/>
          <a:p>
            <a:pPr marL="12700">
              <a:lnSpc>
                <a:spcPct val="100000"/>
              </a:lnSpc>
              <a:spcBef>
                <a:spcPts val="105"/>
              </a:spcBef>
            </a:pPr>
            <a:r>
              <a:rPr sz="1100" b="1" spc="70">
                <a:solidFill>
                  <a:srgbClr val="005151"/>
                </a:solidFill>
                <a:latin typeface="Segoe UI" panose="020B0502040204020203" pitchFamily="34" charset="0"/>
                <a:cs typeface="Segoe UI" panose="020B0502040204020203" pitchFamily="34" charset="0"/>
              </a:rPr>
              <a:t>Secretary</a:t>
            </a:r>
            <a:r>
              <a:rPr sz="1100" b="1" spc="80">
                <a:solidFill>
                  <a:srgbClr val="005151"/>
                </a:solidFill>
                <a:latin typeface="Segoe UI" panose="020B0502040204020203" pitchFamily="34" charset="0"/>
                <a:cs typeface="Segoe UI" panose="020B0502040204020203" pitchFamily="34" charset="0"/>
              </a:rPr>
              <a:t> </a:t>
            </a:r>
            <a:r>
              <a:rPr sz="1100" b="1" spc="70">
                <a:solidFill>
                  <a:srgbClr val="005151"/>
                </a:solidFill>
                <a:latin typeface="Segoe UI" panose="020B0502040204020203" pitchFamily="34" charset="0"/>
                <a:cs typeface="Segoe UI" panose="020B0502040204020203" pitchFamily="34" charset="0"/>
              </a:rPr>
              <a:t>to</a:t>
            </a:r>
            <a:r>
              <a:rPr sz="1100" b="1" spc="75">
                <a:solidFill>
                  <a:srgbClr val="005151"/>
                </a:solidFill>
                <a:latin typeface="Segoe UI" panose="020B0502040204020203" pitchFamily="34" charset="0"/>
                <a:cs typeface="Segoe UI" panose="020B0502040204020203" pitchFamily="34" charset="0"/>
              </a:rPr>
              <a:t> the</a:t>
            </a:r>
            <a:r>
              <a:rPr sz="1100" b="1" spc="70">
                <a:solidFill>
                  <a:srgbClr val="005151"/>
                </a:solidFill>
                <a:latin typeface="Segoe UI" panose="020B0502040204020203" pitchFamily="34" charset="0"/>
                <a:cs typeface="Segoe UI" panose="020B0502040204020203" pitchFamily="34" charset="0"/>
              </a:rPr>
              <a:t> </a:t>
            </a:r>
            <a:r>
              <a:rPr sz="1100" b="1" spc="60">
                <a:solidFill>
                  <a:srgbClr val="005151"/>
                </a:solidFill>
                <a:latin typeface="Segoe UI" panose="020B0502040204020203" pitchFamily="34" charset="0"/>
                <a:cs typeface="Segoe UI" panose="020B0502040204020203" pitchFamily="34" charset="0"/>
              </a:rPr>
              <a:t>Board:</a:t>
            </a:r>
            <a:endParaRPr sz="1100">
              <a:solidFill>
                <a:srgbClr val="005151"/>
              </a:solidFill>
              <a:latin typeface="Segoe UI" panose="020B0502040204020203" pitchFamily="34" charset="0"/>
              <a:cs typeface="Segoe UI" panose="020B0502040204020203" pitchFamily="34" charset="0"/>
            </a:endParaRPr>
          </a:p>
        </p:txBody>
      </p:sp>
      <p:sp>
        <p:nvSpPr>
          <p:cNvPr id="2051" name="object 8">
            <a:extLst>
              <a:ext uri="{FF2B5EF4-FFF2-40B4-BE49-F238E27FC236}">
                <a16:creationId xmlns:a16="http://schemas.microsoft.com/office/drawing/2014/main" id="{2D97E2A4-5B04-2970-D38F-056D5A6D5821}"/>
              </a:ext>
            </a:extLst>
          </p:cNvPr>
          <p:cNvSpPr txBox="1"/>
          <p:nvPr/>
        </p:nvSpPr>
        <p:spPr>
          <a:xfrm>
            <a:off x="2731135" y="4662042"/>
            <a:ext cx="1335405" cy="182742"/>
          </a:xfrm>
          <a:prstGeom prst="rect">
            <a:avLst/>
          </a:prstGeom>
        </p:spPr>
        <p:txBody>
          <a:bodyPr vert="horz" wrap="square" lIns="0" tIns="13335" rIns="0" bIns="0" rtlCol="0">
            <a:spAutoFit/>
          </a:bodyPr>
          <a:lstStyle/>
          <a:p>
            <a:pPr marL="12700">
              <a:lnSpc>
                <a:spcPct val="100000"/>
              </a:lnSpc>
              <a:spcBef>
                <a:spcPts val="105"/>
              </a:spcBef>
            </a:pPr>
            <a:r>
              <a:rPr sz="1100" spc="50">
                <a:latin typeface="Segoe UI" panose="020B0502040204020203" pitchFamily="34" charset="0"/>
                <a:cs typeface="Segoe UI" panose="020B0502040204020203" pitchFamily="34" charset="0"/>
              </a:rPr>
              <a:t>Helen</a:t>
            </a:r>
            <a:r>
              <a:rPr sz="1100" spc="60">
                <a:latin typeface="Segoe UI" panose="020B0502040204020203" pitchFamily="34" charset="0"/>
                <a:cs typeface="Segoe UI" panose="020B0502040204020203" pitchFamily="34" charset="0"/>
              </a:rPr>
              <a:t> </a:t>
            </a:r>
            <a:r>
              <a:rPr sz="1100" spc="55">
                <a:latin typeface="Segoe UI" panose="020B0502040204020203" pitchFamily="34" charset="0"/>
                <a:cs typeface="Segoe UI" panose="020B0502040204020203" pitchFamily="34" charset="0"/>
              </a:rPr>
              <a:t>Addo</a:t>
            </a:r>
            <a:r>
              <a:rPr sz="1100" spc="80">
                <a:latin typeface="Segoe UI" panose="020B0502040204020203" pitchFamily="34" charset="0"/>
                <a:cs typeface="Segoe UI" panose="020B0502040204020203" pitchFamily="34" charset="0"/>
              </a:rPr>
              <a:t> </a:t>
            </a:r>
            <a:r>
              <a:rPr sz="1100" spc="30">
                <a:latin typeface="Segoe UI" panose="020B0502040204020203" pitchFamily="34" charset="0"/>
                <a:cs typeface="Segoe UI" panose="020B0502040204020203" pitchFamily="34" charset="0"/>
              </a:rPr>
              <a:t>(Ms)</a:t>
            </a:r>
            <a:endParaRPr sz="1100">
              <a:latin typeface="Segoe UI" panose="020B0502040204020203" pitchFamily="34" charset="0"/>
              <a:cs typeface="Segoe UI" panose="020B0502040204020203" pitchFamily="34" charset="0"/>
            </a:endParaRPr>
          </a:p>
        </p:txBody>
      </p:sp>
      <p:sp>
        <p:nvSpPr>
          <p:cNvPr id="2052" name="object 9">
            <a:extLst>
              <a:ext uri="{FF2B5EF4-FFF2-40B4-BE49-F238E27FC236}">
                <a16:creationId xmlns:a16="http://schemas.microsoft.com/office/drawing/2014/main" id="{AC1ADE14-0D9E-552F-625F-16D06C1F329E}"/>
              </a:ext>
            </a:extLst>
          </p:cNvPr>
          <p:cNvSpPr txBox="1"/>
          <p:nvPr/>
        </p:nvSpPr>
        <p:spPr>
          <a:xfrm>
            <a:off x="757224" y="4986654"/>
            <a:ext cx="1335405" cy="352019"/>
          </a:xfrm>
          <a:prstGeom prst="rect">
            <a:avLst/>
          </a:prstGeom>
        </p:spPr>
        <p:txBody>
          <a:bodyPr vert="horz" wrap="square" lIns="0" tIns="13335" rIns="0" bIns="0" rtlCol="0">
            <a:spAutoFit/>
          </a:bodyPr>
          <a:lstStyle/>
          <a:p>
            <a:pPr marL="12700">
              <a:lnSpc>
                <a:spcPct val="100000"/>
              </a:lnSpc>
              <a:spcBef>
                <a:spcPts val="105"/>
              </a:spcBef>
            </a:pPr>
            <a:r>
              <a:rPr sz="1100" b="1" spc="70">
                <a:solidFill>
                  <a:srgbClr val="005151"/>
                </a:solidFill>
                <a:latin typeface="Segoe UI" panose="020B0502040204020203" pitchFamily="34" charset="0"/>
                <a:cs typeface="Segoe UI" panose="020B0502040204020203" pitchFamily="34" charset="0"/>
              </a:rPr>
              <a:t>Registered</a:t>
            </a:r>
            <a:r>
              <a:rPr sz="1100" b="1" spc="114">
                <a:solidFill>
                  <a:srgbClr val="005151"/>
                </a:solidFill>
                <a:latin typeface="Segoe UI" panose="020B0502040204020203" pitchFamily="34" charset="0"/>
                <a:cs typeface="Segoe UI" panose="020B0502040204020203" pitchFamily="34" charset="0"/>
              </a:rPr>
              <a:t> </a:t>
            </a:r>
            <a:r>
              <a:rPr sz="1100" b="1" spc="50">
                <a:solidFill>
                  <a:srgbClr val="005151"/>
                </a:solidFill>
                <a:latin typeface="Segoe UI" panose="020B0502040204020203" pitchFamily="34" charset="0"/>
                <a:cs typeface="Segoe UI" panose="020B0502040204020203" pitchFamily="34" charset="0"/>
              </a:rPr>
              <a:t>Office:</a:t>
            </a:r>
            <a:endParaRPr sz="1100">
              <a:solidFill>
                <a:srgbClr val="005151"/>
              </a:solidFill>
              <a:latin typeface="Segoe UI" panose="020B0502040204020203" pitchFamily="34" charset="0"/>
              <a:cs typeface="Segoe UI" panose="020B0502040204020203" pitchFamily="34" charset="0"/>
            </a:endParaRPr>
          </a:p>
        </p:txBody>
      </p:sp>
      <p:sp>
        <p:nvSpPr>
          <p:cNvPr id="2053" name="object 10">
            <a:extLst>
              <a:ext uri="{FF2B5EF4-FFF2-40B4-BE49-F238E27FC236}">
                <a16:creationId xmlns:a16="http://schemas.microsoft.com/office/drawing/2014/main" id="{2C38AE27-CFB1-23FB-86A5-0FAB91E7E642}"/>
              </a:ext>
            </a:extLst>
          </p:cNvPr>
          <p:cNvSpPr txBox="1"/>
          <p:nvPr/>
        </p:nvSpPr>
        <p:spPr>
          <a:xfrm>
            <a:off x="2718942" y="4986654"/>
            <a:ext cx="1640205" cy="523240"/>
          </a:xfrm>
          <a:prstGeom prst="rect">
            <a:avLst/>
          </a:prstGeom>
        </p:spPr>
        <p:txBody>
          <a:bodyPr vert="horz" wrap="square" lIns="0" tIns="13335" rIns="0" bIns="0" rtlCol="0">
            <a:spAutoFit/>
          </a:bodyPr>
          <a:lstStyle/>
          <a:p>
            <a:pPr marL="12700">
              <a:lnSpc>
                <a:spcPts val="1310"/>
              </a:lnSpc>
              <a:spcBef>
                <a:spcPts val="105"/>
              </a:spcBef>
            </a:pPr>
            <a:r>
              <a:rPr sz="1100" spc="75">
                <a:latin typeface="Segoe UI" panose="020B0502040204020203" pitchFamily="34" charset="0"/>
                <a:cs typeface="Segoe UI" panose="020B0502040204020203" pitchFamily="34" charset="0"/>
              </a:rPr>
              <a:t>5/7</a:t>
            </a:r>
            <a:r>
              <a:rPr sz="1100" spc="80">
                <a:latin typeface="Segoe UI" panose="020B0502040204020203" pitchFamily="34" charset="0"/>
                <a:cs typeface="Segoe UI" panose="020B0502040204020203" pitchFamily="34" charset="0"/>
              </a:rPr>
              <a:t> </a:t>
            </a:r>
            <a:r>
              <a:rPr sz="1100" spc="75">
                <a:latin typeface="Segoe UI" panose="020B0502040204020203" pitchFamily="34" charset="0"/>
                <a:cs typeface="Segoe UI" panose="020B0502040204020203" pitchFamily="34" charset="0"/>
              </a:rPr>
              <a:t>South</a:t>
            </a:r>
            <a:r>
              <a:rPr sz="1100" spc="100">
                <a:latin typeface="Segoe UI" panose="020B0502040204020203" pitchFamily="34" charset="0"/>
                <a:cs typeface="Segoe UI" panose="020B0502040204020203" pitchFamily="34" charset="0"/>
              </a:rPr>
              <a:t> </a:t>
            </a:r>
            <a:r>
              <a:rPr sz="1100" spc="65">
                <a:latin typeface="Segoe UI" panose="020B0502040204020203" pitchFamily="34" charset="0"/>
                <a:cs typeface="Segoe UI" panose="020B0502040204020203" pitchFamily="34" charset="0"/>
              </a:rPr>
              <a:t>Liberia</a:t>
            </a:r>
            <a:r>
              <a:rPr sz="1100" spc="75">
                <a:latin typeface="Segoe UI" panose="020B0502040204020203" pitchFamily="34" charset="0"/>
                <a:cs typeface="Segoe UI" panose="020B0502040204020203" pitchFamily="34" charset="0"/>
              </a:rPr>
              <a:t> </a:t>
            </a:r>
            <a:r>
              <a:rPr sz="1100" spc="65">
                <a:latin typeface="Segoe UI" panose="020B0502040204020203" pitchFamily="34" charset="0"/>
                <a:cs typeface="Segoe UI" panose="020B0502040204020203" pitchFamily="34" charset="0"/>
              </a:rPr>
              <a:t>Road</a:t>
            </a:r>
            <a:endParaRPr sz="1100">
              <a:latin typeface="Segoe UI" panose="020B0502040204020203" pitchFamily="34" charset="0"/>
              <a:cs typeface="Segoe UI" panose="020B0502040204020203" pitchFamily="34" charset="0"/>
            </a:endParaRPr>
          </a:p>
          <a:p>
            <a:pPr marL="12700">
              <a:lnSpc>
                <a:spcPts val="1295"/>
              </a:lnSpc>
            </a:pPr>
            <a:r>
              <a:rPr sz="1100" spc="55">
                <a:latin typeface="Segoe UI" panose="020B0502040204020203" pitchFamily="34" charset="0"/>
                <a:cs typeface="Segoe UI" panose="020B0502040204020203" pitchFamily="34" charset="0"/>
              </a:rPr>
              <a:t>P.O.</a:t>
            </a:r>
            <a:r>
              <a:rPr sz="1100" spc="50">
                <a:latin typeface="Segoe UI" panose="020B0502040204020203" pitchFamily="34" charset="0"/>
                <a:cs typeface="Segoe UI" panose="020B0502040204020203" pitchFamily="34" charset="0"/>
              </a:rPr>
              <a:t> </a:t>
            </a:r>
            <a:r>
              <a:rPr sz="1100" spc="80">
                <a:latin typeface="Segoe UI" panose="020B0502040204020203" pitchFamily="34" charset="0"/>
                <a:cs typeface="Segoe UI" panose="020B0502040204020203" pitchFamily="34" charset="0"/>
              </a:rPr>
              <a:t>Box</a:t>
            </a:r>
            <a:r>
              <a:rPr sz="1100" spc="60">
                <a:latin typeface="Segoe UI" panose="020B0502040204020203" pitchFamily="34" charset="0"/>
                <a:cs typeface="Segoe UI" panose="020B0502040204020203" pitchFamily="34" charset="0"/>
              </a:rPr>
              <a:t> </a:t>
            </a:r>
            <a:r>
              <a:rPr sz="1100" spc="55">
                <a:latin typeface="Segoe UI" panose="020B0502040204020203" pitchFamily="34" charset="0"/>
                <a:cs typeface="Segoe UI" panose="020B0502040204020203" pitchFamily="34" charset="0"/>
              </a:rPr>
              <a:t>393</a:t>
            </a:r>
            <a:endParaRPr sz="1100">
              <a:latin typeface="Segoe UI" panose="020B0502040204020203" pitchFamily="34" charset="0"/>
              <a:cs typeface="Segoe UI" panose="020B0502040204020203" pitchFamily="34" charset="0"/>
            </a:endParaRPr>
          </a:p>
          <a:p>
            <a:pPr marL="12700">
              <a:lnSpc>
                <a:spcPts val="1310"/>
              </a:lnSpc>
            </a:pPr>
            <a:r>
              <a:rPr sz="1100" spc="60">
                <a:latin typeface="Segoe UI" panose="020B0502040204020203" pitchFamily="34" charset="0"/>
                <a:cs typeface="Segoe UI" panose="020B0502040204020203" pitchFamily="34" charset="0"/>
              </a:rPr>
              <a:t>Ministries,</a:t>
            </a:r>
            <a:r>
              <a:rPr sz="1100" spc="85">
                <a:latin typeface="Segoe UI" panose="020B0502040204020203" pitchFamily="34" charset="0"/>
                <a:cs typeface="Segoe UI" panose="020B0502040204020203" pitchFamily="34" charset="0"/>
              </a:rPr>
              <a:t> </a:t>
            </a:r>
            <a:r>
              <a:rPr sz="1100" spc="60">
                <a:latin typeface="Segoe UI" panose="020B0502040204020203" pitchFamily="34" charset="0"/>
                <a:cs typeface="Segoe UI" panose="020B0502040204020203" pitchFamily="34" charset="0"/>
              </a:rPr>
              <a:t>Accra</a:t>
            </a:r>
            <a:endParaRPr sz="1100">
              <a:latin typeface="Segoe UI" panose="020B0502040204020203" pitchFamily="34" charset="0"/>
              <a:cs typeface="Segoe UI" panose="020B0502040204020203" pitchFamily="34" charset="0"/>
            </a:endParaRPr>
          </a:p>
        </p:txBody>
      </p:sp>
      <p:sp>
        <p:nvSpPr>
          <p:cNvPr id="2054" name="object 11">
            <a:extLst>
              <a:ext uri="{FF2B5EF4-FFF2-40B4-BE49-F238E27FC236}">
                <a16:creationId xmlns:a16="http://schemas.microsoft.com/office/drawing/2014/main" id="{C3CEE60E-F7D9-2235-C24C-87EC6E8B9500}"/>
              </a:ext>
            </a:extLst>
          </p:cNvPr>
          <p:cNvSpPr txBox="1"/>
          <p:nvPr/>
        </p:nvSpPr>
        <p:spPr>
          <a:xfrm>
            <a:off x="757224" y="5643752"/>
            <a:ext cx="715010" cy="182742"/>
          </a:xfrm>
          <a:prstGeom prst="rect">
            <a:avLst/>
          </a:prstGeom>
        </p:spPr>
        <p:txBody>
          <a:bodyPr vert="horz" wrap="square" lIns="0" tIns="13335" rIns="0" bIns="0" rtlCol="0">
            <a:spAutoFit/>
          </a:bodyPr>
          <a:lstStyle/>
          <a:p>
            <a:pPr marL="12700">
              <a:lnSpc>
                <a:spcPct val="100000"/>
              </a:lnSpc>
              <a:spcBef>
                <a:spcPts val="105"/>
              </a:spcBef>
            </a:pPr>
            <a:r>
              <a:rPr sz="1100" b="1" spc="60">
                <a:solidFill>
                  <a:srgbClr val="005151"/>
                </a:solidFill>
                <a:latin typeface="Segoe UI" panose="020B0502040204020203" pitchFamily="34" charset="0"/>
                <a:cs typeface="Segoe UI" panose="020B0502040204020203" pitchFamily="34" charset="0"/>
              </a:rPr>
              <a:t>Auditors:</a:t>
            </a:r>
            <a:endParaRPr sz="1100">
              <a:solidFill>
                <a:srgbClr val="005151"/>
              </a:solidFill>
              <a:latin typeface="Segoe UI" panose="020B0502040204020203" pitchFamily="34" charset="0"/>
              <a:cs typeface="Segoe UI" panose="020B0502040204020203" pitchFamily="34" charset="0"/>
            </a:endParaRPr>
          </a:p>
        </p:txBody>
      </p:sp>
      <p:sp>
        <p:nvSpPr>
          <p:cNvPr id="2055" name="object 12">
            <a:extLst>
              <a:ext uri="{FF2B5EF4-FFF2-40B4-BE49-F238E27FC236}">
                <a16:creationId xmlns:a16="http://schemas.microsoft.com/office/drawing/2014/main" id="{4D63CE5A-E8F6-A2BA-63C8-F29EE0262824}"/>
              </a:ext>
            </a:extLst>
          </p:cNvPr>
          <p:cNvSpPr txBox="1"/>
          <p:nvPr/>
        </p:nvSpPr>
        <p:spPr>
          <a:xfrm>
            <a:off x="2705735" y="5643752"/>
            <a:ext cx="2174240" cy="852169"/>
          </a:xfrm>
          <a:prstGeom prst="rect">
            <a:avLst/>
          </a:prstGeom>
        </p:spPr>
        <p:txBody>
          <a:bodyPr vert="horz" wrap="square" lIns="0" tIns="20955" rIns="0" bIns="0" rtlCol="0">
            <a:spAutoFit/>
          </a:bodyPr>
          <a:lstStyle/>
          <a:p>
            <a:pPr marL="39370" marR="30480" indent="-1905">
              <a:lnSpc>
                <a:spcPts val="1300"/>
              </a:lnSpc>
              <a:spcBef>
                <a:spcPts val="165"/>
              </a:spcBef>
            </a:pPr>
            <a:r>
              <a:rPr sz="1100" spc="85">
                <a:latin typeface="Segoe UI" panose="020B0502040204020203" pitchFamily="34" charset="0"/>
                <a:cs typeface="Segoe UI" panose="020B0502040204020203" pitchFamily="34" charset="0"/>
              </a:rPr>
              <a:t>KPAC</a:t>
            </a:r>
            <a:r>
              <a:rPr sz="1100" spc="5">
                <a:latin typeface="Segoe UI" panose="020B0502040204020203" pitchFamily="34" charset="0"/>
                <a:cs typeface="Segoe UI" panose="020B0502040204020203" pitchFamily="34" charset="0"/>
              </a:rPr>
              <a:t> </a:t>
            </a:r>
            <a:r>
              <a:rPr sz="1100" spc="65">
                <a:latin typeface="Segoe UI" panose="020B0502040204020203" pitchFamily="34" charset="0"/>
                <a:cs typeface="Segoe UI" panose="020B0502040204020203" pitchFamily="34" charset="0"/>
              </a:rPr>
              <a:t>(Chartered</a:t>
            </a:r>
            <a:r>
              <a:rPr sz="1100" spc="30">
                <a:latin typeface="Segoe UI" panose="020B0502040204020203" pitchFamily="34" charset="0"/>
                <a:cs typeface="Segoe UI" panose="020B0502040204020203" pitchFamily="34" charset="0"/>
              </a:rPr>
              <a:t> </a:t>
            </a:r>
            <a:r>
              <a:rPr sz="1100" spc="60">
                <a:latin typeface="Segoe UI" panose="020B0502040204020203" pitchFamily="34" charset="0"/>
                <a:cs typeface="Segoe UI" panose="020B0502040204020203" pitchFamily="34" charset="0"/>
              </a:rPr>
              <a:t>Accountants) </a:t>
            </a:r>
            <a:r>
              <a:rPr sz="1100" spc="75">
                <a:latin typeface="Segoe UI" panose="020B0502040204020203" pitchFamily="34" charset="0"/>
                <a:cs typeface="Segoe UI" panose="020B0502040204020203" pitchFamily="34" charset="0"/>
              </a:rPr>
              <a:t>H/No.</a:t>
            </a:r>
            <a:r>
              <a:rPr sz="1100" spc="110">
                <a:latin typeface="Segoe UI" panose="020B0502040204020203" pitchFamily="34" charset="0"/>
                <a:cs typeface="Segoe UI" panose="020B0502040204020203" pitchFamily="34" charset="0"/>
              </a:rPr>
              <a:t> </a:t>
            </a:r>
            <a:r>
              <a:rPr sz="1100" spc="85">
                <a:latin typeface="Segoe UI" panose="020B0502040204020203" pitchFamily="34" charset="0"/>
                <a:cs typeface="Segoe UI" panose="020B0502040204020203" pitchFamily="34" charset="0"/>
              </a:rPr>
              <a:t>5</a:t>
            </a:r>
            <a:r>
              <a:rPr sz="1100" spc="100">
                <a:latin typeface="Segoe UI" panose="020B0502040204020203" pitchFamily="34" charset="0"/>
                <a:cs typeface="Segoe UI" panose="020B0502040204020203" pitchFamily="34" charset="0"/>
              </a:rPr>
              <a:t> </a:t>
            </a:r>
            <a:r>
              <a:rPr sz="1100" spc="70">
                <a:latin typeface="Segoe UI" panose="020B0502040204020203" pitchFamily="34" charset="0"/>
                <a:cs typeface="Segoe UI" panose="020B0502040204020203" pitchFamily="34" charset="0"/>
              </a:rPr>
              <a:t>32</a:t>
            </a:r>
            <a:r>
              <a:rPr sz="1050" spc="104" baseline="19841">
                <a:latin typeface="Segoe UI" panose="020B0502040204020203" pitchFamily="34" charset="0"/>
                <a:cs typeface="Segoe UI" panose="020B0502040204020203" pitchFamily="34" charset="0"/>
              </a:rPr>
              <a:t>nd</a:t>
            </a:r>
            <a:r>
              <a:rPr sz="1050" spc="284" baseline="19841">
                <a:latin typeface="Segoe UI" panose="020B0502040204020203" pitchFamily="34" charset="0"/>
                <a:cs typeface="Segoe UI" panose="020B0502040204020203" pitchFamily="34" charset="0"/>
              </a:rPr>
              <a:t> </a:t>
            </a:r>
            <a:r>
              <a:rPr sz="1100" spc="70">
                <a:latin typeface="Segoe UI" panose="020B0502040204020203" pitchFamily="34" charset="0"/>
                <a:cs typeface="Segoe UI" panose="020B0502040204020203" pitchFamily="34" charset="0"/>
              </a:rPr>
              <a:t>Avenue</a:t>
            </a:r>
            <a:endParaRPr sz="1100">
              <a:latin typeface="Segoe UI" panose="020B0502040204020203" pitchFamily="34" charset="0"/>
              <a:cs typeface="Segoe UI" panose="020B0502040204020203" pitchFamily="34" charset="0"/>
            </a:endParaRPr>
          </a:p>
          <a:p>
            <a:pPr marL="39370">
              <a:lnSpc>
                <a:spcPts val="1230"/>
              </a:lnSpc>
            </a:pPr>
            <a:r>
              <a:rPr sz="1100" spc="70">
                <a:latin typeface="Segoe UI" panose="020B0502040204020203" pitchFamily="34" charset="0"/>
                <a:cs typeface="Segoe UI" panose="020B0502040204020203" pitchFamily="34" charset="0"/>
              </a:rPr>
              <a:t>Tantra</a:t>
            </a:r>
            <a:r>
              <a:rPr sz="1100" spc="45">
                <a:latin typeface="Segoe UI" panose="020B0502040204020203" pitchFamily="34" charset="0"/>
                <a:cs typeface="Segoe UI" panose="020B0502040204020203" pitchFamily="34" charset="0"/>
              </a:rPr>
              <a:t> </a:t>
            </a:r>
            <a:r>
              <a:rPr sz="1100" spc="55">
                <a:latin typeface="Segoe UI" panose="020B0502040204020203" pitchFamily="34" charset="0"/>
                <a:cs typeface="Segoe UI" panose="020B0502040204020203" pitchFamily="34" charset="0"/>
              </a:rPr>
              <a:t>Hill</a:t>
            </a:r>
            <a:r>
              <a:rPr sz="1100" spc="50">
                <a:latin typeface="Segoe UI" panose="020B0502040204020203" pitchFamily="34" charset="0"/>
                <a:cs typeface="Segoe UI" panose="020B0502040204020203" pitchFamily="34" charset="0"/>
              </a:rPr>
              <a:t> </a:t>
            </a:r>
            <a:r>
              <a:rPr sz="1100" spc="60">
                <a:latin typeface="Segoe UI" panose="020B0502040204020203" pitchFamily="34" charset="0"/>
                <a:cs typeface="Segoe UI" panose="020B0502040204020203" pitchFamily="34" charset="0"/>
              </a:rPr>
              <a:t>Accra</a:t>
            </a:r>
            <a:endParaRPr sz="1100">
              <a:latin typeface="Segoe UI" panose="020B0502040204020203" pitchFamily="34" charset="0"/>
              <a:cs typeface="Segoe UI" panose="020B0502040204020203" pitchFamily="34" charset="0"/>
            </a:endParaRPr>
          </a:p>
          <a:p>
            <a:pPr marL="39370">
              <a:lnSpc>
                <a:spcPts val="1300"/>
              </a:lnSpc>
            </a:pPr>
            <a:r>
              <a:rPr sz="1100" spc="65">
                <a:latin typeface="Segoe UI" panose="020B0502040204020203" pitchFamily="34" charset="0"/>
                <a:cs typeface="Segoe UI" panose="020B0502040204020203" pitchFamily="34" charset="0"/>
              </a:rPr>
              <a:t>P.O.Box</a:t>
            </a:r>
            <a:r>
              <a:rPr sz="1100" spc="150">
                <a:latin typeface="Segoe UI" panose="020B0502040204020203" pitchFamily="34" charset="0"/>
                <a:cs typeface="Segoe UI" panose="020B0502040204020203" pitchFamily="34" charset="0"/>
              </a:rPr>
              <a:t> </a:t>
            </a:r>
            <a:r>
              <a:rPr sz="1100" spc="55">
                <a:latin typeface="Segoe UI" panose="020B0502040204020203" pitchFamily="34" charset="0"/>
                <a:cs typeface="Segoe UI" panose="020B0502040204020203" pitchFamily="34" charset="0"/>
              </a:rPr>
              <a:t>673</a:t>
            </a:r>
            <a:endParaRPr sz="1100">
              <a:latin typeface="Segoe UI" panose="020B0502040204020203" pitchFamily="34" charset="0"/>
              <a:cs typeface="Segoe UI" panose="020B0502040204020203" pitchFamily="34" charset="0"/>
            </a:endParaRPr>
          </a:p>
          <a:p>
            <a:pPr marL="39370">
              <a:lnSpc>
                <a:spcPts val="1315"/>
              </a:lnSpc>
            </a:pPr>
            <a:r>
              <a:rPr sz="1100" spc="60">
                <a:latin typeface="Segoe UI" panose="020B0502040204020203" pitchFamily="34" charset="0"/>
                <a:cs typeface="Segoe UI" panose="020B0502040204020203" pitchFamily="34" charset="0"/>
              </a:rPr>
              <a:t>Taifa-Accra</a:t>
            </a:r>
            <a:endParaRPr sz="1100">
              <a:latin typeface="Segoe UI" panose="020B0502040204020203" pitchFamily="34" charset="0"/>
              <a:cs typeface="Segoe UI" panose="020B0502040204020203" pitchFamily="34" charset="0"/>
            </a:endParaRPr>
          </a:p>
        </p:txBody>
      </p:sp>
      <p:sp>
        <p:nvSpPr>
          <p:cNvPr id="2056" name="object 13">
            <a:extLst>
              <a:ext uri="{FF2B5EF4-FFF2-40B4-BE49-F238E27FC236}">
                <a16:creationId xmlns:a16="http://schemas.microsoft.com/office/drawing/2014/main" id="{6BC0D730-3288-1FEC-F34D-1FF96E9DD4A9}"/>
              </a:ext>
            </a:extLst>
          </p:cNvPr>
          <p:cNvSpPr txBox="1"/>
          <p:nvPr/>
        </p:nvSpPr>
        <p:spPr>
          <a:xfrm>
            <a:off x="757224" y="6628256"/>
            <a:ext cx="690880" cy="182742"/>
          </a:xfrm>
          <a:prstGeom prst="rect">
            <a:avLst/>
          </a:prstGeom>
        </p:spPr>
        <p:txBody>
          <a:bodyPr vert="horz" wrap="square" lIns="0" tIns="13335" rIns="0" bIns="0" rtlCol="0">
            <a:spAutoFit/>
          </a:bodyPr>
          <a:lstStyle/>
          <a:p>
            <a:pPr marL="12700">
              <a:lnSpc>
                <a:spcPct val="100000"/>
              </a:lnSpc>
              <a:spcBef>
                <a:spcPts val="105"/>
              </a:spcBef>
            </a:pPr>
            <a:r>
              <a:rPr sz="1100" b="1" spc="65">
                <a:solidFill>
                  <a:srgbClr val="005151"/>
                </a:solidFill>
                <a:latin typeface="Segoe UI" panose="020B0502040204020203" pitchFamily="34" charset="0"/>
                <a:cs typeface="Segoe UI" panose="020B0502040204020203" pitchFamily="34" charset="0"/>
              </a:rPr>
              <a:t>Lawyers:</a:t>
            </a:r>
            <a:endParaRPr sz="1100">
              <a:solidFill>
                <a:srgbClr val="005151"/>
              </a:solidFill>
              <a:latin typeface="Segoe UI" panose="020B0502040204020203" pitchFamily="34" charset="0"/>
              <a:cs typeface="Segoe UI" panose="020B0502040204020203" pitchFamily="34" charset="0"/>
            </a:endParaRPr>
          </a:p>
        </p:txBody>
      </p:sp>
      <p:sp>
        <p:nvSpPr>
          <p:cNvPr id="2057" name="object 14">
            <a:extLst>
              <a:ext uri="{FF2B5EF4-FFF2-40B4-BE49-F238E27FC236}">
                <a16:creationId xmlns:a16="http://schemas.microsoft.com/office/drawing/2014/main" id="{D4BEAE51-C0D4-6764-4086-56037EDB6230}"/>
              </a:ext>
            </a:extLst>
          </p:cNvPr>
          <p:cNvSpPr txBox="1"/>
          <p:nvPr/>
        </p:nvSpPr>
        <p:spPr>
          <a:xfrm>
            <a:off x="2731135" y="6628256"/>
            <a:ext cx="2811145" cy="352019"/>
          </a:xfrm>
          <a:prstGeom prst="rect">
            <a:avLst/>
          </a:prstGeom>
        </p:spPr>
        <p:txBody>
          <a:bodyPr vert="horz" wrap="square" lIns="0" tIns="13335" rIns="0" bIns="0" rtlCol="0">
            <a:spAutoFit/>
          </a:bodyPr>
          <a:lstStyle/>
          <a:p>
            <a:pPr marL="12700">
              <a:lnSpc>
                <a:spcPct val="100000"/>
              </a:lnSpc>
              <a:spcBef>
                <a:spcPts val="105"/>
              </a:spcBef>
            </a:pPr>
            <a:r>
              <a:rPr sz="1100" spc="65">
                <a:latin typeface="Segoe UI" panose="020B0502040204020203" pitchFamily="34" charset="0"/>
                <a:cs typeface="Segoe UI" panose="020B0502040204020203" pitchFamily="34" charset="0"/>
              </a:rPr>
              <a:t>Ministry</a:t>
            </a:r>
            <a:r>
              <a:rPr sz="1100" spc="100">
                <a:latin typeface="Segoe UI" panose="020B0502040204020203" pitchFamily="34" charset="0"/>
                <a:cs typeface="Segoe UI" panose="020B0502040204020203" pitchFamily="34" charset="0"/>
              </a:rPr>
              <a:t> </a:t>
            </a:r>
            <a:r>
              <a:rPr sz="1100" spc="60">
                <a:latin typeface="Segoe UI" panose="020B0502040204020203" pitchFamily="34" charset="0"/>
                <a:cs typeface="Segoe UI" panose="020B0502040204020203" pitchFamily="34" charset="0"/>
              </a:rPr>
              <a:t>of</a:t>
            </a:r>
            <a:r>
              <a:rPr sz="1100" spc="105">
                <a:latin typeface="Segoe UI" panose="020B0502040204020203" pitchFamily="34" charset="0"/>
                <a:cs typeface="Segoe UI" panose="020B0502040204020203" pitchFamily="34" charset="0"/>
              </a:rPr>
              <a:t> </a:t>
            </a:r>
            <a:r>
              <a:rPr sz="1100" spc="60">
                <a:latin typeface="Segoe UI" panose="020B0502040204020203" pitchFamily="34" charset="0"/>
                <a:cs typeface="Segoe UI" panose="020B0502040204020203" pitchFamily="34" charset="0"/>
              </a:rPr>
              <a:t>Justice</a:t>
            </a:r>
            <a:r>
              <a:rPr sz="1100" spc="105">
                <a:latin typeface="Segoe UI" panose="020B0502040204020203" pitchFamily="34" charset="0"/>
                <a:cs typeface="Segoe UI" panose="020B0502040204020203" pitchFamily="34" charset="0"/>
              </a:rPr>
              <a:t> </a:t>
            </a:r>
            <a:r>
              <a:rPr sz="1100" spc="75">
                <a:latin typeface="Segoe UI" panose="020B0502040204020203" pitchFamily="34" charset="0"/>
                <a:cs typeface="Segoe UI" panose="020B0502040204020203" pitchFamily="34" charset="0"/>
              </a:rPr>
              <a:t>and</a:t>
            </a:r>
            <a:r>
              <a:rPr sz="1100" spc="114">
                <a:latin typeface="Segoe UI" panose="020B0502040204020203" pitchFamily="34" charset="0"/>
                <a:cs typeface="Segoe UI" panose="020B0502040204020203" pitchFamily="34" charset="0"/>
              </a:rPr>
              <a:t> </a:t>
            </a:r>
            <a:r>
              <a:rPr sz="1100" spc="65">
                <a:latin typeface="Segoe UI" panose="020B0502040204020203" pitchFamily="34" charset="0"/>
                <a:cs typeface="Segoe UI" panose="020B0502040204020203" pitchFamily="34" charset="0"/>
              </a:rPr>
              <a:t>Attorney-</a:t>
            </a:r>
            <a:r>
              <a:rPr sz="1100" spc="60">
                <a:latin typeface="Segoe UI" panose="020B0502040204020203" pitchFamily="34" charset="0"/>
                <a:cs typeface="Segoe UI" panose="020B0502040204020203" pitchFamily="34" charset="0"/>
              </a:rPr>
              <a:t>General</a:t>
            </a:r>
            <a:endParaRPr sz="1100">
              <a:latin typeface="Segoe UI" panose="020B0502040204020203" pitchFamily="34" charset="0"/>
              <a:cs typeface="Segoe UI" panose="020B0502040204020203" pitchFamily="34" charset="0"/>
            </a:endParaRPr>
          </a:p>
        </p:txBody>
      </p:sp>
      <p:sp>
        <p:nvSpPr>
          <p:cNvPr id="2058" name="object 15">
            <a:extLst>
              <a:ext uri="{FF2B5EF4-FFF2-40B4-BE49-F238E27FC236}">
                <a16:creationId xmlns:a16="http://schemas.microsoft.com/office/drawing/2014/main" id="{1DCF32F9-2297-5B11-0855-28B1F3E2E6F1}"/>
              </a:ext>
            </a:extLst>
          </p:cNvPr>
          <p:cNvSpPr txBox="1"/>
          <p:nvPr/>
        </p:nvSpPr>
        <p:spPr>
          <a:xfrm>
            <a:off x="757224" y="7285101"/>
            <a:ext cx="713740" cy="182742"/>
          </a:xfrm>
          <a:prstGeom prst="rect">
            <a:avLst/>
          </a:prstGeom>
        </p:spPr>
        <p:txBody>
          <a:bodyPr vert="horz" wrap="square" lIns="0" tIns="13335" rIns="0" bIns="0" rtlCol="0">
            <a:spAutoFit/>
          </a:bodyPr>
          <a:lstStyle/>
          <a:p>
            <a:pPr marL="12700">
              <a:lnSpc>
                <a:spcPct val="100000"/>
              </a:lnSpc>
              <a:spcBef>
                <a:spcPts val="105"/>
              </a:spcBef>
            </a:pPr>
            <a:r>
              <a:rPr sz="1100" b="1" spc="95">
                <a:solidFill>
                  <a:srgbClr val="005151"/>
                </a:solidFill>
                <a:latin typeface="Segoe UI" panose="020B0502040204020203" pitchFamily="34" charset="0"/>
                <a:cs typeface="Segoe UI" panose="020B0502040204020203" pitchFamily="34" charset="0"/>
              </a:rPr>
              <a:t>Bankers:</a:t>
            </a:r>
            <a:endParaRPr sz="1100">
              <a:solidFill>
                <a:srgbClr val="005151"/>
              </a:solidFill>
              <a:latin typeface="Segoe UI" panose="020B0502040204020203" pitchFamily="34" charset="0"/>
              <a:cs typeface="Segoe UI" panose="020B0502040204020203" pitchFamily="34" charset="0"/>
            </a:endParaRPr>
          </a:p>
        </p:txBody>
      </p:sp>
      <p:sp>
        <p:nvSpPr>
          <p:cNvPr id="2059" name="object 16">
            <a:extLst>
              <a:ext uri="{FF2B5EF4-FFF2-40B4-BE49-F238E27FC236}">
                <a16:creationId xmlns:a16="http://schemas.microsoft.com/office/drawing/2014/main" id="{F915A163-4CF3-4386-062D-1684A4F9795D}"/>
              </a:ext>
            </a:extLst>
          </p:cNvPr>
          <p:cNvSpPr txBox="1"/>
          <p:nvPr/>
        </p:nvSpPr>
        <p:spPr>
          <a:xfrm>
            <a:off x="2731135" y="7285101"/>
            <a:ext cx="1055370" cy="523220"/>
          </a:xfrm>
          <a:prstGeom prst="rect">
            <a:avLst/>
          </a:prstGeom>
        </p:spPr>
        <p:txBody>
          <a:bodyPr vert="horz" wrap="square" lIns="0" tIns="22860" rIns="0" bIns="0" rtlCol="0">
            <a:spAutoFit/>
          </a:bodyPr>
          <a:lstStyle/>
          <a:p>
            <a:pPr marL="13970" marR="5080" indent="-1905">
              <a:lnSpc>
                <a:spcPts val="1280"/>
              </a:lnSpc>
              <a:spcBef>
                <a:spcPts val="180"/>
              </a:spcBef>
            </a:pPr>
            <a:r>
              <a:rPr sz="1100" spc="110">
                <a:latin typeface="Segoe UI" panose="020B0502040204020203" pitchFamily="34" charset="0"/>
                <a:cs typeface="Segoe UI" panose="020B0502040204020203" pitchFamily="34" charset="0"/>
              </a:rPr>
              <a:t>Bank</a:t>
            </a:r>
            <a:r>
              <a:rPr sz="1100" spc="50">
                <a:latin typeface="Segoe UI" panose="020B0502040204020203" pitchFamily="34" charset="0"/>
                <a:cs typeface="Segoe UI" panose="020B0502040204020203" pitchFamily="34" charset="0"/>
              </a:rPr>
              <a:t> </a:t>
            </a:r>
            <a:r>
              <a:rPr sz="1100" spc="85">
                <a:latin typeface="Segoe UI" panose="020B0502040204020203" pitchFamily="34" charset="0"/>
                <a:cs typeface="Segoe UI" panose="020B0502040204020203" pitchFamily="34" charset="0"/>
              </a:rPr>
              <a:t>of</a:t>
            </a:r>
            <a:r>
              <a:rPr sz="1100" spc="45">
                <a:latin typeface="Segoe UI" panose="020B0502040204020203" pitchFamily="34" charset="0"/>
                <a:cs typeface="Segoe UI" panose="020B0502040204020203" pitchFamily="34" charset="0"/>
              </a:rPr>
              <a:t> </a:t>
            </a:r>
            <a:r>
              <a:rPr sz="1100" spc="100">
                <a:latin typeface="Segoe UI" panose="020B0502040204020203" pitchFamily="34" charset="0"/>
                <a:cs typeface="Segoe UI" panose="020B0502040204020203" pitchFamily="34" charset="0"/>
              </a:rPr>
              <a:t>Ghana </a:t>
            </a:r>
            <a:r>
              <a:rPr sz="1100" spc="120">
                <a:latin typeface="Segoe UI" panose="020B0502040204020203" pitchFamily="34" charset="0"/>
                <a:cs typeface="Segoe UI" panose="020B0502040204020203" pitchFamily="34" charset="0"/>
              </a:rPr>
              <a:t>GCB</a:t>
            </a:r>
            <a:r>
              <a:rPr sz="1100" spc="110">
                <a:latin typeface="Segoe UI" panose="020B0502040204020203" pitchFamily="34" charset="0"/>
                <a:cs typeface="Segoe UI" panose="020B0502040204020203" pitchFamily="34" charset="0"/>
              </a:rPr>
              <a:t> Bank</a:t>
            </a:r>
            <a:r>
              <a:rPr sz="1100" spc="120">
                <a:latin typeface="Segoe UI" panose="020B0502040204020203" pitchFamily="34" charset="0"/>
                <a:cs typeface="Segoe UI" panose="020B0502040204020203" pitchFamily="34" charset="0"/>
              </a:rPr>
              <a:t> </a:t>
            </a:r>
            <a:r>
              <a:rPr sz="1100" spc="55">
                <a:latin typeface="Segoe UI" panose="020B0502040204020203" pitchFamily="34" charset="0"/>
                <a:cs typeface="Segoe UI" panose="020B0502040204020203" pitchFamily="34" charset="0"/>
              </a:rPr>
              <a:t>Plc</a:t>
            </a:r>
            <a:endParaRPr sz="110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4284267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E8EDEF"/>
        </a:solidFill>
        <a:effectLst/>
      </p:bgPr>
    </p:bg>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11B303DD-2FA7-C1C8-D294-5C4AC64BF913}"/>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B8BE0D97-39AE-FF19-89E1-4733ED397F06}"/>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F51C6F10-53A5-6906-7A15-81EB2E7717E6}"/>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59A85032-6380-E14A-27C7-673896E12F07}"/>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9AFED2BE-00FE-ED3D-5578-5D153795D50E}"/>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31BFAD05-8FF9-3323-C601-050FDE24407E}"/>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a:extLst>
              <a:ext uri="{FF2B5EF4-FFF2-40B4-BE49-F238E27FC236}">
                <a16:creationId xmlns:a16="http://schemas.microsoft.com/office/drawing/2014/main" id="{249867F9-06F3-F729-1106-7805E6D5D2F4}"/>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bject 7">
            <a:extLst>
              <a:ext uri="{FF2B5EF4-FFF2-40B4-BE49-F238E27FC236}">
                <a16:creationId xmlns:a16="http://schemas.microsoft.com/office/drawing/2014/main" id="{BA96E7B0-A741-D245-9A83-19AD4BA4AF74}"/>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sp>
        <p:nvSpPr>
          <p:cNvPr id="46" name="object 9">
            <a:extLst>
              <a:ext uri="{FF2B5EF4-FFF2-40B4-BE49-F238E27FC236}">
                <a16:creationId xmlns:a16="http://schemas.microsoft.com/office/drawing/2014/main" id="{7F338CE4-4B0D-8D3B-76A7-BB1A175D8EF2}"/>
              </a:ext>
            </a:extLst>
          </p:cNvPr>
          <p:cNvSpPr txBox="1"/>
          <p:nvPr/>
        </p:nvSpPr>
        <p:spPr>
          <a:xfrm>
            <a:off x="5798780" y="599829"/>
            <a:ext cx="505008"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Report</a:t>
            </a:r>
          </a:p>
          <a:p>
            <a:pPr marR="4396" indent="101663" algn="r"/>
            <a:r>
              <a:rPr lang="en-GB" sz="606">
                <a:solidFill>
                  <a:srgbClr val="254159"/>
                </a:solidFill>
                <a:latin typeface="Open Sans"/>
                <a:cs typeface="Open Sans"/>
              </a:rPr>
              <a:t>2022</a:t>
            </a:r>
            <a:endParaRPr sz="606">
              <a:latin typeface="Open Sans"/>
              <a:cs typeface="Open Sans"/>
            </a:endParaRPr>
          </a:p>
        </p:txBody>
      </p:sp>
      <p:sp>
        <p:nvSpPr>
          <p:cNvPr id="47" name="object 10">
            <a:extLst>
              <a:ext uri="{FF2B5EF4-FFF2-40B4-BE49-F238E27FC236}">
                <a16:creationId xmlns:a16="http://schemas.microsoft.com/office/drawing/2014/main" id="{3D088871-5259-D2B0-6403-40F104B30F95}"/>
              </a:ext>
            </a:extLst>
          </p:cNvPr>
          <p:cNvSpPr/>
          <p:nvPr/>
        </p:nvSpPr>
        <p:spPr>
          <a:xfrm>
            <a:off x="6370054" y="628889"/>
            <a:ext cx="0" cy="244536"/>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4" name="Rectangle 3">
            <a:extLst>
              <a:ext uri="{FF2B5EF4-FFF2-40B4-BE49-F238E27FC236}">
                <a16:creationId xmlns:a16="http://schemas.microsoft.com/office/drawing/2014/main" id="{045C4F11-EFE6-93F8-DDC5-489D563A8002}"/>
              </a:ext>
            </a:extLst>
          </p:cNvPr>
          <p:cNvSpPr/>
          <p:nvPr/>
        </p:nvSpPr>
        <p:spPr>
          <a:xfrm>
            <a:off x="506506" y="1645945"/>
            <a:ext cx="5443190" cy="303878"/>
          </a:xfrm>
          <a:prstGeom prst="rect">
            <a:avLst/>
          </a:prstGeom>
          <a:solidFill>
            <a:srgbClr val="25415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0518A52E-C448-4689-B723-A3734D1F2121}"/>
              </a:ext>
            </a:extLst>
          </p:cNvPr>
          <p:cNvSpPr txBox="1"/>
          <p:nvPr/>
        </p:nvSpPr>
        <p:spPr>
          <a:xfrm>
            <a:off x="621662" y="1657584"/>
            <a:ext cx="4730267" cy="276999"/>
          </a:xfrm>
          <a:prstGeom prst="rect">
            <a:avLst/>
          </a:prstGeom>
          <a:noFill/>
        </p:spPr>
        <p:txBody>
          <a:bodyPr wrap="square">
            <a:spAutoFit/>
          </a:bodyPr>
          <a:lstStyle/>
          <a:p>
            <a:r>
              <a:rPr lang="en-GB" sz="1200">
                <a:solidFill>
                  <a:schemeClr val="bg1"/>
                </a:solidFill>
                <a:latin typeface="Segoe UI" panose="020B0502040204020203" pitchFamily="34" charset="0"/>
                <a:cs typeface="Segoe UI" panose="020B0502040204020203" pitchFamily="34" charset="0"/>
              </a:rPr>
              <a:t>REPORT OF THE DIRECTORS FOR THE YEAR ENDED 31 DEC. 2022</a:t>
            </a:r>
          </a:p>
        </p:txBody>
      </p:sp>
      <p:sp>
        <p:nvSpPr>
          <p:cNvPr id="8" name="TextBox 7">
            <a:extLst>
              <a:ext uri="{FF2B5EF4-FFF2-40B4-BE49-F238E27FC236}">
                <a16:creationId xmlns:a16="http://schemas.microsoft.com/office/drawing/2014/main" id="{7364C222-3E2B-6E68-F58D-AF901A573006}"/>
              </a:ext>
            </a:extLst>
          </p:cNvPr>
          <p:cNvSpPr txBox="1"/>
          <p:nvPr/>
        </p:nvSpPr>
        <p:spPr>
          <a:xfrm>
            <a:off x="574028" y="2158435"/>
            <a:ext cx="5477256" cy="6694140"/>
          </a:xfrm>
          <a:prstGeom prst="rect">
            <a:avLst/>
          </a:prstGeom>
          <a:noFill/>
        </p:spPr>
        <p:txBody>
          <a:bodyPr wrap="square">
            <a:spAutoFit/>
          </a:bodyPr>
          <a:lstStyle/>
          <a:p>
            <a:r>
              <a:rPr lang="en-GB" sz="1100">
                <a:latin typeface="Segoe UI" panose="020B0502040204020203" pitchFamily="34" charset="0"/>
                <a:cs typeface="Segoe UI" panose="020B0502040204020203" pitchFamily="34" charset="0"/>
              </a:rPr>
              <a:t>The Directors present their report and the financial statements of the Covered Entity (“The Authority”) for the year ended 31 December 2022.</a:t>
            </a:r>
          </a:p>
          <a:p>
            <a:endParaRPr lang="en-GB" sz="1100">
              <a:latin typeface="Segoe UI" panose="020B0502040204020203" pitchFamily="34" charset="0"/>
              <a:cs typeface="Segoe UI" panose="020B0502040204020203" pitchFamily="34" charset="0"/>
            </a:endParaRPr>
          </a:p>
          <a:p>
            <a:r>
              <a:rPr lang="en-GB" sz="1100" b="1">
                <a:solidFill>
                  <a:srgbClr val="254159"/>
                </a:solidFill>
                <a:latin typeface="Segoe UI" panose="020B0502040204020203" pitchFamily="34" charset="0"/>
                <a:cs typeface="Segoe UI" panose="020B0502040204020203" pitchFamily="34" charset="0"/>
              </a:rPr>
              <a:t>STATEMENT OF THE BOARD’S RESPONSIBILITIES</a:t>
            </a:r>
          </a:p>
          <a:p>
            <a:r>
              <a:rPr lang="en-GB" sz="1100">
                <a:latin typeface="Segoe UI" panose="020B0502040204020203" pitchFamily="34" charset="0"/>
                <a:cs typeface="Segoe UI" panose="020B0502040204020203" pitchFamily="34" charset="0"/>
              </a:rPr>
              <a:t>The Directors are responsible for the preparation and fair presentation of the Financial Statements of the Authority; comprising the Statement of Financial Performance, the Statement of Changes in Accumulated Funds, the Statement of Cash Flow for the period ended 31 December 2022, and the Statement of Financial  Position as of 31 December 2022, including Notes to the Financial Statements in accordance with International Public Sector Accounting Standards (IPSAS) as well as SIGA  Act 2019, (Act 990). The responsibilities of Directors include, among other things, designing, implementing, and maintaining internal controls relevant to the preparation and fair presentation of Financial Statements which give a true and fair view of the situation of the Authority and free from material misstatements whether due to fraud or errors. </a:t>
            </a:r>
          </a:p>
          <a:p>
            <a:endParaRPr lang="en-GB" sz="1100">
              <a:latin typeface="Segoe UI" panose="020B0502040204020203" pitchFamily="34" charset="0"/>
              <a:cs typeface="Segoe UI" panose="020B0502040204020203" pitchFamily="34" charset="0"/>
            </a:endParaRPr>
          </a:p>
          <a:p>
            <a:r>
              <a:rPr lang="en-GB" sz="1100">
                <a:latin typeface="Segoe UI" panose="020B0502040204020203" pitchFamily="34" charset="0"/>
                <a:cs typeface="Segoe UI" panose="020B0502040204020203" pitchFamily="34" charset="0"/>
              </a:rPr>
              <a:t>The Directors are also responsible for selecting and adopting appropriate accounting policies and making estimates and judgments that are reasonable in the circumstance. The Directors are also responsible for such internal controls as the Directors determine are necessary to enable the preparation of financial statements that are free from material misstatement, whether due to fraud or error and for maintaining adequate accounting records and an effective system of risk management. The Directors have assessed the ability of the Authority to continue as a going concern and have no reason to believe that the Covered Entity will not be a going concern in the year ahead as long as the Ghana government continues to  meet its financial obligations to the Authority. The auditors are responsible for reporting on whether the financial statements give a true and fair view in accordance with the applicable financial reporting framework.</a:t>
            </a:r>
          </a:p>
          <a:p>
            <a:endParaRPr lang="en-GB" sz="1100">
              <a:latin typeface="Segoe UI" panose="020B0502040204020203" pitchFamily="34" charset="0"/>
              <a:cs typeface="Segoe UI" panose="020B0502040204020203" pitchFamily="34" charset="0"/>
            </a:endParaRPr>
          </a:p>
          <a:p>
            <a:r>
              <a:rPr lang="en-GB" sz="1100" b="1">
                <a:solidFill>
                  <a:srgbClr val="254159"/>
                </a:solidFill>
                <a:latin typeface="Segoe UI" panose="020B0502040204020203" pitchFamily="34" charset="0"/>
                <a:cs typeface="Segoe UI" panose="020B0502040204020203" pitchFamily="34" charset="0"/>
              </a:rPr>
              <a:t>PRINCIPAL ACTIVITIES</a:t>
            </a:r>
          </a:p>
          <a:p>
            <a:r>
              <a:rPr lang="en-GB" sz="1100">
                <a:latin typeface="Segoe UI" panose="020B0502040204020203" pitchFamily="34" charset="0"/>
                <a:cs typeface="Segoe UI" panose="020B0502040204020203" pitchFamily="34" charset="0"/>
              </a:rPr>
              <a:t>State Interests and Governance Authority was established by Act ,2019 (Act 990) as a vehicle to oversee and administer the State interests in state-owned enterprises, joint venture companies and other State entities and to provide for related matters. Following the passage of the SIGA Act, 2019 (Act 990), the SEC Act 1987, (PNDCL 170) and the DIC Act 1993, (PNDCL 326) were repealed. A new entity known as State Interests and Governance Authority (SIGA) was thus created to subsume the Divestiture Implementation Committee (DIC) and the State Enterprises Commission (SEC).</a:t>
            </a:r>
          </a:p>
          <a:p>
            <a:endParaRPr lang="en-GB" sz="110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4517129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E8EDEF"/>
        </a:solidFill>
        <a:effectLst/>
      </p:bgPr>
    </p:bg>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11B303DD-2FA7-C1C8-D294-5C4AC64BF913}"/>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B8BE0D97-39AE-FF19-89E1-4733ED397F06}"/>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F51C6F10-53A5-6906-7A15-81EB2E7717E6}"/>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59A85032-6380-E14A-27C7-673896E12F07}"/>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9AFED2BE-00FE-ED3D-5578-5D153795D50E}"/>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31BFAD05-8FF9-3323-C601-050FDE24407E}"/>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a:extLst>
              <a:ext uri="{FF2B5EF4-FFF2-40B4-BE49-F238E27FC236}">
                <a16:creationId xmlns:a16="http://schemas.microsoft.com/office/drawing/2014/main" id="{249867F9-06F3-F729-1106-7805E6D5D2F4}"/>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bject 7">
            <a:extLst>
              <a:ext uri="{FF2B5EF4-FFF2-40B4-BE49-F238E27FC236}">
                <a16:creationId xmlns:a16="http://schemas.microsoft.com/office/drawing/2014/main" id="{BA96E7B0-A741-D245-9A83-19AD4BA4AF74}"/>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sp>
        <p:nvSpPr>
          <p:cNvPr id="46" name="object 9">
            <a:extLst>
              <a:ext uri="{FF2B5EF4-FFF2-40B4-BE49-F238E27FC236}">
                <a16:creationId xmlns:a16="http://schemas.microsoft.com/office/drawing/2014/main" id="{7F338CE4-4B0D-8D3B-76A7-BB1A175D8EF2}"/>
              </a:ext>
            </a:extLst>
          </p:cNvPr>
          <p:cNvSpPr txBox="1"/>
          <p:nvPr/>
        </p:nvSpPr>
        <p:spPr>
          <a:xfrm>
            <a:off x="5798780" y="599829"/>
            <a:ext cx="505008"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Report</a:t>
            </a:r>
          </a:p>
          <a:p>
            <a:pPr marR="4396" indent="101663" algn="r"/>
            <a:r>
              <a:rPr lang="en-GB" sz="606">
                <a:solidFill>
                  <a:srgbClr val="254159"/>
                </a:solidFill>
                <a:latin typeface="Open Sans"/>
                <a:cs typeface="Open Sans"/>
              </a:rPr>
              <a:t>2022</a:t>
            </a:r>
            <a:endParaRPr sz="606">
              <a:latin typeface="Open Sans"/>
              <a:cs typeface="Open Sans"/>
            </a:endParaRPr>
          </a:p>
        </p:txBody>
      </p:sp>
      <p:sp>
        <p:nvSpPr>
          <p:cNvPr id="47" name="object 10">
            <a:extLst>
              <a:ext uri="{FF2B5EF4-FFF2-40B4-BE49-F238E27FC236}">
                <a16:creationId xmlns:a16="http://schemas.microsoft.com/office/drawing/2014/main" id="{3D088871-5259-D2B0-6403-40F104B30F95}"/>
              </a:ext>
            </a:extLst>
          </p:cNvPr>
          <p:cNvSpPr/>
          <p:nvPr/>
        </p:nvSpPr>
        <p:spPr>
          <a:xfrm>
            <a:off x="6370054" y="628889"/>
            <a:ext cx="0" cy="244536"/>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3" name="TextBox 2">
            <a:extLst>
              <a:ext uri="{FF2B5EF4-FFF2-40B4-BE49-F238E27FC236}">
                <a16:creationId xmlns:a16="http://schemas.microsoft.com/office/drawing/2014/main" id="{43DE4BA7-001F-5B72-5563-2C7960172567}"/>
              </a:ext>
            </a:extLst>
          </p:cNvPr>
          <p:cNvSpPr txBox="1"/>
          <p:nvPr/>
        </p:nvSpPr>
        <p:spPr>
          <a:xfrm>
            <a:off x="524256" y="904181"/>
            <a:ext cx="5779532" cy="2877711"/>
          </a:xfrm>
          <a:prstGeom prst="rect">
            <a:avLst/>
          </a:prstGeom>
          <a:noFill/>
        </p:spPr>
        <p:txBody>
          <a:bodyPr wrap="square">
            <a:spAutoFit/>
          </a:bodyPr>
          <a:lstStyle/>
          <a:p>
            <a:r>
              <a:rPr lang="en-GB" sz="1050" b="1">
                <a:solidFill>
                  <a:srgbClr val="254159"/>
                </a:solidFill>
                <a:latin typeface="Segoe UI" panose="020B0502040204020203" pitchFamily="34" charset="0"/>
                <a:cs typeface="Segoe UI" panose="020B0502040204020203" pitchFamily="34" charset="0"/>
              </a:rPr>
              <a:t>Policy Objectives</a:t>
            </a:r>
          </a:p>
          <a:p>
            <a:endParaRPr lang="en-GB" sz="1050" b="1">
              <a:solidFill>
                <a:srgbClr val="254159"/>
              </a:solidFill>
              <a:latin typeface="Segoe UI" panose="020B0502040204020203" pitchFamily="34" charset="0"/>
              <a:cs typeface="Segoe UI" panose="020B0502040204020203" pitchFamily="34" charset="0"/>
            </a:endParaRPr>
          </a:p>
          <a:p>
            <a:r>
              <a:rPr lang="en-GB" sz="1000">
                <a:latin typeface="Segoe UI" panose="020B0502040204020203" pitchFamily="34" charset="0"/>
                <a:cs typeface="Segoe UI" panose="020B0502040204020203" pitchFamily="34" charset="0"/>
              </a:rPr>
              <a:t>The objects of the Authority are to:</a:t>
            </a:r>
          </a:p>
          <a:p>
            <a:endParaRPr lang="en-GB" sz="1000">
              <a:latin typeface="Segoe UI" panose="020B0502040204020203" pitchFamily="34" charset="0"/>
              <a:cs typeface="Segoe UI" panose="020B0502040204020203" pitchFamily="34" charset="0"/>
            </a:endParaRPr>
          </a:p>
          <a:p>
            <a:pPr marL="228600" indent="-228600">
              <a:buFont typeface="+mj-lt"/>
              <a:buAutoNum type="alphaLcPeriod"/>
            </a:pPr>
            <a:r>
              <a:rPr lang="en-GB" sz="1000">
                <a:latin typeface="Segoe UI" panose="020B0502040204020203" pitchFamily="34" charset="0"/>
                <a:cs typeface="Segoe UI" panose="020B0502040204020203" pitchFamily="34" charset="0"/>
              </a:rPr>
              <a:t>Promote within the framework of Government policy, the efficient, or where applicable profitable operations of specified entities.</a:t>
            </a:r>
          </a:p>
          <a:p>
            <a:pPr marL="228600" indent="-228600">
              <a:buFont typeface="+mj-lt"/>
              <a:buAutoNum type="alphaLcPeriod"/>
            </a:pPr>
            <a:r>
              <a:rPr lang="en-GB" sz="1000">
                <a:latin typeface="Segoe UI" panose="020B0502040204020203" pitchFamily="34" charset="0"/>
                <a:cs typeface="Segoe UI" panose="020B0502040204020203" pitchFamily="34" charset="0"/>
              </a:rPr>
              <a:t>Ensure that specified entities adhere to good corporate governance practices.</a:t>
            </a:r>
          </a:p>
          <a:p>
            <a:pPr marL="228600" indent="-228600">
              <a:buFont typeface="+mj-lt"/>
              <a:buAutoNum type="alphaLcPeriod"/>
            </a:pPr>
            <a:r>
              <a:rPr lang="en-GB" sz="1000">
                <a:latin typeface="Segoe UI" panose="020B0502040204020203" pitchFamily="34" charset="0"/>
                <a:cs typeface="Segoe UI" panose="020B0502040204020203" pitchFamily="34" charset="0"/>
              </a:rPr>
              <a:t>Acquire, receive, hold, and administer or dispose of shares of the State in State-Owned Enterprises and joint venture companies;</a:t>
            </a:r>
          </a:p>
          <a:p>
            <a:pPr marL="228600" indent="-228600">
              <a:buFont typeface="+mj-lt"/>
              <a:buAutoNum type="alphaLcPeriod"/>
            </a:pPr>
            <a:r>
              <a:rPr lang="en-GB" sz="1000">
                <a:latin typeface="Segoe UI" panose="020B0502040204020203" pitchFamily="34" charset="0"/>
                <a:cs typeface="Segoe UI" panose="020B0502040204020203" pitchFamily="34" charset="0"/>
              </a:rPr>
              <a:t>Oversee and administer the interests of the State in specified entities; and</a:t>
            </a:r>
          </a:p>
          <a:p>
            <a:pPr marL="228600" indent="-228600">
              <a:buFont typeface="+mj-lt"/>
              <a:buAutoNum type="alphaLcPeriod"/>
            </a:pPr>
            <a:endParaRPr lang="en-GB" sz="1000">
              <a:latin typeface="Segoe UI" panose="020B0502040204020203" pitchFamily="34" charset="0"/>
              <a:cs typeface="Segoe UI" panose="020B0502040204020203" pitchFamily="34" charset="0"/>
            </a:endParaRPr>
          </a:p>
          <a:p>
            <a:pPr marL="228600" indent="-228600">
              <a:buFont typeface="+mj-lt"/>
              <a:buAutoNum type="alphaLcPeriod"/>
            </a:pPr>
            <a:r>
              <a:rPr lang="en-GB" sz="1000">
                <a:latin typeface="Segoe UI" panose="020B0502040204020203" pitchFamily="34" charset="0"/>
                <a:cs typeface="Segoe UI" panose="020B0502040204020203" pitchFamily="34" charset="0"/>
              </a:rPr>
              <a:t>Ensure that:</a:t>
            </a:r>
          </a:p>
          <a:p>
            <a:endParaRPr lang="en-GB" sz="1000">
              <a:latin typeface="Segoe UI" panose="020B0502040204020203" pitchFamily="34" charset="0"/>
              <a:cs typeface="Segoe UI" panose="020B0502040204020203" pitchFamily="34" charset="0"/>
            </a:endParaRPr>
          </a:p>
          <a:p>
            <a:pPr marL="285750" indent="-285750">
              <a:buFont typeface="+mj-lt"/>
              <a:buAutoNum type="romanLcPeriod"/>
            </a:pPr>
            <a:r>
              <a:rPr lang="en-GB" sz="1000">
                <a:latin typeface="Segoe UI" panose="020B0502040204020203" pitchFamily="34" charset="0"/>
                <a:cs typeface="Segoe UI" panose="020B0502040204020203" pitchFamily="34" charset="0"/>
              </a:rPr>
              <a:t>State–Owned Enterprises and joint-venture companies introduce effective measures that promote the socio-economic growth of the country including agriculture, industry, and services in accordance with their core mandates; and</a:t>
            </a:r>
          </a:p>
          <a:p>
            <a:pPr marL="285750" indent="-285750">
              <a:buFont typeface="+mj-lt"/>
              <a:buAutoNum type="romanLcPeriod"/>
            </a:pPr>
            <a:r>
              <a:rPr lang="en-GB" sz="1000">
                <a:latin typeface="Segoe UI" panose="020B0502040204020203" pitchFamily="34" charset="0"/>
                <a:cs typeface="Segoe UI" panose="020B0502040204020203" pitchFamily="34" charset="0"/>
              </a:rPr>
              <a:t>Other State entities introduce measures for efficient regulation and higher standard of excellence.</a:t>
            </a:r>
          </a:p>
        </p:txBody>
      </p:sp>
      <p:graphicFrame>
        <p:nvGraphicFramePr>
          <p:cNvPr id="11" name="object 4">
            <a:extLst>
              <a:ext uri="{FF2B5EF4-FFF2-40B4-BE49-F238E27FC236}">
                <a16:creationId xmlns:a16="http://schemas.microsoft.com/office/drawing/2014/main" id="{B2ACC65F-D64B-1948-339B-527E582D19C2}"/>
              </a:ext>
            </a:extLst>
          </p:cNvPr>
          <p:cNvGraphicFramePr>
            <a:graphicFrameLocks noGrp="1"/>
          </p:cNvGraphicFramePr>
          <p:nvPr>
            <p:extLst>
              <p:ext uri="{D42A27DB-BD31-4B8C-83A1-F6EECF244321}">
                <p14:modId xmlns:p14="http://schemas.microsoft.com/office/powerpoint/2010/main" val="3517335994"/>
              </p:ext>
            </p:extLst>
          </p:nvPr>
        </p:nvGraphicFramePr>
        <p:xfrm>
          <a:off x="524256" y="3867527"/>
          <a:ext cx="5694045" cy="834390"/>
        </p:xfrm>
        <a:graphic>
          <a:graphicData uri="http://schemas.openxmlformats.org/drawingml/2006/table">
            <a:tbl>
              <a:tblPr firstRow="1" bandRow="1">
                <a:tableStyleId>{2D5ABB26-0587-4C30-8999-92F81FD0307C}</a:tableStyleId>
              </a:tblPr>
              <a:tblGrid>
                <a:gridCol w="3333115">
                  <a:extLst>
                    <a:ext uri="{9D8B030D-6E8A-4147-A177-3AD203B41FA5}">
                      <a16:colId xmlns:a16="http://schemas.microsoft.com/office/drawing/2014/main" val="20000"/>
                    </a:ext>
                  </a:extLst>
                </a:gridCol>
                <a:gridCol w="1057910">
                  <a:extLst>
                    <a:ext uri="{9D8B030D-6E8A-4147-A177-3AD203B41FA5}">
                      <a16:colId xmlns:a16="http://schemas.microsoft.com/office/drawing/2014/main" val="20001"/>
                    </a:ext>
                  </a:extLst>
                </a:gridCol>
                <a:gridCol w="1303020">
                  <a:extLst>
                    <a:ext uri="{9D8B030D-6E8A-4147-A177-3AD203B41FA5}">
                      <a16:colId xmlns:a16="http://schemas.microsoft.com/office/drawing/2014/main" val="20002"/>
                    </a:ext>
                  </a:extLst>
                </a:gridCol>
              </a:tblGrid>
              <a:tr h="154940">
                <a:tc>
                  <a:txBody>
                    <a:bodyPr/>
                    <a:lstStyle/>
                    <a:p>
                      <a:pPr>
                        <a:lnSpc>
                          <a:spcPct val="100000"/>
                        </a:lnSpc>
                      </a:pPr>
                      <a:endParaRPr sz="800">
                        <a:latin typeface="Segoe UI" panose="020B0502040204020203" pitchFamily="34" charset="0"/>
                        <a:cs typeface="Segoe UI" panose="020B0502040204020203" pitchFamily="34" charset="0"/>
                      </a:endParaRPr>
                    </a:p>
                  </a:txBody>
                  <a:tcPr marL="0" marR="0" marT="0" marB="0">
                    <a:lnL>
                      <a:noFill/>
                    </a:lnL>
                    <a:lnR w="6350">
                      <a:noFill/>
                      <a:prstDash val="solid"/>
                    </a:lnR>
                    <a:lnT>
                      <a:noFill/>
                    </a:lnT>
                    <a:lnB>
                      <a:noFill/>
                    </a:lnB>
                    <a:lnTlToBr w="12700" cmpd="sng">
                      <a:noFill/>
                      <a:prstDash val="solid"/>
                    </a:lnTlToBr>
                    <a:lnBlToTr w="12700" cmpd="sng">
                      <a:noFill/>
                      <a:prstDash val="solid"/>
                    </a:lnBlToTr>
                  </a:tcPr>
                </a:tc>
                <a:tc>
                  <a:txBody>
                    <a:bodyPr/>
                    <a:lstStyle/>
                    <a:p>
                      <a:pPr marL="342265">
                        <a:lnSpc>
                          <a:spcPts val="1125"/>
                        </a:lnSpc>
                      </a:pPr>
                      <a:r>
                        <a:rPr sz="1100" b="1" spc="40">
                          <a:solidFill>
                            <a:srgbClr val="254159"/>
                          </a:solidFill>
                          <a:latin typeface="Segoe UI" panose="020B0502040204020203" pitchFamily="34" charset="0"/>
                          <a:cs typeface="Segoe UI" panose="020B0502040204020203" pitchFamily="34" charset="0"/>
                        </a:rPr>
                        <a:t>2022</a:t>
                      </a:r>
                      <a:endParaRPr sz="1100">
                        <a:solidFill>
                          <a:srgbClr val="254159"/>
                        </a:solidFill>
                        <a:latin typeface="Segoe UI" panose="020B0502040204020203" pitchFamily="34" charset="0"/>
                        <a:cs typeface="Segoe UI" panose="020B0502040204020203" pitchFamily="34" charset="0"/>
                      </a:endParaRPr>
                    </a:p>
                  </a:txBody>
                  <a:tcPr marL="0" marR="0" marT="0" marB="0">
                    <a:lnL w="6350">
                      <a:noFill/>
                      <a:prstDash val="solid"/>
                    </a:lnL>
                    <a:lnR>
                      <a:noFill/>
                    </a:lnR>
                    <a:lnT w="6350">
                      <a:noFill/>
                      <a:prstDash val="solid"/>
                    </a:lnT>
                    <a:lnB>
                      <a:noFill/>
                    </a:lnB>
                    <a:lnTlToBr w="12700" cmpd="sng">
                      <a:noFill/>
                      <a:prstDash val="solid"/>
                    </a:lnTlToBr>
                    <a:lnBlToTr w="12700" cmpd="sng">
                      <a:noFill/>
                      <a:prstDash val="solid"/>
                    </a:lnBlToTr>
                    <a:solidFill>
                      <a:srgbClr val="C6D3D7"/>
                    </a:solidFill>
                  </a:tcPr>
                </a:tc>
                <a:tc>
                  <a:txBody>
                    <a:bodyPr/>
                    <a:lstStyle/>
                    <a:p>
                      <a:pPr marL="568325">
                        <a:lnSpc>
                          <a:spcPts val="1125"/>
                        </a:lnSpc>
                      </a:pPr>
                      <a:r>
                        <a:rPr sz="1100" b="1" spc="40">
                          <a:solidFill>
                            <a:srgbClr val="254159"/>
                          </a:solidFill>
                          <a:latin typeface="Segoe UI" panose="020B0502040204020203" pitchFamily="34" charset="0"/>
                          <a:cs typeface="Segoe UI" panose="020B0502040204020203" pitchFamily="34" charset="0"/>
                        </a:rPr>
                        <a:t>2021</a:t>
                      </a:r>
                      <a:endParaRPr sz="1100">
                        <a:solidFill>
                          <a:srgbClr val="254159"/>
                        </a:solidFill>
                        <a:latin typeface="Segoe UI" panose="020B0502040204020203" pitchFamily="34" charset="0"/>
                        <a:cs typeface="Segoe UI" panose="020B0502040204020203" pitchFamily="34" charset="0"/>
                      </a:endParaRPr>
                    </a:p>
                  </a:txBody>
                  <a:tcPr marL="0" marR="0" marT="0" marB="0">
                    <a:lnL>
                      <a:noFill/>
                    </a:lnL>
                    <a:lnR w="6350">
                      <a:noFill/>
                      <a:prstDash val="solid"/>
                    </a:lnR>
                    <a:lnT w="6350">
                      <a:noFill/>
                      <a:prstDash val="solid"/>
                    </a:lnT>
                    <a:lnB>
                      <a:noFill/>
                    </a:lnB>
                    <a:lnTlToBr w="12700" cmpd="sng">
                      <a:noFill/>
                      <a:prstDash val="solid"/>
                    </a:lnTlToBr>
                    <a:lnBlToTr w="12700" cmpd="sng">
                      <a:noFill/>
                      <a:prstDash val="solid"/>
                    </a:lnBlToTr>
                    <a:solidFill>
                      <a:srgbClr val="D9E2E5"/>
                    </a:solidFill>
                  </a:tcPr>
                </a:tc>
                <a:extLst>
                  <a:ext uri="{0D108BD9-81ED-4DB2-BD59-A6C34878D82A}">
                    <a16:rowId xmlns:a16="http://schemas.microsoft.com/office/drawing/2014/main" val="10000"/>
                  </a:ext>
                </a:extLst>
              </a:tr>
              <a:tr h="177800">
                <a:tc>
                  <a:txBody>
                    <a:bodyPr/>
                    <a:lstStyle/>
                    <a:p>
                      <a:pPr>
                        <a:lnSpc>
                          <a:spcPct val="100000"/>
                        </a:lnSpc>
                      </a:pPr>
                      <a:endParaRPr sz="1000">
                        <a:latin typeface="Segoe UI" panose="020B0502040204020203" pitchFamily="34" charset="0"/>
                        <a:cs typeface="Segoe UI" panose="020B0502040204020203" pitchFamily="34" charset="0"/>
                      </a:endParaRPr>
                    </a:p>
                  </a:txBody>
                  <a:tcPr marL="0" marR="0" marT="0" marB="0">
                    <a:lnL>
                      <a:noFill/>
                    </a:lnL>
                    <a:lnR w="6350">
                      <a:noFill/>
                      <a:prstDash val="solid"/>
                    </a:lnR>
                    <a:lnT>
                      <a:noFill/>
                    </a:lnT>
                    <a:lnB>
                      <a:noFill/>
                    </a:lnB>
                    <a:lnTlToBr w="12700" cmpd="sng">
                      <a:noFill/>
                      <a:prstDash val="solid"/>
                    </a:lnTlToBr>
                    <a:lnBlToTr w="12700" cmpd="sng">
                      <a:noFill/>
                      <a:prstDash val="solid"/>
                    </a:lnBlToTr>
                  </a:tcPr>
                </a:tc>
                <a:tc>
                  <a:txBody>
                    <a:bodyPr/>
                    <a:lstStyle/>
                    <a:p>
                      <a:pPr algn="ctr">
                        <a:lnSpc>
                          <a:spcPts val="1265"/>
                        </a:lnSpc>
                      </a:pPr>
                      <a:r>
                        <a:rPr sz="1100" b="1" spc="140">
                          <a:solidFill>
                            <a:srgbClr val="254159"/>
                          </a:solidFill>
                          <a:latin typeface="Segoe UI" panose="020B0502040204020203" pitchFamily="34" charset="0"/>
                          <a:cs typeface="Segoe UI" panose="020B0502040204020203" pitchFamily="34" charset="0"/>
                        </a:rPr>
                        <a:t>GH¢</a:t>
                      </a:r>
                      <a:endParaRPr sz="1100">
                        <a:solidFill>
                          <a:srgbClr val="254159"/>
                        </a:solidFill>
                        <a:latin typeface="Segoe UI" panose="020B0502040204020203" pitchFamily="34" charset="0"/>
                        <a:cs typeface="Segoe UI" panose="020B0502040204020203" pitchFamily="34" charset="0"/>
                      </a:endParaRPr>
                    </a:p>
                  </a:txBody>
                  <a:tcPr marL="0" marR="0" marT="0" marB="0">
                    <a:lnL w="6350">
                      <a:noFill/>
                      <a:prstDash val="solid"/>
                    </a:lnL>
                    <a:lnR>
                      <a:noFill/>
                    </a:lnR>
                    <a:lnT>
                      <a:noFill/>
                    </a:lnT>
                    <a:lnB w="6350">
                      <a:noFill/>
                      <a:prstDash val="solid"/>
                    </a:lnB>
                    <a:lnTlToBr w="12700" cmpd="sng">
                      <a:noFill/>
                      <a:prstDash val="solid"/>
                    </a:lnTlToBr>
                    <a:lnBlToTr w="12700" cmpd="sng">
                      <a:noFill/>
                      <a:prstDash val="solid"/>
                    </a:lnBlToTr>
                    <a:solidFill>
                      <a:srgbClr val="C6D3D7"/>
                    </a:solidFill>
                  </a:tcPr>
                </a:tc>
                <a:tc>
                  <a:txBody>
                    <a:bodyPr/>
                    <a:lstStyle/>
                    <a:p>
                      <a:pPr marL="595630">
                        <a:lnSpc>
                          <a:spcPts val="1265"/>
                        </a:lnSpc>
                      </a:pPr>
                      <a:r>
                        <a:rPr sz="1100" b="1" spc="140">
                          <a:solidFill>
                            <a:srgbClr val="254159"/>
                          </a:solidFill>
                          <a:latin typeface="Segoe UI" panose="020B0502040204020203" pitchFamily="34" charset="0"/>
                          <a:cs typeface="Segoe UI" panose="020B0502040204020203" pitchFamily="34" charset="0"/>
                        </a:rPr>
                        <a:t>GH¢</a:t>
                      </a:r>
                      <a:endParaRPr sz="1100">
                        <a:solidFill>
                          <a:srgbClr val="254159"/>
                        </a:solidFill>
                        <a:latin typeface="Segoe UI" panose="020B0502040204020203" pitchFamily="34" charset="0"/>
                        <a:cs typeface="Segoe UI" panose="020B0502040204020203" pitchFamily="34" charset="0"/>
                      </a:endParaRPr>
                    </a:p>
                  </a:txBody>
                  <a:tcPr marL="0" marR="0" marT="0" marB="0">
                    <a:lnL>
                      <a:noFill/>
                    </a:lnL>
                    <a:lnR w="6350">
                      <a:noFill/>
                      <a:prstDash val="solid"/>
                    </a:lnR>
                    <a:lnT>
                      <a:noFill/>
                    </a:lnT>
                    <a:lnB w="6350">
                      <a:noFill/>
                      <a:prstDash val="solid"/>
                    </a:lnB>
                    <a:lnTlToBr w="12700" cmpd="sng">
                      <a:noFill/>
                      <a:prstDash val="solid"/>
                    </a:lnTlToBr>
                    <a:lnBlToTr w="12700" cmpd="sng">
                      <a:noFill/>
                      <a:prstDash val="solid"/>
                    </a:lnBlToTr>
                    <a:solidFill>
                      <a:srgbClr val="D9E2E5"/>
                    </a:solidFill>
                  </a:tcPr>
                </a:tc>
                <a:extLst>
                  <a:ext uri="{0D108BD9-81ED-4DB2-BD59-A6C34878D82A}">
                    <a16:rowId xmlns:a16="http://schemas.microsoft.com/office/drawing/2014/main" val="10001"/>
                  </a:ext>
                </a:extLst>
              </a:tr>
              <a:tr h="154940">
                <a:tc>
                  <a:txBody>
                    <a:bodyPr/>
                    <a:lstStyle/>
                    <a:p>
                      <a:pPr marL="31750">
                        <a:lnSpc>
                          <a:spcPts val="1125"/>
                        </a:lnSpc>
                      </a:pPr>
                      <a:r>
                        <a:rPr sz="1100" spc="70">
                          <a:latin typeface="Segoe UI" panose="020B0502040204020203" pitchFamily="34" charset="0"/>
                          <a:cs typeface="Segoe UI" panose="020B0502040204020203" pitchFamily="34" charset="0"/>
                        </a:rPr>
                        <a:t>Balance</a:t>
                      </a:r>
                      <a:r>
                        <a:rPr sz="1100" spc="190">
                          <a:latin typeface="Segoe UI" panose="020B0502040204020203" pitchFamily="34" charset="0"/>
                          <a:cs typeface="Segoe UI" panose="020B0502040204020203" pitchFamily="34" charset="0"/>
                        </a:rPr>
                        <a:t> </a:t>
                      </a:r>
                      <a:r>
                        <a:rPr sz="1100" spc="60">
                          <a:latin typeface="Segoe UI" panose="020B0502040204020203" pitchFamily="34" charset="0"/>
                          <a:cs typeface="Segoe UI" panose="020B0502040204020203" pitchFamily="34" charset="0"/>
                        </a:rPr>
                        <a:t>at</a:t>
                      </a:r>
                      <a:r>
                        <a:rPr sz="1100" spc="185">
                          <a:latin typeface="Segoe UI" panose="020B0502040204020203" pitchFamily="34" charset="0"/>
                          <a:cs typeface="Segoe UI" panose="020B0502040204020203" pitchFamily="34" charset="0"/>
                        </a:rPr>
                        <a:t> </a:t>
                      </a:r>
                      <a:r>
                        <a:rPr sz="1100" spc="85">
                          <a:latin typeface="Segoe UI" panose="020B0502040204020203" pitchFamily="34" charset="0"/>
                          <a:cs typeface="Segoe UI" panose="020B0502040204020203" pitchFamily="34" charset="0"/>
                        </a:rPr>
                        <a:t>1</a:t>
                      </a:r>
                      <a:r>
                        <a:rPr sz="1100" spc="190">
                          <a:latin typeface="Segoe UI" panose="020B0502040204020203" pitchFamily="34" charset="0"/>
                          <a:cs typeface="Segoe UI" panose="020B0502040204020203" pitchFamily="34" charset="0"/>
                        </a:rPr>
                        <a:t> </a:t>
                      </a:r>
                      <a:r>
                        <a:rPr sz="1100" spc="60">
                          <a:latin typeface="Segoe UI" panose="020B0502040204020203" pitchFamily="34" charset="0"/>
                          <a:cs typeface="Segoe UI" panose="020B0502040204020203" pitchFamily="34" charset="0"/>
                        </a:rPr>
                        <a:t>January</a:t>
                      </a:r>
                      <a:endParaRPr sz="1100">
                        <a:latin typeface="Segoe UI" panose="020B0502040204020203" pitchFamily="34" charset="0"/>
                        <a:cs typeface="Segoe UI" panose="020B0502040204020203" pitchFamily="34" charset="0"/>
                      </a:endParaRPr>
                    </a:p>
                  </a:txBody>
                  <a:tcPr marL="0" marR="0" marT="0" marB="0">
                    <a:lnL>
                      <a:noFill/>
                    </a:lnL>
                    <a:lnR w="6350">
                      <a:noFill/>
                      <a:prstDash val="solid"/>
                    </a:lnR>
                    <a:lnT>
                      <a:noFill/>
                    </a:lnT>
                    <a:lnB>
                      <a:noFill/>
                    </a:lnB>
                    <a:lnTlToBr w="12700" cmpd="sng">
                      <a:noFill/>
                      <a:prstDash val="solid"/>
                    </a:lnTlToBr>
                    <a:lnBlToTr w="12700" cmpd="sng">
                      <a:noFill/>
                      <a:prstDash val="solid"/>
                    </a:lnBlToTr>
                  </a:tcPr>
                </a:tc>
                <a:tc>
                  <a:txBody>
                    <a:bodyPr/>
                    <a:lstStyle/>
                    <a:p>
                      <a:pPr marR="59055" algn="r">
                        <a:lnSpc>
                          <a:spcPts val="1125"/>
                        </a:lnSpc>
                      </a:pPr>
                      <a:r>
                        <a:rPr sz="1100" spc="65">
                          <a:latin typeface="Segoe UI" panose="020B0502040204020203" pitchFamily="34" charset="0"/>
                          <a:cs typeface="Segoe UI" panose="020B0502040204020203" pitchFamily="34" charset="0"/>
                        </a:rPr>
                        <a:t>14,780,572</a:t>
                      </a:r>
                      <a:endParaRPr sz="1100">
                        <a:latin typeface="Segoe UI" panose="020B0502040204020203" pitchFamily="34" charset="0"/>
                        <a:cs typeface="Segoe UI" panose="020B0502040204020203" pitchFamily="34" charset="0"/>
                      </a:endParaRPr>
                    </a:p>
                  </a:txBody>
                  <a:tcPr marL="0" marR="0" marT="0" marB="0">
                    <a:lnL w="6350">
                      <a:noFill/>
                      <a:prstDash val="solid"/>
                    </a:lnL>
                    <a:lnR>
                      <a:noFill/>
                    </a:lnR>
                    <a:lnT w="6350">
                      <a:noFill/>
                      <a:prstDash val="solid"/>
                    </a:lnT>
                    <a:lnB>
                      <a:noFill/>
                    </a:lnB>
                    <a:lnTlToBr w="12700" cmpd="sng">
                      <a:noFill/>
                      <a:prstDash val="solid"/>
                    </a:lnTlToBr>
                    <a:lnBlToTr w="12700" cmpd="sng">
                      <a:noFill/>
                      <a:prstDash val="solid"/>
                    </a:lnBlToTr>
                    <a:solidFill>
                      <a:srgbClr val="C6D3D7"/>
                    </a:solidFill>
                  </a:tcPr>
                </a:tc>
                <a:tc>
                  <a:txBody>
                    <a:bodyPr/>
                    <a:lstStyle/>
                    <a:p>
                      <a:pPr marR="62230" algn="r">
                        <a:lnSpc>
                          <a:spcPts val="1125"/>
                        </a:lnSpc>
                      </a:pPr>
                      <a:r>
                        <a:rPr sz="1100" spc="60">
                          <a:latin typeface="Segoe UI" panose="020B0502040204020203" pitchFamily="34" charset="0"/>
                          <a:cs typeface="Segoe UI" panose="020B0502040204020203" pitchFamily="34" charset="0"/>
                        </a:rPr>
                        <a:t>5,786,596</a:t>
                      </a:r>
                      <a:endParaRPr sz="1100">
                        <a:latin typeface="Segoe UI" panose="020B0502040204020203" pitchFamily="34" charset="0"/>
                        <a:cs typeface="Segoe UI" panose="020B0502040204020203" pitchFamily="34" charset="0"/>
                      </a:endParaRPr>
                    </a:p>
                  </a:txBody>
                  <a:tcPr marL="0" marR="0" marT="0" marB="0">
                    <a:lnL>
                      <a:noFill/>
                    </a:lnL>
                    <a:lnR w="6350">
                      <a:noFill/>
                      <a:prstDash val="solid"/>
                    </a:lnR>
                    <a:lnT w="6350">
                      <a:noFill/>
                      <a:prstDash val="solid"/>
                    </a:lnT>
                    <a:lnB>
                      <a:noFill/>
                    </a:lnB>
                    <a:lnTlToBr w="12700" cmpd="sng">
                      <a:noFill/>
                      <a:prstDash val="solid"/>
                    </a:lnTlToBr>
                    <a:lnBlToTr w="12700" cmpd="sng">
                      <a:noFill/>
                      <a:prstDash val="solid"/>
                    </a:lnBlToTr>
                    <a:solidFill>
                      <a:srgbClr val="D9E2E5"/>
                    </a:solidFill>
                  </a:tcPr>
                </a:tc>
                <a:extLst>
                  <a:ext uri="{0D108BD9-81ED-4DB2-BD59-A6C34878D82A}">
                    <a16:rowId xmlns:a16="http://schemas.microsoft.com/office/drawing/2014/main" val="10002"/>
                  </a:ext>
                </a:extLst>
              </a:tr>
              <a:tr h="177800">
                <a:tc>
                  <a:txBody>
                    <a:bodyPr/>
                    <a:lstStyle/>
                    <a:p>
                      <a:pPr marL="31750">
                        <a:lnSpc>
                          <a:spcPts val="1265"/>
                        </a:lnSpc>
                      </a:pPr>
                      <a:r>
                        <a:rPr sz="1100" spc="75">
                          <a:latin typeface="Segoe UI" panose="020B0502040204020203" pitchFamily="34" charset="0"/>
                          <a:cs typeface="Segoe UI" panose="020B0502040204020203" pitchFamily="34" charset="0"/>
                        </a:rPr>
                        <a:t>Net</a:t>
                      </a:r>
                      <a:r>
                        <a:rPr sz="1100" spc="120">
                          <a:latin typeface="Segoe UI" panose="020B0502040204020203" pitchFamily="34" charset="0"/>
                          <a:cs typeface="Segoe UI" panose="020B0502040204020203" pitchFamily="34" charset="0"/>
                        </a:rPr>
                        <a:t> </a:t>
                      </a:r>
                      <a:r>
                        <a:rPr sz="1100" spc="70">
                          <a:latin typeface="Segoe UI" panose="020B0502040204020203" pitchFamily="34" charset="0"/>
                          <a:cs typeface="Segoe UI" panose="020B0502040204020203" pitchFamily="34" charset="0"/>
                        </a:rPr>
                        <a:t>Surplus/</a:t>
                      </a:r>
                      <a:r>
                        <a:rPr sz="1100" spc="114">
                          <a:latin typeface="Segoe UI" panose="020B0502040204020203" pitchFamily="34" charset="0"/>
                          <a:cs typeface="Segoe UI" panose="020B0502040204020203" pitchFamily="34" charset="0"/>
                        </a:rPr>
                        <a:t> </a:t>
                      </a:r>
                      <a:r>
                        <a:rPr sz="1100" spc="50">
                          <a:latin typeface="Segoe UI" panose="020B0502040204020203" pitchFamily="34" charset="0"/>
                          <a:cs typeface="Segoe UI" panose="020B0502040204020203" pitchFamily="34" charset="0"/>
                        </a:rPr>
                        <a:t>Deficits</a:t>
                      </a:r>
                      <a:endParaRPr sz="1100">
                        <a:latin typeface="Segoe UI" panose="020B0502040204020203" pitchFamily="34" charset="0"/>
                        <a:cs typeface="Segoe UI" panose="020B0502040204020203" pitchFamily="34" charset="0"/>
                      </a:endParaRPr>
                    </a:p>
                  </a:txBody>
                  <a:tcPr marL="0" marR="0" marT="0" marB="0">
                    <a:lnL>
                      <a:noFill/>
                    </a:lnL>
                    <a:lnR w="6350">
                      <a:noFill/>
                      <a:prstDash val="solid"/>
                    </a:lnR>
                    <a:lnT>
                      <a:noFill/>
                    </a:lnT>
                    <a:lnB>
                      <a:noFill/>
                    </a:lnB>
                    <a:lnTlToBr w="12700" cmpd="sng">
                      <a:noFill/>
                      <a:prstDash val="solid"/>
                    </a:lnTlToBr>
                    <a:lnBlToTr w="12700" cmpd="sng">
                      <a:noFill/>
                      <a:prstDash val="solid"/>
                    </a:lnBlToTr>
                  </a:tcPr>
                </a:tc>
                <a:tc>
                  <a:txBody>
                    <a:bodyPr/>
                    <a:lstStyle/>
                    <a:p>
                      <a:pPr marR="60960" algn="r">
                        <a:lnSpc>
                          <a:spcPts val="1265"/>
                        </a:lnSpc>
                      </a:pPr>
                      <a:r>
                        <a:rPr sz="1100" spc="60">
                          <a:latin typeface="Segoe UI" panose="020B0502040204020203" pitchFamily="34" charset="0"/>
                          <a:cs typeface="Segoe UI" panose="020B0502040204020203" pitchFamily="34" charset="0"/>
                        </a:rPr>
                        <a:t>2,937,053</a:t>
                      </a:r>
                      <a:endParaRPr sz="1100">
                        <a:latin typeface="Segoe UI" panose="020B0502040204020203" pitchFamily="34" charset="0"/>
                        <a:cs typeface="Segoe UI" panose="020B0502040204020203" pitchFamily="34" charset="0"/>
                      </a:endParaRPr>
                    </a:p>
                  </a:txBody>
                  <a:tcPr marL="0" marR="0" marT="0" marB="0">
                    <a:lnL w="6350">
                      <a:noFill/>
                      <a:prstDash val="solid"/>
                    </a:lnL>
                    <a:lnR>
                      <a:noFill/>
                    </a:lnR>
                    <a:lnT>
                      <a:noFill/>
                    </a:lnT>
                    <a:lnB w="6350">
                      <a:noFill/>
                      <a:prstDash val="solid"/>
                    </a:lnB>
                    <a:lnTlToBr w="12700" cmpd="sng">
                      <a:noFill/>
                      <a:prstDash val="solid"/>
                    </a:lnTlToBr>
                    <a:lnBlToTr w="12700" cmpd="sng">
                      <a:noFill/>
                      <a:prstDash val="solid"/>
                    </a:lnBlToTr>
                    <a:solidFill>
                      <a:srgbClr val="C6D3D7"/>
                    </a:solidFill>
                  </a:tcPr>
                </a:tc>
                <a:tc>
                  <a:txBody>
                    <a:bodyPr/>
                    <a:lstStyle/>
                    <a:p>
                      <a:pPr marR="62230" algn="r">
                        <a:lnSpc>
                          <a:spcPts val="1265"/>
                        </a:lnSpc>
                      </a:pPr>
                      <a:r>
                        <a:rPr sz="1100" spc="60">
                          <a:latin typeface="Segoe UI" panose="020B0502040204020203" pitchFamily="34" charset="0"/>
                          <a:cs typeface="Segoe UI" panose="020B0502040204020203" pitchFamily="34" charset="0"/>
                        </a:rPr>
                        <a:t>8,804,278</a:t>
                      </a:r>
                      <a:endParaRPr sz="1100">
                        <a:latin typeface="Segoe UI" panose="020B0502040204020203" pitchFamily="34" charset="0"/>
                        <a:cs typeface="Segoe UI" panose="020B0502040204020203" pitchFamily="34" charset="0"/>
                      </a:endParaRPr>
                    </a:p>
                  </a:txBody>
                  <a:tcPr marL="0" marR="0" marT="0" marB="0">
                    <a:lnL>
                      <a:noFill/>
                    </a:lnL>
                    <a:lnR w="6350">
                      <a:noFill/>
                      <a:prstDash val="solid"/>
                    </a:lnR>
                    <a:lnT>
                      <a:noFill/>
                    </a:lnT>
                    <a:lnB w="6350">
                      <a:noFill/>
                      <a:prstDash val="solid"/>
                    </a:lnB>
                    <a:lnTlToBr w="12700" cmpd="sng">
                      <a:noFill/>
                      <a:prstDash val="solid"/>
                    </a:lnTlToBr>
                    <a:lnBlToTr w="12700" cmpd="sng">
                      <a:noFill/>
                      <a:prstDash val="solid"/>
                    </a:lnBlToTr>
                    <a:solidFill>
                      <a:srgbClr val="D9E2E5"/>
                    </a:solidFill>
                  </a:tcPr>
                </a:tc>
                <a:extLst>
                  <a:ext uri="{0D108BD9-81ED-4DB2-BD59-A6C34878D82A}">
                    <a16:rowId xmlns:a16="http://schemas.microsoft.com/office/drawing/2014/main" val="10003"/>
                  </a:ext>
                </a:extLst>
              </a:tr>
              <a:tr h="168910">
                <a:tc>
                  <a:txBody>
                    <a:bodyPr/>
                    <a:lstStyle/>
                    <a:p>
                      <a:pPr marL="31750">
                        <a:lnSpc>
                          <a:spcPts val="1190"/>
                        </a:lnSpc>
                      </a:pPr>
                      <a:r>
                        <a:rPr sz="1100" spc="70">
                          <a:latin typeface="Segoe UI" panose="020B0502040204020203" pitchFamily="34" charset="0"/>
                          <a:cs typeface="Segoe UI" panose="020B0502040204020203" pitchFamily="34" charset="0"/>
                        </a:rPr>
                        <a:t>Balance </a:t>
                      </a:r>
                      <a:r>
                        <a:rPr sz="1100" spc="65">
                          <a:latin typeface="Segoe UI" panose="020B0502040204020203" pitchFamily="34" charset="0"/>
                          <a:cs typeface="Segoe UI" panose="020B0502040204020203" pitchFamily="34" charset="0"/>
                        </a:rPr>
                        <a:t>at</a:t>
                      </a:r>
                      <a:r>
                        <a:rPr sz="1100" spc="85">
                          <a:latin typeface="Segoe UI" panose="020B0502040204020203" pitchFamily="34" charset="0"/>
                          <a:cs typeface="Segoe UI" panose="020B0502040204020203" pitchFamily="34" charset="0"/>
                        </a:rPr>
                        <a:t> </a:t>
                      </a:r>
                      <a:r>
                        <a:rPr sz="1100" spc="80">
                          <a:latin typeface="Segoe UI" panose="020B0502040204020203" pitchFamily="34" charset="0"/>
                          <a:cs typeface="Segoe UI" panose="020B0502040204020203" pitchFamily="34" charset="0"/>
                        </a:rPr>
                        <a:t>31</a:t>
                      </a:r>
                      <a:r>
                        <a:rPr sz="1100" spc="70">
                          <a:latin typeface="Segoe UI" panose="020B0502040204020203" pitchFamily="34" charset="0"/>
                          <a:cs typeface="Segoe UI" panose="020B0502040204020203" pitchFamily="34" charset="0"/>
                        </a:rPr>
                        <a:t> </a:t>
                      </a:r>
                      <a:r>
                        <a:rPr sz="1100" spc="75">
                          <a:latin typeface="Segoe UI" panose="020B0502040204020203" pitchFamily="34" charset="0"/>
                          <a:cs typeface="Segoe UI" panose="020B0502040204020203" pitchFamily="34" charset="0"/>
                        </a:rPr>
                        <a:t>December</a:t>
                      </a:r>
                      <a:endParaRPr sz="1100">
                        <a:latin typeface="Segoe UI" panose="020B0502040204020203" pitchFamily="34" charset="0"/>
                        <a:cs typeface="Segoe UI" panose="020B0502040204020203" pitchFamily="34" charset="0"/>
                      </a:endParaRPr>
                    </a:p>
                  </a:txBody>
                  <a:tcPr marL="0" marR="0" marT="0" marB="0">
                    <a:lnL>
                      <a:noFill/>
                    </a:lnL>
                    <a:lnR w="6350">
                      <a:noFill/>
                      <a:prstDash val="solid"/>
                    </a:lnR>
                    <a:lnT>
                      <a:noFill/>
                    </a:lnT>
                    <a:lnB>
                      <a:noFill/>
                    </a:lnB>
                    <a:lnTlToBr w="12700" cmpd="sng">
                      <a:noFill/>
                      <a:prstDash val="solid"/>
                    </a:lnTlToBr>
                    <a:lnBlToTr w="12700" cmpd="sng">
                      <a:noFill/>
                      <a:prstDash val="solid"/>
                    </a:lnBlToTr>
                  </a:tcPr>
                </a:tc>
                <a:tc>
                  <a:txBody>
                    <a:bodyPr/>
                    <a:lstStyle/>
                    <a:p>
                      <a:pPr marR="57785" algn="r">
                        <a:lnSpc>
                          <a:spcPts val="1190"/>
                        </a:lnSpc>
                      </a:pPr>
                      <a:r>
                        <a:rPr sz="1100" b="1" spc="100">
                          <a:solidFill>
                            <a:srgbClr val="254159"/>
                          </a:solidFill>
                          <a:latin typeface="Segoe UI" panose="020B0502040204020203" pitchFamily="34" charset="0"/>
                          <a:cs typeface="Segoe UI" panose="020B0502040204020203" pitchFamily="34" charset="0"/>
                        </a:rPr>
                        <a:t>17,717,625</a:t>
                      </a:r>
                      <a:endParaRPr sz="1100">
                        <a:solidFill>
                          <a:srgbClr val="254159"/>
                        </a:solidFill>
                        <a:latin typeface="Segoe UI" panose="020B0502040204020203" pitchFamily="34" charset="0"/>
                        <a:cs typeface="Segoe UI" panose="020B0502040204020203" pitchFamily="34" charset="0"/>
                      </a:endParaRPr>
                    </a:p>
                  </a:txBody>
                  <a:tcPr marL="0" marR="0" marT="0" marB="0">
                    <a:lnL w="6350">
                      <a:noFill/>
                      <a:prstDash val="solid"/>
                    </a:lnL>
                    <a:lnR>
                      <a:noFill/>
                    </a:lnR>
                    <a:lnT w="6350">
                      <a:noFill/>
                      <a:prstDash val="solid"/>
                    </a:lnT>
                    <a:lnB w="6350">
                      <a:noFill/>
                      <a:prstDash val="solid"/>
                    </a:lnB>
                    <a:lnTlToBr w="12700" cmpd="sng">
                      <a:noFill/>
                      <a:prstDash val="solid"/>
                    </a:lnTlToBr>
                    <a:lnBlToTr w="12700" cmpd="sng">
                      <a:noFill/>
                      <a:prstDash val="solid"/>
                    </a:lnBlToTr>
                    <a:solidFill>
                      <a:srgbClr val="C6D3D7"/>
                    </a:solidFill>
                  </a:tcPr>
                </a:tc>
                <a:tc>
                  <a:txBody>
                    <a:bodyPr/>
                    <a:lstStyle/>
                    <a:p>
                      <a:pPr marR="60325" algn="r">
                        <a:lnSpc>
                          <a:spcPts val="1190"/>
                        </a:lnSpc>
                      </a:pPr>
                      <a:r>
                        <a:rPr sz="1100" b="1" spc="100">
                          <a:solidFill>
                            <a:srgbClr val="254159"/>
                          </a:solidFill>
                          <a:latin typeface="Segoe UI" panose="020B0502040204020203" pitchFamily="34" charset="0"/>
                          <a:cs typeface="Segoe UI" panose="020B0502040204020203" pitchFamily="34" charset="0"/>
                        </a:rPr>
                        <a:t>14,780,572</a:t>
                      </a:r>
                      <a:endParaRPr sz="1100">
                        <a:solidFill>
                          <a:srgbClr val="254159"/>
                        </a:solidFill>
                        <a:latin typeface="Segoe UI" panose="020B0502040204020203" pitchFamily="34" charset="0"/>
                        <a:cs typeface="Segoe UI" panose="020B0502040204020203" pitchFamily="34" charset="0"/>
                      </a:endParaRPr>
                    </a:p>
                  </a:txBody>
                  <a:tcPr marL="0" marR="0" marT="0" marB="0">
                    <a:lnL>
                      <a:noFill/>
                    </a:lnL>
                    <a:lnR w="6350">
                      <a:noFill/>
                      <a:prstDash val="solid"/>
                    </a:lnR>
                    <a:lnT w="6350">
                      <a:noFill/>
                      <a:prstDash val="solid"/>
                    </a:lnT>
                    <a:lnB w="6350">
                      <a:noFill/>
                      <a:prstDash val="solid"/>
                    </a:lnB>
                    <a:lnTlToBr w="12700" cmpd="sng">
                      <a:noFill/>
                      <a:prstDash val="solid"/>
                    </a:lnTlToBr>
                    <a:lnBlToTr w="12700" cmpd="sng">
                      <a:noFill/>
                      <a:prstDash val="solid"/>
                    </a:lnBlToTr>
                    <a:solidFill>
                      <a:srgbClr val="D9E2E5"/>
                    </a:solidFill>
                  </a:tcPr>
                </a:tc>
                <a:extLst>
                  <a:ext uri="{0D108BD9-81ED-4DB2-BD59-A6C34878D82A}">
                    <a16:rowId xmlns:a16="http://schemas.microsoft.com/office/drawing/2014/main" val="10004"/>
                  </a:ext>
                </a:extLst>
              </a:tr>
            </a:tbl>
          </a:graphicData>
        </a:graphic>
      </p:graphicFrame>
      <p:sp>
        <p:nvSpPr>
          <p:cNvPr id="15" name="TextBox 14">
            <a:extLst>
              <a:ext uri="{FF2B5EF4-FFF2-40B4-BE49-F238E27FC236}">
                <a16:creationId xmlns:a16="http://schemas.microsoft.com/office/drawing/2014/main" id="{54F71432-A33B-1EB3-4A8D-2FBE6F7C85B7}"/>
              </a:ext>
            </a:extLst>
          </p:cNvPr>
          <p:cNvSpPr txBox="1"/>
          <p:nvPr/>
        </p:nvSpPr>
        <p:spPr>
          <a:xfrm>
            <a:off x="524256" y="4941852"/>
            <a:ext cx="5694044" cy="3170099"/>
          </a:xfrm>
          <a:prstGeom prst="rect">
            <a:avLst/>
          </a:prstGeom>
          <a:noFill/>
        </p:spPr>
        <p:txBody>
          <a:bodyPr wrap="square">
            <a:spAutoFit/>
          </a:bodyPr>
          <a:lstStyle/>
          <a:p>
            <a:r>
              <a:rPr lang="en-GB" sz="1000" b="1">
                <a:solidFill>
                  <a:srgbClr val="254159"/>
                </a:solidFill>
                <a:latin typeface="Segoe UI" panose="020B0502040204020203" pitchFamily="34" charset="0"/>
                <a:cs typeface="Segoe UI" panose="020B0502040204020203" pitchFamily="34" charset="0"/>
              </a:rPr>
              <a:t>OTHER MATTERS</a:t>
            </a:r>
          </a:p>
          <a:p>
            <a:r>
              <a:rPr lang="en-GB" sz="1000">
                <a:latin typeface="Segoe UI" panose="020B0502040204020203" pitchFamily="34" charset="0"/>
                <a:cs typeface="Segoe UI" panose="020B0502040204020203" pitchFamily="34" charset="0"/>
              </a:rPr>
              <a:t>The Board confirms that no issues have arisen since 31 December 2022, which materially affect the Financial Statements of the Authority for the year ended on that date of approval of the Financial Statements.</a:t>
            </a:r>
          </a:p>
          <a:p>
            <a:endParaRPr lang="en-GB" sz="1000">
              <a:latin typeface="Segoe UI" panose="020B0502040204020203" pitchFamily="34" charset="0"/>
              <a:cs typeface="Segoe UI" panose="020B0502040204020203" pitchFamily="34" charset="0"/>
            </a:endParaRPr>
          </a:p>
          <a:p>
            <a:r>
              <a:rPr lang="en-GB" sz="1000" b="1">
                <a:solidFill>
                  <a:srgbClr val="254159"/>
                </a:solidFill>
                <a:latin typeface="Segoe UI" panose="020B0502040204020203" pitchFamily="34" charset="0"/>
                <a:cs typeface="Segoe UI" panose="020B0502040204020203" pitchFamily="34" charset="0"/>
              </a:rPr>
              <a:t>AUDITORS</a:t>
            </a:r>
          </a:p>
          <a:p>
            <a:r>
              <a:rPr lang="en-GB" sz="1000">
                <a:latin typeface="Segoe UI" panose="020B0502040204020203" pitchFamily="34" charset="0"/>
                <a:cs typeface="Segoe UI" panose="020B0502040204020203" pitchFamily="34" charset="0"/>
              </a:rPr>
              <a:t>Messrs KPAC CONSULT was appointed by the Auditor General of the Republic of Ghana under Article 187(2) of the 1992 Constitution to conduct the audit of the Authority for the year ended 31 December 2022. Their re-appointment is by the mandate of Auditor General.</a:t>
            </a:r>
          </a:p>
          <a:p>
            <a:endParaRPr lang="en-GB" sz="1000">
              <a:latin typeface="Segoe UI" panose="020B0502040204020203" pitchFamily="34" charset="0"/>
              <a:cs typeface="Segoe UI" panose="020B0502040204020203" pitchFamily="34" charset="0"/>
            </a:endParaRPr>
          </a:p>
          <a:p>
            <a:r>
              <a:rPr lang="en-GB" sz="1000">
                <a:latin typeface="Segoe UI" panose="020B0502040204020203" pitchFamily="34" charset="0"/>
                <a:cs typeface="Segoe UI" panose="020B0502040204020203" pitchFamily="34" charset="0"/>
              </a:rPr>
              <a:t>The Directors consider the state of the Covered Entity’s (“The Authority’s) affairs to be satisfactory.</a:t>
            </a:r>
          </a:p>
          <a:p>
            <a:endParaRPr lang="en-GB" sz="1000">
              <a:latin typeface="Segoe UI" panose="020B0502040204020203" pitchFamily="34" charset="0"/>
              <a:cs typeface="Segoe UI" panose="020B0502040204020203" pitchFamily="34" charset="0"/>
            </a:endParaRPr>
          </a:p>
          <a:p>
            <a:r>
              <a:rPr lang="en-GB" sz="1000">
                <a:latin typeface="Segoe UI" panose="020B0502040204020203" pitchFamily="34" charset="0"/>
                <a:cs typeface="Segoe UI" panose="020B0502040204020203" pitchFamily="34" charset="0"/>
              </a:rPr>
              <a:t>Annual stakeholder meeting  Directors  were  able to convene  an  annual  stakeholder  meeting  to  bring stakeholders together to discuss matters of common interest as per Section 30 (1) of ACT, 2019 (ACT 990)</a:t>
            </a:r>
          </a:p>
          <a:p>
            <a:endParaRPr lang="en-GB" sz="1000">
              <a:latin typeface="Segoe UI" panose="020B0502040204020203" pitchFamily="34" charset="0"/>
              <a:cs typeface="Segoe UI" panose="020B0502040204020203" pitchFamily="34" charset="0"/>
            </a:endParaRPr>
          </a:p>
          <a:p>
            <a:r>
              <a:rPr lang="en-GB" sz="1000" b="1">
                <a:solidFill>
                  <a:srgbClr val="254159"/>
                </a:solidFill>
                <a:latin typeface="Segoe UI" panose="020B0502040204020203" pitchFamily="34" charset="0"/>
                <a:cs typeface="Segoe UI" panose="020B0502040204020203" pitchFamily="34" charset="0"/>
              </a:rPr>
              <a:t>APPROVAL OF THE REPORT OF THE DIRECTORS</a:t>
            </a:r>
          </a:p>
          <a:p>
            <a:r>
              <a:rPr lang="en-GB" sz="1000">
                <a:latin typeface="Segoe UI" panose="020B0502040204020203" pitchFamily="34" charset="0"/>
                <a:cs typeface="Segoe UI" panose="020B0502040204020203" pitchFamily="34" charset="0"/>
              </a:rPr>
              <a:t>The report of the Directors and the Financial statements of State Interests and Governance Authority was approved by the Board of Directors on…………………………………2023 and signed on their behalf by:</a:t>
            </a:r>
          </a:p>
        </p:txBody>
      </p:sp>
      <p:sp>
        <p:nvSpPr>
          <p:cNvPr id="16" name="object 6">
            <a:extLst>
              <a:ext uri="{FF2B5EF4-FFF2-40B4-BE49-F238E27FC236}">
                <a16:creationId xmlns:a16="http://schemas.microsoft.com/office/drawing/2014/main" id="{B5C096CB-A5B1-E342-A554-68D15A32313C}"/>
              </a:ext>
            </a:extLst>
          </p:cNvPr>
          <p:cNvSpPr txBox="1"/>
          <p:nvPr/>
        </p:nvSpPr>
        <p:spPr>
          <a:xfrm>
            <a:off x="636701" y="8510276"/>
            <a:ext cx="694055" cy="151323"/>
          </a:xfrm>
          <a:prstGeom prst="rect">
            <a:avLst/>
          </a:prstGeom>
        </p:spPr>
        <p:txBody>
          <a:bodyPr vert="horz" wrap="square" lIns="0" tIns="12700" rIns="0" bIns="0" rtlCol="0">
            <a:spAutoFit/>
          </a:bodyPr>
          <a:lstStyle/>
          <a:p>
            <a:pPr marL="12700">
              <a:lnSpc>
                <a:spcPct val="100000"/>
              </a:lnSpc>
              <a:spcBef>
                <a:spcPts val="100"/>
              </a:spcBef>
            </a:pPr>
            <a:r>
              <a:rPr sz="900" b="1" spc="90">
                <a:latin typeface="Segoe UI" panose="020B0502040204020203" pitchFamily="34" charset="0"/>
                <a:cs typeface="Segoe UI" panose="020B0502040204020203" pitchFamily="34" charset="0"/>
              </a:rPr>
              <a:t>MEMBER</a:t>
            </a:r>
            <a:endParaRPr sz="900">
              <a:latin typeface="Segoe UI" panose="020B0502040204020203" pitchFamily="34" charset="0"/>
              <a:cs typeface="Segoe UI" panose="020B0502040204020203" pitchFamily="34" charset="0"/>
            </a:endParaRPr>
          </a:p>
        </p:txBody>
      </p:sp>
      <p:sp>
        <p:nvSpPr>
          <p:cNvPr id="17" name="object 7">
            <a:extLst>
              <a:ext uri="{FF2B5EF4-FFF2-40B4-BE49-F238E27FC236}">
                <a16:creationId xmlns:a16="http://schemas.microsoft.com/office/drawing/2014/main" id="{CC936802-9E0D-416C-4D22-07F6EB8A334F}"/>
              </a:ext>
            </a:extLst>
          </p:cNvPr>
          <p:cNvSpPr txBox="1"/>
          <p:nvPr/>
        </p:nvSpPr>
        <p:spPr>
          <a:xfrm>
            <a:off x="2917242" y="8496043"/>
            <a:ext cx="893444" cy="151323"/>
          </a:xfrm>
          <a:prstGeom prst="rect">
            <a:avLst/>
          </a:prstGeom>
        </p:spPr>
        <p:txBody>
          <a:bodyPr vert="horz" wrap="square" lIns="0" tIns="12700" rIns="0" bIns="0" rtlCol="0">
            <a:spAutoFit/>
          </a:bodyPr>
          <a:lstStyle/>
          <a:p>
            <a:pPr marL="12700">
              <a:lnSpc>
                <a:spcPct val="100000"/>
              </a:lnSpc>
              <a:spcBef>
                <a:spcPts val="100"/>
              </a:spcBef>
            </a:pPr>
            <a:r>
              <a:rPr sz="900" b="1" spc="80">
                <a:latin typeface="Segoe UI" panose="020B0502040204020203" pitchFamily="34" charset="0"/>
                <a:cs typeface="Segoe UI" panose="020B0502040204020203" pitchFamily="34" charset="0"/>
              </a:rPr>
              <a:t>SIGNATURE</a:t>
            </a:r>
            <a:endParaRPr sz="900">
              <a:latin typeface="Segoe UI" panose="020B0502040204020203" pitchFamily="34" charset="0"/>
              <a:cs typeface="Segoe UI" panose="020B0502040204020203" pitchFamily="34" charset="0"/>
            </a:endParaRPr>
          </a:p>
        </p:txBody>
      </p:sp>
      <p:sp>
        <p:nvSpPr>
          <p:cNvPr id="18" name="object 8">
            <a:extLst>
              <a:ext uri="{FF2B5EF4-FFF2-40B4-BE49-F238E27FC236}">
                <a16:creationId xmlns:a16="http://schemas.microsoft.com/office/drawing/2014/main" id="{4FFD0CAF-08F6-11A9-D02A-8A27614916F4}"/>
              </a:ext>
            </a:extLst>
          </p:cNvPr>
          <p:cNvSpPr txBox="1"/>
          <p:nvPr/>
        </p:nvSpPr>
        <p:spPr>
          <a:xfrm>
            <a:off x="4752135" y="8497792"/>
            <a:ext cx="440055" cy="151323"/>
          </a:xfrm>
          <a:prstGeom prst="rect">
            <a:avLst/>
          </a:prstGeom>
        </p:spPr>
        <p:txBody>
          <a:bodyPr vert="horz" wrap="square" lIns="0" tIns="12700" rIns="0" bIns="0" rtlCol="0">
            <a:spAutoFit/>
          </a:bodyPr>
          <a:lstStyle/>
          <a:p>
            <a:pPr marL="12700">
              <a:lnSpc>
                <a:spcPct val="100000"/>
              </a:lnSpc>
              <a:spcBef>
                <a:spcPts val="100"/>
              </a:spcBef>
            </a:pPr>
            <a:r>
              <a:rPr sz="900" b="1" spc="80">
                <a:latin typeface="Segoe UI" panose="020B0502040204020203" pitchFamily="34" charset="0"/>
                <a:cs typeface="Segoe UI" panose="020B0502040204020203" pitchFamily="34" charset="0"/>
              </a:rPr>
              <a:t>DATE</a:t>
            </a:r>
            <a:endParaRPr sz="900">
              <a:latin typeface="Segoe UI" panose="020B0502040204020203" pitchFamily="34" charset="0"/>
              <a:cs typeface="Segoe UI" panose="020B0502040204020203" pitchFamily="34" charset="0"/>
            </a:endParaRPr>
          </a:p>
        </p:txBody>
      </p:sp>
      <p:sp>
        <p:nvSpPr>
          <p:cNvPr id="19" name="object 9">
            <a:extLst>
              <a:ext uri="{FF2B5EF4-FFF2-40B4-BE49-F238E27FC236}">
                <a16:creationId xmlns:a16="http://schemas.microsoft.com/office/drawing/2014/main" id="{C5AF879F-AF02-08DC-2502-353A30810DBA}"/>
              </a:ext>
            </a:extLst>
          </p:cNvPr>
          <p:cNvSpPr txBox="1"/>
          <p:nvPr/>
        </p:nvSpPr>
        <p:spPr>
          <a:xfrm>
            <a:off x="636701" y="9247430"/>
            <a:ext cx="694055" cy="151323"/>
          </a:xfrm>
          <a:prstGeom prst="rect">
            <a:avLst/>
          </a:prstGeom>
        </p:spPr>
        <p:txBody>
          <a:bodyPr vert="horz" wrap="square" lIns="0" tIns="12700" rIns="0" bIns="0" rtlCol="0">
            <a:spAutoFit/>
          </a:bodyPr>
          <a:lstStyle/>
          <a:p>
            <a:pPr marL="12700">
              <a:lnSpc>
                <a:spcPct val="100000"/>
              </a:lnSpc>
              <a:spcBef>
                <a:spcPts val="100"/>
              </a:spcBef>
            </a:pPr>
            <a:r>
              <a:rPr sz="900" b="1" spc="90">
                <a:latin typeface="Segoe UI" panose="020B0502040204020203" pitchFamily="34" charset="0"/>
                <a:cs typeface="Segoe UI" panose="020B0502040204020203" pitchFamily="34" charset="0"/>
              </a:rPr>
              <a:t>MEMBER</a:t>
            </a:r>
            <a:endParaRPr sz="900">
              <a:latin typeface="Segoe UI" panose="020B0502040204020203" pitchFamily="34" charset="0"/>
              <a:cs typeface="Segoe UI" panose="020B0502040204020203" pitchFamily="34" charset="0"/>
            </a:endParaRPr>
          </a:p>
        </p:txBody>
      </p:sp>
      <p:sp>
        <p:nvSpPr>
          <p:cNvPr id="20" name="object 10">
            <a:extLst>
              <a:ext uri="{FF2B5EF4-FFF2-40B4-BE49-F238E27FC236}">
                <a16:creationId xmlns:a16="http://schemas.microsoft.com/office/drawing/2014/main" id="{946CCB42-4E79-DA30-071D-365FCA3E19AD}"/>
              </a:ext>
            </a:extLst>
          </p:cNvPr>
          <p:cNvSpPr txBox="1"/>
          <p:nvPr/>
        </p:nvSpPr>
        <p:spPr>
          <a:xfrm>
            <a:off x="2923336" y="9247430"/>
            <a:ext cx="893444" cy="151323"/>
          </a:xfrm>
          <a:prstGeom prst="rect">
            <a:avLst/>
          </a:prstGeom>
        </p:spPr>
        <p:txBody>
          <a:bodyPr vert="horz" wrap="square" lIns="0" tIns="12700" rIns="0" bIns="0" rtlCol="0">
            <a:spAutoFit/>
          </a:bodyPr>
          <a:lstStyle/>
          <a:p>
            <a:pPr marL="12700">
              <a:lnSpc>
                <a:spcPct val="100000"/>
              </a:lnSpc>
              <a:spcBef>
                <a:spcPts val="100"/>
              </a:spcBef>
            </a:pPr>
            <a:r>
              <a:rPr sz="900" b="1" spc="80">
                <a:latin typeface="Segoe UI" panose="020B0502040204020203" pitchFamily="34" charset="0"/>
                <a:cs typeface="Segoe UI" panose="020B0502040204020203" pitchFamily="34" charset="0"/>
              </a:rPr>
              <a:t>SIGNATURE</a:t>
            </a:r>
            <a:endParaRPr sz="900">
              <a:latin typeface="Segoe UI" panose="020B0502040204020203" pitchFamily="34" charset="0"/>
              <a:cs typeface="Segoe UI" panose="020B0502040204020203" pitchFamily="34" charset="0"/>
            </a:endParaRPr>
          </a:p>
        </p:txBody>
      </p:sp>
      <p:sp>
        <p:nvSpPr>
          <p:cNvPr id="21" name="object 11">
            <a:extLst>
              <a:ext uri="{FF2B5EF4-FFF2-40B4-BE49-F238E27FC236}">
                <a16:creationId xmlns:a16="http://schemas.microsoft.com/office/drawing/2014/main" id="{B7F4EE7E-8CBA-9184-E90A-A06F02E0070B}"/>
              </a:ext>
            </a:extLst>
          </p:cNvPr>
          <p:cNvSpPr txBox="1"/>
          <p:nvPr/>
        </p:nvSpPr>
        <p:spPr>
          <a:xfrm>
            <a:off x="4752135" y="9244796"/>
            <a:ext cx="440055" cy="151323"/>
          </a:xfrm>
          <a:prstGeom prst="rect">
            <a:avLst/>
          </a:prstGeom>
        </p:spPr>
        <p:txBody>
          <a:bodyPr vert="horz" wrap="square" lIns="0" tIns="12700" rIns="0" bIns="0" rtlCol="0">
            <a:spAutoFit/>
          </a:bodyPr>
          <a:lstStyle/>
          <a:p>
            <a:pPr marL="12700">
              <a:lnSpc>
                <a:spcPct val="100000"/>
              </a:lnSpc>
              <a:spcBef>
                <a:spcPts val="100"/>
              </a:spcBef>
            </a:pPr>
            <a:r>
              <a:rPr sz="900" b="1" spc="80">
                <a:latin typeface="Segoe UI" panose="020B0502040204020203" pitchFamily="34" charset="0"/>
                <a:cs typeface="Segoe UI" panose="020B0502040204020203" pitchFamily="34" charset="0"/>
              </a:rPr>
              <a:t>DATE</a:t>
            </a:r>
            <a:endParaRPr sz="900">
              <a:latin typeface="Segoe UI" panose="020B0502040204020203" pitchFamily="34" charset="0"/>
              <a:cs typeface="Segoe UI" panose="020B0502040204020203" pitchFamily="34" charset="0"/>
            </a:endParaRPr>
          </a:p>
        </p:txBody>
      </p:sp>
      <p:sp>
        <p:nvSpPr>
          <p:cNvPr id="22" name="object 12">
            <a:extLst>
              <a:ext uri="{FF2B5EF4-FFF2-40B4-BE49-F238E27FC236}">
                <a16:creationId xmlns:a16="http://schemas.microsoft.com/office/drawing/2014/main" id="{A64B4634-A98F-D694-A647-4B425BE09089}"/>
              </a:ext>
            </a:extLst>
          </p:cNvPr>
          <p:cNvSpPr/>
          <p:nvPr/>
        </p:nvSpPr>
        <p:spPr>
          <a:xfrm>
            <a:off x="636701" y="8468774"/>
            <a:ext cx="1887220" cy="0"/>
          </a:xfrm>
          <a:custGeom>
            <a:avLst/>
            <a:gdLst/>
            <a:ahLst/>
            <a:cxnLst/>
            <a:rect l="l" t="t" r="r" b="b"/>
            <a:pathLst>
              <a:path w="1887220">
                <a:moveTo>
                  <a:pt x="0" y="0"/>
                </a:moveTo>
                <a:lnTo>
                  <a:pt x="1887220" y="0"/>
                </a:lnTo>
              </a:path>
            </a:pathLst>
          </a:custGeom>
          <a:ln w="7010">
            <a:solidFill>
              <a:srgbClr val="000000"/>
            </a:solidFill>
          </a:ln>
        </p:spPr>
        <p:txBody>
          <a:bodyPr wrap="square" lIns="0" tIns="0" rIns="0" bIns="0" rtlCol="0"/>
          <a:lstStyle/>
          <a:p>
            <a:endParaRPr/>
          </a:p>
        </p:txBody>
      </p:sp>
      <p:sp>
        <p:nvSpPr>
          <p:cNvPr id="23" name="object 13">
            <a:extLst>
              <a:ext uri="{FF2B5EF4-FFF2-40B4-BE49-F238E27FC236}">
                <a16:creationId xmlns:a16="http://schemas.microsoft.com/office/drawing/2014/main" id="{270F98B6-1C84-5251-4964-B0DECFBCA2B7}"/>
              </a:ext>
            </a:extLst>
          </p:cNvPr>
          <p:cNvSpPr/>
          <p:nvPr/>
        </p:nvSpPr>
        <p:spPr>
          <a:xfrm>
            <a:off x="2923336" y="8468774"/>
            <a:ext cx="1398905" cy="0"/>
          </a:xfrm>
          <a:custGeom>
            <a:avLst/>
            <a:gdLst/>
            <a:ahLst/>
            <a:cxnLst/>
            <a:rect l="l" t="t" r="r" b="b"/>
            <a:pathLst>
              <a:path w="1398904">
                <a:moveTo>
                  <a:pt x="0" y="0"/>
                </a:moveTo>
                <a:lnTo>
                  <a:pt x="1398904" y="0"/>
                </a:lnTo>
              </a:path>
            </a:pathLst>
          </a:custGeom>
          <a:ln w="7010">
            <a:solidFill>
              <a:srgbClr val="000000"/>
            </a:solidFill>
          </a:ln>
        </p:spPr>
        <p:txBody>
          <a:bodyPr wrap="square" lIns="0" tIns="0" rIns="0" bIns="0" rtlCol="0"/>
          <a:lstStyle/>
          <a:p>
            <a:endParaRPr/>
          </a:p>
        </p:txBody>
      </p:sp>
      <p:sp>
        <p:nvSpPr>
          <p:cNvPr id="24" name="object 14">
            <a:extLst>
              <a:ext uri="{FF2B5EF4-FFF2-40B4-BE49-F238E27FC236}">
                <a16:creationId xmlns:a16="http://schemas.microsoft.com/office/drawing/2014/main" id="{BB28471A-83A8-6292-CD5F-8EEC7DA78A9D}"/>
              </a:ext>
            </a:extLst>
          </p:cNvPr>
          <p:cNvSpPr/>
          <p:nvPr/>
        </p:nvSpPr>
        <p:spPr>
          <a:xfrm>
            <a:off x="4752135" y="8468774"/>
            <a:ext cx="1329055" cy="0"/>
          </a:xfrm>
          <a:custGeom>
            <a:avLst/>
            <a:gdLst/>
            <a:ahLst/>
            <a:cxnLst/>
            <a:rect l="l" t="t" r="r" b="b"/>
            <a:pathLst>
              <a:path w="1329054">
                <a:moveTo>
                  <a:pt x="0" y="0"/>
                </a:moveTo>
                <a:lnTo>
                  <a:pt x="1329054" y="0"/>
                </a:lnTo>
              </a:path>
            </a:pathLst>
          </a:custGeom>
          <a:ln w="7010">
            <a:solidFill>
              <a:srgbClr val="000000"/>
            </a:solidFill>
          </a:ln>
        </p:spPr>
        <p:txBody>
          <a:bodyPr wrap="square" lIns="0" tIns="0" rIns="0" bIns="0" rtlCol="0"/>
          <a:lstStyle/>
          <a:p>
            <a:endParaRPr/>
          </a:p>
        </p:txBody>
      </p:sp>
      <p:sp>
        <p:nvSpPr>
          <p:cNvPr id="25" name="object 15">
            <a:extLst>
              <a:ext uri="{FF2B5EF4-FFF2-40B4-BE49-F238E27FC236}">
                <a16:creationId xmlns:a16="http://schemas.microsoft.com/office/drawing/2014/main" id="{B27B16BF-E841-519A-C544-611A4B8218B5}"/>
              </a:ext>
            </a:extLst>
          </p:cNvPr>
          <p:cNvSpPr/>
          <p:nvPr/>
        </p:nvSpPr>
        <p:spPr>
          <a:xfrm>
            <a:off x="636701" y="9232068"/>
            <a:ext cx="1887220" cy="0"/>
          </a:xfrm>
          <a:custGeom>
            <a:avLst/>
            <a:gdLst/>
            <a:ahLst/>
            <a:cxnLst/>
            <a:rect l="l" t="t" r="r" b="b"/>
            <a:pathLst>
              <a:path w="1887220">
                <a:moveTo>
                  <a:pt x="0" y="0"/>
                </a:moveTo>
                <a:lnTo>
                  <a:pt x="1887220" y="0"/>
                </a:lnTo>
              </a:path>
            </a:pathLst>
          </a:custGeom>
          <a:ln w="7010">
            <a:solidFill>
              <a:srgbClr val="000000"/>
            </a:solidFill>
          </a:ln>
        </p:spPr>
        <p:txBody>
          <a:bodyPr wrap="square" lIns="0" tIns="0" rIns="0" bIns="0" rtlCol="0"/>
          <a:lstStyle/>
          <a:p>
            <a:endParaRPr/>
          </a:p>
        </p:txBody>
      </p:sp>
      <p:sp>
        <p:nvSpPr>
          <p:cNvPr id="26" name="object 16">
            <a:extLst>
              <a:ext uri="{FF2B5EF4-FFF2-40B4-BE49-F238E27FC236}">
                <a16:creationId xmlns:a16="http://schemas.microsoft.com/office/drawing/2014/main" id="{7DACD44E-6BA3-5EB4-C508-208BE1606960}"/>
              </a:ext>
            </a:extLst>
          </p:cNvPr>
          <p:cNvSpPr/>
          <p:nvPr/>
        </p:nvSpPr>
        <p:spPr>
          <a:xfrm>
            <a:off x="2923336" y="9232068"/>
            <a:ext cx="1398905" cy="0"/>
          </a:xfrm>
          <a:custGeom>
            <a:avLst/>
            <a:gdLst/>
            <a:ahLst/>
            <a:cxnLst/>
            <a:rect l="l" t="t" r="r" b="b"/>
            <a:pathLst>
              <a:path w="1398904">
                <a:moveTo>
                  <a:pt x="0" y="0"/>
                </a:moveTo>
                <a:lnTo>
                  <a:pt x="1398904" y="0"/>
                </a:lnTo>
              </a:path>
            </a:pathLst>
          </a:custGeom>
          <a:ln w="7010">
            <a:solidFill>
              <a:srgbClr val="000000"/>
            </a:solidFill>
          </a:ln>
        </p:spPr>
        <p:txBody>
          <a:bodyPr wrap="square" lIns="0" tIns="0" rIns="0" bIns="0" rtlCol="0"/>
          <a:lstStyle/>
          <a:p>
            <a:endParaRPr/>
          </a:p>
        </p:txBody>
      </p:sp>
      <p:sp>
        <p:nvSpPr>
          <p:cNvPr id="27" name="object 17">
            <a:extLst>
              <a:ext uri="{FF2B5EF4-FFF2-40B4-BE49-F238E27FC236}">
                <a16:creationId xmlns:a16="http://schemas.microsoft.com/office/drawing/2014/main" id="{C83C4AB2-0453-E767-E940-B2B9BC432351}"/>
              </a:ext>
            </a:extLst>
          </p:cNvPr>
          <p:cNvSpPr/>
          <p:nvPr/>
        </p:nvSpPr>
        <p:spPr>
          <a:xfrm>
            <a:off x="4752135" y="9232068"/>
            <a:ext cx="1329055" cy="0"/>
          </a:xfrm>
          <a:custGeom>
            <a:avLst/>
            <a:gdLst/>
            <a:ahLst/>
            <a:cxnLst/>
            <a:rect l="l" t="t" r="r" b="b"/>
            <a:pathLst>
              <a:path w="1329054">
                <a:moveTo>
                  <a:pt x="0" y="0"/>
                </a:moveTo>
                <a:lnTo>
                  <a:pt x="1329054" y="0"/>
                </a:lnTo>
              </a:path>
            </a:pathLst>
          </a:custGeom>
          <a:ln w="7010">
            <a:solidFill>
              <a:srgbClr val="000000"/>
            </a:solidFill>
          </a:ln>
        </p:spPr>
        <p:txBody>
          <a:bodyPr wrap="square" lIns="0" tIns="0" rIns="0" bIns="0" rtlCol="0"/>
          <a:lstStyle/>
          <a:p>
            <a:endParaRPr/>
          </a:p>
        </p:txBody>
      </p:sp>
    </p:spTree>
    <p:extLst>
      <p:ext uri="{BB962C8B-B14F-4D97-AF65-F5344CB8AC3E}">
        <p14:creationId xmlns:p14="http://schemas.microsoft.com/office/powerpoint/2010/main" val="7464545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bject 9">
            <a:extLst>
              <a:ext uri="{FF2B5EF4-FFF2-40B4-BE49-F238E27FC236}">
                <a16:creationId xmlns:a16="http://schemas.microsoft.com/office/drawing/2014/main" id="{61DB1103-5168-9B49-45E6-03124984DE82}"/>
              </a:ext>
            </a:extLst>
          </p:cNvPr>
          <p:cNvSpPr txBox="1"/>
          <p:nvPr/>
        </p:nvSpPr>
        <p:spPr>
          <a:xfrm>
            <a:off x="5798780" y="599829"/>
            <a:ext cx="505008"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Report</a:t>
            </a:r>
          </a:p>
          <a:p>
            <a:pPr marR="4396" indent="101663" algn="r"/>
            <a:r>
              <a:rPr lang="en-GB" sz="606">
                <a:solidFill>
                  <a:srgbClr val="254159"/>
                </a:solidFill>
                <a:latin typeface="Open Sans"/>
                <a:cs typeface="Open Sans"/>
              </a:rPr>
              <a:t>2022</a:t>
            </a:r>
            <a:endParaRPr sz="606">
              <a:latin typeface="Open Sans"/>
              <a:cs typeface="Open Sans"/>
            </a:endParaRPr>
          </a:p>
        </p:txBody>
      </p:sp>
      <p:sp>
        <p:nvSpPr>
          <p:cNvPr id="10" name="object 10">
            <a:extLst>
              <a:ext uri="{FF2B5EF4-FFF2-40B4-BE49-F238E27FC236}">
                <a16:creationId xmlns:a16="http://schemas.microsoft.com/office/drawing/2014/main" id="{5983B888-5F9A-E1F6-56F1-2E06625D64DE}"/>
              </a:ext>
            </a:extLst>
          </p:cNvPr>
          <p:cNvSpPr/>
          <p:nvPr/>
        </p:nvSpPr>
        <p:spPr>
          <a:xfrm>
            <a:off x="6370054" y="628889"/>
            <a:ext cx="0" cy="244536"/>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5" name="TextBox 4">
            <a:extLst>
              <a:ext uri="{FF2B5EF4-FFF2-40B4-BE49-F238E27FC236}">
                <a16:creationId xmlns:a16="http://schemas.microsoft.com/office/drawing/2014/main" id="{CD108287-3884-9142-1392-8DF77219FCA6}"/>
              </a:ext>
            </a:extLst>
          </p:cNvPr>
          <p:cNvSpPr txBox="1"/>
          <p:nvPr/>
        </p:nvSpPr>
        <p:spPr>
          <a:xfrm>
            <a:off x="759759" y="1558088"/>
            <a:ext cx="4202206" cy="1015663"/>
          </a:xfrm>
          <a:prstGeom prst="rect">
            <a:avLst/>
          </a:prstGeom>
          <a:noFill/>
        </p:spPr>
        <p:txBody>
          <a:bodyPr wrap="square">
            <a:spAutoFit/>
          </a:bodyPr>
          <a:lstStyle/>
          <a:p>
            <a:r>
              <a:rPr lang="en-GB" sz="2000">
                <a:latin typeface="Segoe UI" panose="020B0502040204020203" pitchFamily="34" charset="0"/>
                <a:cs typeface="Segoe UI" panose="020B0502040204020203" pitchFamily="34" charset="0"/>
              </a:rPr>
              <a:t>Independent auditor’s report to the members of State Interests And Governance Authority</a:t>
            </a:r>
          </a:p>
        </p:txBody>
      </p:sp>
      <p:sp>
        <p:nvSpPr>
          <p:cNvPr id="13" name="TextBox 12">
            <a:extLst>
              <a:ext uri="{FF2B5EF4-FFF2-40B4-BE49-F238E27FC236}">
                <a16:creationId xmlns:a16="http://schemas.microsoft.com/office/drawing/2014/main" id="{B80AF504-E562-3B27-B411-BF7738F1FBCA}"/>
              </a:ext>
            </a:extLst>
          </p:cNvPr>
          <p:cNvSpPr txBox="1"/>
          <p:nvPr/>
        </p:nvSpPr>
        <p:spPr>
          <a:xfrm>
            <a:off x="759758" y="2819341"/>
            <a:ext cx="5358653" cy="4324261"/>
          </a:xfrm>
          <a:prstGeom prst="rect">
            <a:avLst/>
          </a:prstGeom>
          <a:noFill/>
        </p:spPr>
        <p:txBody>
          <a:bodyPr wrap="square">
            <a:spAutoFit/>
          </a:bodyPr>
          <a:lstStyle/>
          <a:p>
            <a:r>
              <a:rPr lang="en-GB" sz="1100">
                <a:latin typeface="Segoe UI" panose="020B0502040204020203" pitchFamily="34" charset="0"/>
                <a:cs typeface="Segoe UI" panose="020B0502040204020203" pitchFamily="34" charset="0"/>
              </a:rPr>
              <a:t>We have audited the Financial Statements of State Interests and Governance Authority ("the Authority") which comprise the Statement of Financial Position as of 31 December 2022 and the Statement of Financial Performance, Statement of Changes in Accumulated Fund and Statement of Cash Flows for the year then ended, and Notes to the Financial Statements, including a summary of significant accounting policies as set out on pages 12 to 32.</a:t>
            </a:r>
          </a:p>
          <a:p>
            <a:endParaRPr lang="en-GB" sz="1100">
              <a:latin typeface="Segoe UI" panose="020B0502040204020203" pitchFamily="34" charset="0"/>
              <a:cs typeface="Segoe UI" panose="020B0502040204020203" pitchFamily="34" charset="0"/>
            </a:endParaRPr>
          </a:p>
          <a:p>
            <a:endParaRPr lang="en-GB" sz="1100">
              <a:latin typeface="Segoe UI" panose="020B0502040204020203" pitchFamily="34" charset="0"/>
              <a:cs typeface="Segoe UI" panose="020B0502040204020203" pitchFamily="34" charset="0"/>
            </a:endParaRPr>
          </a:p>
          <a:p>
            <a:endParaRPr lang="en-GB" sz="800">
              <a:latin typeface="Segoe UI" panose="020B0502040204020203" pitchFamily="34" charset="0"/>
              <a:cs typeface="Segoe UI" panose="020B0502040204020203" pitchFamily="34" charset="0"/>
            </a:endParaRPr>
          </a:p>
          <a:p>
            <a:r>
              <a:rPr lang="en-GB" sz="1100" b="1">
                <a:solidFill>
                  <a:srgbClr val="488787"/>
                </a:solidFill>
                <a:latin typeface="Segoe UI" panose="020B0502040204020203" pitchFamily="34" charset="0"/>
                <a:cs typeface="Segoe UI" panose="020B0502040204020203" pitchFamily="34" charset="0"/>
              </a:rPr>
              <a:t>Opinion</a:t>
            </a:r>
          </a:p>
          <a:p>
            <a:r>
              <a:rPr lang="en-GB" sz="1100">
                <a:latin typeface="Segoe UI" panose="020B0502040204020203" pitchFamily="34" charset="0"/>
                <a:cs typeface="Segoe UI" panose="020B0502040204020203" pitchFamily="34" charset="0"/>
              </a:rPr>
              <a:t>In our opinion, the accompanying Financial Statements give a true and fair view of the Financial Position of the Authority as at 31 December 2022 and of its Financial Performance and Cash Flows for the year then ended in accordance with International Public Sector Accounting Standards (IPSASs) and in a manner required by the Authority’s Act 2019 (Act 990).</a:t>
            </a:r>
          </a:p>
          <a:p>
            <a:endParaRPr lang="en-GB" sz="1100">
              <a:latin typeface="Segoe UI" panose="020B0502040204020203" pitchFamily="34" charset="0"/>
              <a:cs typeface="Segoe UI" panose="020B0502040204020203" pitchFamily="34" charset="0"/>
            </a:endParaRPr>
          </a:p>
          <a:p>
            <a:r>
              <a:rPr lang="en-GB" sz="1100" b="1">
                <a:solidFill>
                  <a:srgbClr val="488787"/>
                </a:solidFill>
                <a:latin typeface="Segoe UI" panose="020B0502040204020203" pitchFamily="34" charset="0"/>
                <a:cs typeface="Segoe UI" panose="020B0502040204020203" pitchFamily="34" charset="0"/>
              </a:rPr>
              <a:t>Basis for Opinion</a:t>
            </a:r>
          </a:p>
          <a:p>
            <a:r>
              <a:rPr lang="en-GB" sz="1100">
                <a:latin typeface="Segoe UI" panose="020B0502040204020203" pitchFamily="34" charset="0"/>
                <a:cs typeface="Segoe UI" panose="020B0502040204020203" pitchFamily="34" charset="0"/>
              </a:rPr>
              <a:t>We conducted our audit in accordance with International Standards on Auditing (ISAs). Our responsibilities under those standards are further described in the Auditor’s Responsibilities for the Audit of the Financial Statements section of our report. We are independent of the Authority in accordance with the International Ethics Standards Board for Accountants’ Code of Ethics for Professional Accountants (IESBA Code), and we have fulfilled our other ethical responsibilities in accordance with the IESBA Code. We believe that the audit evidence we have obtained is sufficient and appropriate to provide a basis for our opinion.</a:t>
            </a:r>
          </a:p>
        </p:txBody>
      </p:sp>
      <p:cxnSp>
        <p:nvCxnSpPr>
          <p:cNvPr id="15" name="Straight Connector 14">
            <a:extLst>
              <a:ext uri="{FF2B5EF4-FFF2-40B4-BE49-F238E27FC236}">
                <a16:creationId xmlns:a16="http://schemas.microsoft.com/office/drawing/2014/main" id="{FDC6783E-B0AF-4760-00DF-94B020B092B5}"/>
              </a:ext>
            </a:extLst>
          </p:cNvPr>
          <p:cNvCxnSpPr/>
          <p:nvPr/>
        </p:nvCxnSpPr>
        <p:spPr>
          <a:xfrm>
            <a:off x="853440" y="4165360"/>
            <a:ext cx="5017008" cy="0"/>
          </a:xfrm>
          <a:prstGeom prst="line">
            <a:avLst/>
          </a:prstGeom>
          <a:ln w="38100">
            <a:solidFill>
              <a:srgbClr val="4BC1CE"/>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CEF867E2-67D7-8D42-D359-6019E495C0C4}"/>
              </a:ext>
            </a:extLst>
          </p:cNvPr>
          <p:cNvCxnSpPr/>
          <p:nvPr/>
        </p:nvCxnSpPr>
        <p:spPr>
          <a:xfrm>
            <a:off x="853440" y="7140387"/>
            <a:ext cx="5017008" cy="0"/>
          </a:xfrm>
          <a:prstGeom prst="line">
            <a:avLst/>
          </a:prstGeom>
          <a:ln w="31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7BC3033E-C2E1-7591-6187-C8F67ECD3377}"/>
              </a:ext>
            </a:extLst>
          </p:cNvPr>
          <p:cNvSpPr txBox="1"/>
          <p:nvPr/>
        </p:nvSpPr>
        <p:spPr>
          <a:xfrm>
            <a:off x="759757" y="7367269"/>
            <a:ext cx="5358653" cy="1277273"/>
          </a:xfrm>
          <a:prstGeom prst="rect">
            <a:avLst/>
          </a:prstGeom>
          <a:noFill/>
        </p:spPr>
        <p:txBody>
          <a:bodyPr wrap="square">
            <a:spAutoFit/>
          </a:bodyPr>
          <a:lstStyle/>
          <a:p>
            <a:r>
              <a:rPr lang="en-GB" sz="1100" b="1">
                <a:solidFill>
                  <a:srgbClr val="488787"/>
                </a:solidFill>
                <a:latin typeface="Segoe UI" panose="020B0502040204020203" pitchFamily="34" charset="0"/>
                <a:cs typeface="Segoe UI" panose="020B0502040204020203" pitchFamily="34" charset="0"/>
              </a:rPr>
              <a:t>Key Audit Matters</a:t>
            </a:r>
          </a:p>
          <a:p>
            <a:r>
              <a:rPr lang="en-GB" sz="1100">
                <a:latin typeface="Segoe UI" panose="020B0502040204020203" pitchFamily="34" charset="0"/>
                <a:cs typeface="Segoe UI" panose="020B0502040204020203" pitchFamily="34" charset="0"/>
              </a:rPr>
              <a:t>Key audit matters are those matters that, in our professional judgment, were of most significance in our audit of the Financial Statements of the current period. These matters were addressed in the context of our audit of the Financial Statements as a whole, and in forming our opinion thereon, and we do not provide a separate opinion on these matters. We have no key audit matter to report in this regard.</a:t>
            </a:r>
          </a:p>
        </p:txBody>
      </p:sp>
      <p:sp>
        <p:nvSpPr>
          <p:cNvPr id="34" name="Rectangle 33">
            <a:extLst>
              <a:ext uri="{FF2B5EF4-FFF2-40B4-BE49-F238E27FC236}">
                <a16:creationId xmlns:a16="http://schemas.microsoft.com/office/drawing/2014/main" id="{11B303DD-2FA7-C1C8-D294-5C4AC64BF913}"/>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B8BE0D97-39AE-FF19-89E1-4733ED397F06}"/>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F51C6F10-53A5-6906-7A15-81EB2E7717E6}"/>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59A85032-6380-E14A-27C7-673896E12F07}"/>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9AFED2BE-00FE-ED3D-5578-5D153795D50E}"/>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31BFAD05-8FF9-3323-C601-050FDE24407E}"/>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a:extLst>
              <a:ext uri="{FF2B5EF4-FFF2-40B4-BE49-F238E27FC236}">
                <a16:creationId xmlns:a16="http://schemas.microsoft.com/office/drawing/2014/main" id="{249867F9-06F3-F729-1106-7805E6D5D2F4}"/>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bject 7">
            <a:extLst>
              <a:ext uri="{FF2B5EF4-FFF2-40B4-BE49-F238E27FC236}">
                <a16:creationId xmlns:a16="http://schemas.microsoft.com/office/drawing/2014/main" id="{BA96E7B0-A741-D245-9A83-19AD4BA4AF74}"/>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spTree>
    <p:extLst>
      <p:ext uri="{BB962C8B-B14F-4D97-AF65-F5344CB8AC3E}">
        <p14:creationId xmlns:p14="http://schemas.microsoft.com/office/powerpoint/2010/main" val="2828557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37DA508B-5C10-F4AE-BD88-3D61D4D66F0B}"/>
              </a:ext>
            </a:extLst>
          </p:cNvPr>
          <p:cNvSpPr/>
          <p:nvPr/>
        </p:nvSpPr>
        <p:spPr>
          <a:xfrm>
            <a:off x="648596" y="1143000"/>
            <a:ext cx="5551557" cy="5196840"/>
          </a:xfrm>
          <a:prstGeom prst="rect">
            <a:avLst/>
          </a:prstGeom>
          <a:solidFill>
            <a:srgbClr val="D9E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bject 9">
            <a:extLst>
              <a:ext uri="{FF2B5EF4-FFF2-40B4-BE49-F238E27FC236}">
                <a16:creationId xmlns:a16="http://schemas.microsoft.com/office/drawing/2014/main" id="{61DB1103-5168-9B49-45E6-03124984DE82}"/>
              </a:ext>
            </a:extLst>
          </p:cNvPr>
          <p:cNvSpPr txBox="1"/>
          <p:nvPr/>
        </p:nvSpPr>
        <p:spPr>
          <a:xfrm>
            <a:off x="5798780" y="599829"/>
            <a:ext cx="505008"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Report</a:t>
            </a:r>
          </a:p>
          <a:p>
            <a:pPr marR="4396" indent="101663" algn="r"/>
            <a:r>
              <a:rPr lang="en-GB" sz="606">
                <a:solidFill>
                  <a:srgbClr val="254159"/>
                </a:solidFill>
                <a:latin typeface="Open Sans"/>
                <a:cs typeface="Open Sans"/>
              </a:rPr>
              <a:t>2022</a:t>
            </a:r>
            <a:endParaRPr sz="606">
              <a:latin typeface="Open Sans"/>
              <a:cs typeface="Open Sans"/>
            </a:endParaRPr>
          </a:p>
        </p:txBody>
      </p:sp>
      <p:sp>
        <p:nvSpPr>
          <p:cNvPr id="10" name="object 10">
            <a:extLst>
              <a:ext uri="{FF2B5EF4-FFF2-40B4-BE49-F238E27FC236}">
                <a16:creationId xmlns:a16="http://schemas.microsoft.com/office/drawing/2014/main" id="{5983B888-5F9A-E1F6-56F1-2E06625D64DE}"/>
              </a:ext>
            </a:extLst>
          </p:cNvPr>
          <p:cNvSpPr/>
          <p:nvPr/>
        </p:nvSpPr>
        <p:spPr>
          <a:xfrm>
            <a:off x="6370054" y="628889"/>
            <a:ext cx="0" cy="244536"/>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3" name="TextBox 2">
            <a:extLst>
              <a:ext uri="{FF2B5EF4-FFF2-40B4-BE49-F238E27FC236}">
                <a16:creationId xmlns:a16="http://schemas.microsoft.com/office/drawing/2014/main" id="{6875F717-13DB-D856-DA55-1E421907D16F}"/>
              </a:ext>
            </a:extLst>
          </p:cNvPr>
          <p:cNvSpPr txBox="1"/>
          <p:nvPr/>
        </p:nvSpPr>
        <p:spPr>
          <a:xfrm>
            <a:off x="679077" y="1239070"/>
            <a:ext cx="5557476" cy="2631490"/>
          </a:xfrm>
          <a:prstGeom prst="rect">
            <a:avLst/>
          </a:prstGeom>
          <a:noFill/>
        </p:spPr>
        <p:txBody>
          <a:bodyPr wrap="square">
            <a:spAutoFit/>
          </a:bodyPr>
          <a:lstStyle/>
          <a:p>
            <a:r>
              <a:rPr lang="en-GB" sz="1100" b="1">
                <a:solidFill>
                  <a:srgbClr val="488787"/>
                </a:solidFill>
                <a:latin typeface="Segoe UI" panose="020B0502040204020203" pitchFamily="34" charset="0"/>
                <a:cs typeface="Segoe UI" panose="020B0502040204020203" pitchFamily="34" charset="0"/>
              </a:rPr>
              <a:t>Other Information</a:t>
            </a:r>
          </a:p>
          <a:p>
            <a:r>
              <a:rPr lang="en-GB" sz="1100">
                <a:latin typeface="Segoe UI" panose="020B0502040204020203" pitchFamily="34" charset="0"/>
                <a:cs typeface="Segoe UI" panose="020B0502040204020203" pitchFamily="34" charset="0"/>
              </a:rPr>
              <a:t>The Directors are responsible for the other information. The other information comprises the Report of the Directors and Corporate Information and our auditor’s report thereon. </a:t>
            </a:r>
          </a:p>
          <a:p>
            <a:endParaRPr lang="en-GB" sz="1100">
              <a:latin typeface="Segoe UI" panose="020B0502040204020203" pitchFamily="34" charset="0"/>
              <a:cs typeface="Segoe UI" panose="020B0502040204020203" pitchFamily="34" charset="0"/>
            </a:endParaRPr>
          </a:p>
          <a:p>
            <a:r>
              <a:rPr lang="en-GB" sz="1100">
                <a:latin typeface="Segoe UI" panose="020B0502040204020203" pitchFamily="34" charset="0"/>
                <a:cs typeface="Segoe UI" panose="020B0502040204020203" pitchFamily="34" charset="0"/>
              </a:rPr>
              <a:t>Our opinion on the financial statements does not cover the other information and we do not express any form of assurance conclusion thereon. </a:t>
            </a:r>
          </a:p>
          <a:p>
            <a:endParaRPr lang="en-GB" sz="1100">
              <a:latin typeface="Segoe UI" panose="020B0502040204020203" pitchFamily="34" charset="0"/>
              <a:cs typeface="Segoe UI" panose="020B0502040204020203" pitchFamily="34" charset="0"/>
            </a:endParaRPr>
          </a:p>
          <a:p>
            <a:r>
              <a:rPr lang="en-GB" sz="1100">
                <a:latin typeface="Segoe UI" panose="020B0502040204020203" pitchFamily="34" charset="0"/>
                <a:cs typeface="Segoe UI" panose="020B0502040204020203" pitchFamily="34" charset="0"/>
              </a:rPr>
              <a:t>In connection with our audit of the financial statements, our responsibility is to read the other information and, in doing so, consider whether the other information is materially inconsistent with the financial statements, our knowledge obtained in the audit, or otherwise appears to be materially misstated. If, based on the work we have performed, we conclude that there is a material misstatement of this other information, we are required to report that same. We have nothing to report in this aspect.</a:t>
            </a:r>
          </a:p>
        </p:txBody>
      </p:sp>
      <p:sp>
        <p:nvSpPr>
          <p:cNvPr id="8" name="TextBox 7">
            <a:extLst>
              <a:ext uri="{FF2B5EF4-FFF2-40B4-BE49-F238E27FC236}">
                <a16:creationId xmlns:a16="http://schemas.microsoft.com/office/drawing/2014/main" id="{40C52F60-B118-60D6-601F-896669D64CB5}"/>
              </a:ext>
            </a:extLst>
          </p:cNvPr>
          <p:cNvSpPr txBox="1"/>
          <p:nvPr/>
        </p:nvSpPr>
        <p:spPr>
          <a:xfrm>
            <a:off x="679076" y="3916280"/>
            <a:ext cx="5551557" cy="5170646"/>
          </a:xfrm>
          <a:prstGeom prst="rect">
            <a:avLst/>
          </a:prstGeom>
          <a:noFill/>
        </p:spPr>
        <p:txBody>
          <a:bodyPr wrap="square">
            <a:spAutoFit/>
          </a:bodyPr>
          <a:lstStyle/>
          <a:p>
            <a:r>
              <a:rPr lang="en-GB" sz="1100" b="1">
                <a:solidFill>
                  <a:srgbClr val="488787"/>
                </a:solidFill>
                <a:latin typeface="Segoe UI" panose="020B0502040204020203" pitchFamily="34" charset="0"/>
                <a:cs typeface="Segoe UI" panose="020B0502040204020203" pitchFamily="34" charset="0"/>
              </a:rPr>
              <a:t>Responsibilities of the Directors for the Financial Statements</a:t>
            </a:r>
          </a:p>
          <a:p>
            <a:r>
              <a:rPr lang="en-GB" sz="1100">
                <a:latin typeface="Segoe UI" panose="020B0502040204020203" pitchFamily="34" charset="0"/>
                <a:cs typeface="Segoe UI" panose="020B0502040204020203" pitchFamily="34" charset="0"/>
              </a:rPr>
              <a:t>The Directors are responsible for the preparation of financial statements that give a true and fair view in accordance with International  Public  Sector  Accounting Standards and in the manner required by the Authority Act, 2019 (Act 990), and for such internal control as the Directors determine are necessary to enable the preparation of financial statements that are free from material misstatement, whether due to fraud or error. </a:t>
            </a:r>
          </a:p>
          <a:p>
            <a:endParaRPr lang="en-GB" sz="1100">
              <a:latin typeface="Segoe UI" panose="020B0502040204020203" pitchFamily="34" charset="0"/>
              <a:cs typeface="Segoe UI" panose="020B0502040204020203" pitchFamily="34" charset="0"/>
            </a:endParaRPr>
          </a:p>
          <a:p>
            <a:r>
              <a:rPr lang="en-GB" sz="1100" b="1">
                <a:solidFill>
                  <a:srgbClr val="488787"/>
                </a:solidFill>
                <a:latin typeface="Segoe UI" panose="020B0502040204020203" pitchFamily="34" charset="0"/>
                <a:cs typeface="Segoe UI" panose="020B0502040204020203" pitchFamily="34" charset="0"/>
              </a:rPr>
              <a:t>Responsibilities of the Directors for the Financial Statements</a:t>
            </a:r>
          </a:p>
          <a:p>
            <a:r>
              <a:rPr lang="en-GB" sz="1100">
                <a:latin typeface="Segoe UI" panose="020B0502040204020203" pitchFamily="34" charset="0"/>
                <a:cs typeface="Segoe UI" panose="020B0502040204020203" pitchFamily="34" charset="0"/>
              </a:rPr>
              <a:t>In preparing the financial statements, the Directors are responsible for assessing the Authority’s ability to continue as a going concern, disclosing, as applicable, matters related to going concern and using the going concern basis of accounting unless the Directors have no authentic alternative but to do same. </a:t>
            </a:r>
          </a:p>
          <a:p>
            <a:endParaRPr lang="en-GB" sz="1100">
              <a:latin typeface="Segoe UI" panose="020B0502040204020203" pitchFamily="34" charset="0"/>
              <a:cs typeface="Segoe UI" panose="020B0502040204020203" pitchFamily="34" charset="0"/>
            </a:endParaRPr>
          </a:p>
          <a:p>
            <a:endParaRPr lang="en-GB" sz="1200">
              <a:latin typeface="Segoe UI" panose="020B0502040204020203" pitchFamily="34" charset="0"/>
              <a:cs typeface="Segoe UI" panose="020B0502040204020203" pitchFamily="34" charset="0"/>
            </a:endParaRPr>
          </a:p>
          <a:p>
            <a:r>
              <a:rPr lang="en-GB" sz="1100">
                <a:latin typeface="Segoe UI" panose="020B0502040204020203" pitchFamily="34" charset="0"/>
                <a:cs typeface="Segoe UI" panose="020B0502040204020203" pitchFamily="34" charset="0"/>
              </a:rPr>
              <a:t>The Directors are responsible for overseeing the Authority’s financial reporting process. </a:t>
            </a:r>
          </a:p>
          <a:p>
            <a:endParaRPr lang="en-GB" sz="1100">
              <a:latin typeface="Segoe UI" panose="020B0502040204020203" pitchFamily="34" charset="0"/>
              <a:cs typeface="Segoe UI" panose="020B0502040204020203" pitchFamily="34" charset="0"/>
            </a:endParaRPr>
          </a:p>
          <a:p>
            <a:r>
              <a:rPr lang="en-GB" sz="1100" b="1">
                <a:solidFill>
                  <a:srgbClr val="488787"/>
                </a:solidFill>
                <a:latin typeface="Segoe UI" panose="020B0502040204020203" pitchFamily="34" charset="0"/>
                <a:cs typeface="Segoe UI" panose="020B0502040204020203" pitchFamily="34" charset="0"/>
              </a:rPr>
              <a:t>Auditor’s Responsibilities for the Audit of the Financial Statements </a:t>
            </a:r>
          </a:p>
          <a:p>
            <a:r>
              <a:rPr lang="en-GB" sz="1100">
                <a:latin typeface="Segoe UI" panose="020B0502040204020203" pitchFamily="34" charset="0"/>
                <a:cs typeface="Segoe UI" panose="020B0502040204020203" pitchFamily="34" charset="0"/>
              </a:rPr>
              <a:t>Our objectives are to obtain reasonable assurance about whether the financial statements are free from material misstatement, whether due to fraud or error and to issue an auditor’s report that includes our opinion. Reasonable assurance is a high level of assurance but is not a guarantee that an audit conducted in accordance with ISAs will always detect a material misstatement when it exists. Misstatements can arise from fraud or error and are considered material if, individually or in the aggregate, they could reasonably be expected to influence the economic decisions of users taken, based on these financial statements.</a:t>
            </a:r>
          </a:p>
          <a:p>
            <a:endParaRPr lang="en-GB" sz="1100">
              <a:latin typeface="Segoe UI" panose="020B0502040204020203" pitchFamily="34" charset="0"/>
              <a:cs typeface="Segoe UI" panose="020B0502040204020203" pitchFamily="34" charset="0"/>
            </a:endParaRPr>
          </a:p>
          <a:p>
            <a:r>
              <a:rPr lang="en-GB" sz="1100">
                <a:latin typeface="Segoe UI" panose="020B0502040204020203" pitchFamily="34" charset="0"/>
                <a:cs typeface="Segoe UI" panose="020B0502040204020203" pitchFamily="34" charset="0"/>
              </a:rPr>
              <a:t>As part of an audit in accordance with ISAs, we exercise professional judgment and maintain professional scepticism throughout the audit. We are also:</a:t>
            </a:r>
          </a:p>
        </p:txBody>
      </p:sp>
      <p:sp>
        <p:nvSpPr>
          <p:cNvPr id="24" name="Rectangle 23">
            <a:extLst>
              <a:ext uri="{FF2B5EF4-FFF2-40B4-BE49-F238E27FC236}">
                <a16:creationId xmlns:a16="http://schemas.microsoft.com/office/drawing/2014/main" id="{6D35FFFA-E8F3-2D7E-A91E-F650EEF1DB99}"/>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7D582D96-C2FC-411D-758F-002F11755C8F}"/>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66EF6D79-269B-29FD-46ED-F5B1689E45AD}"/>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CA37CCFA-49B4-7FBC-4E26-45E267224AEC}"/>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7A7D8257-3998-6E1C-F8BC-45DEEBC3DAD4}"/>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EE0EA528-32FF-1B51-8CBC-03EE3073A691}"/>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0AC7CA65-14D1-0503-0EA4-57733EFC4625}"/>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bject 7">
            <a:extLst>
              <a:ext uri="{FF2B5EF4-FFF2-40B4-BE49-F238E27FC236}">
                <a16:creationId xmlns:a16="http://schemas.microsoft.com/office/drawing/2014/main" id="{A76A67B5-7B43-7784-B3F2-9358AC14E0E7}"/>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spTree>
    <p:extLst>
      <p:ext uri="{BB962C8B-B14F-4D97-AF65-F5344CB8AC3E}">
        <p14:creationId xmlns:p14="http://schemas.microsoft.com/office/powerpoint/2010/main" val="5199563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bject 9">
            <a:extLst>
              <a:ext uri="{FF2B5EF4-FFF2-40B4-BE49-F238E27FC236}">
                <a16:creationId xmlns:a16="http://schemas.microsoft.com/office/drawing/2014/main" id="{61DB1103-5168-9B49-45E6-03124984DE82}"/>
              </a:ext>
            </a:extLst>
          </p:cNvPr>
          <p:cNvSpPr txBox="1"/>
          <p:nvPr/>
        </p:nvSpPr>
        <p:spPr>
          <a:xfrm>
            <a:off x="5798780" y="599829"/>
            <a:ext cx="505008" cy="290789"/>
          </a:xfrm>
          <a:prstGeom prst="rect">
            <a:avLst/>
          </a:prstGeom>
        </p:spPr>
        <p:txBody>
          <a:bodyPr vert="horz" wrap="square" lIns="0" tIns="10990" rIns="0" bIns="0" rtlCol="0">
            <a:spAutoFit/>
          </a:bodyPr>
          <a:lstStyle/>
          <a:p>
            <a:pPr marR="4396" indent="101663" algn="r"/>
            <a:r>
              <a:rPr lang="en-GB" sz="606">
                <a:solidFill>
                  <a:srgbClr val="254159"/>
                </a:solidFill>
                <a:latin typeface="Open Sans"/>
                <a:cs typeface="Open Sans"/>
              </a:rPr>
              <a:t>Annual</a:t>
            </a:r>
          </a:p>
          <a:p>
            <a:pPr marR="4396" indent="101663" algn="r"/>
            <a:r>
              <a:rPr lang="en-GB" sz="606">
                <a:solidFill>
                  <a:srgbClr val="254159"/>
                </a:solidFill>
                <a:latin typeface="Open Sans"/>
                <a:cs typeface="Open Sans"/>
              </a:rPr>
              <a:t>Report</a:t>
            </a:r>
          </a:p>
          <a:p>
            <a:pPr marR="4396" indent="101663" algn="r"/>
            <a:r>
              <a:rPr lang="en-GB" sz="606">
                <a:solidFill>
                  <a:srgbClr val="254159"/>
                </a:solidFill>
                <a:latin typeface="Open Sans"/>
                <a:cs typeface="Open Sans"/>
              </a:rPr>
              <a:t>2022</a:t>
            </a:r>
            <a:endParaRPr sz="606">
              <a:latin typeface="Open Sans"/>
              <a:cs typeface="Open Sans"/>
            </a:endParaRPr>
          </a:p>
        </p:txBody>
      </p:sp>
      <p:sp>
        <p:nvSpPr>
          <p:cNvPr id="10" name="object 10">
            <a:extLst>
              <a:ext uri="{FF2B5EF4-FFF2-40B4-BE49-F238E27FC236}">
                <a16:creationId xmlns:a16="http://schemas.microsoft.com/office/drawing/2014/main" id="{5983B888-5F9A-E1F6-56F1-2E06625D64DE}"/>
              </a:ext>
            </a:extLst>
          </p:cNvPr>
          <p:cNvSpPr/>
          <p:nvPr/>
        </p:nvSpPr>
        <p:spPr>
          <a:xfrm>
            <a:off x="6370054" y="628889"/>
            <a:ext cx="0" cy="244536"/>
          </a:xfrm>
          <a:custGeom>
            <a:avLst/>
            <a:gdLst/>
            <a:ahLst/>
            <a:cxnLst/>
            <a:rect l="l" t="t" r="r" b="b"/>
            <a:pathLst>
              <a:path h="282575">
                <a:moveTo>
                  <a:pt x="0" y="0"/>
                </a:moveTo>
                <a:lnTo>
                  <a:pt x="0" y="282003"/>
                </a:lnTo>
              </a:path>
            </a:pathLst>
          </a:custGeom>
          <a:ln w="38100">
            <a:solidFill>
              <a:srgbClr val="254159"/>
            </a:solidFill>
          </a:ln>
        </p:spPr>
        <p:txBody>
          <a:bodyPr wrap="square" lIns="0" tIns="0" rIns="0" bIns="0" rtlCol="0"/>
          <a:lstStyle/>
          <a:p>
            <a:endParaRPr sz="1558"/>
          </a:p>
        </p:txBody>
      </p:sp>
      <p:sp>
        <p:nvSpPr>
          <p:cNvPr id="6" name="TextBox 5">
            <a:extLst>
              <a:ext uri="{FF2B5EF4-FFF2-40B4-BE49-F238E27FC236}">
                <a16:creationId xmlns:a16="http://schemas.microsoft.com/office/drawing/2014/main" id="{4285CE9F-7D4D-6677-C39C-54746434F481}"/>
              </a:ext>
            </a:extLst>
          </p:cNvPr>
          <p:cNvSpPr txBox="1"/>
          <p:nvPr/>
        </p:nvSpPr>
        <p:spPr>
          <a:xfrm>
            <a:off x="665629" y="1162090"/>
            <a:ext cx="5237630" cy="4939814"/>
          </a:xfrm>
          <a:prstGeom prst="rect">
            <a:avLst/>
          </a:prstGeom>
          <a:noFill/>
        </p:spPr>
        <p:txBody>
          <a:bodyPr wrap="square">
            <a:spAutoFit/>
          </a:bodyPr>
          <a:lstStyle/>
          <a:p>
            <a:r>
              <a:rPr lang="en-GB" sz="1050">
                <a:latin typeface="Segoe UI" panose="020B0502040204020203" pitchFamily="34" charset="0"/>
                <a:cs typeface="Segoe UI" panose="020B0502040204020203" pitchFamily="34" charset="0"/>
              </a:rPr>
              <a:t>Identify and assess the risks of material misstatement of the financial statements, whether due to fraud or error, design and perform audit procedures responsive to those risks, and obtain audit evidence that is sufficient and appropriate to provide a basis for our opinion. The risk of not detecting a material misstatement resulting from fraud is higher than for one resulting from error, as fraud may involve collusion, forgery, intentional omissions, misrepresentations, or the override of internal control.</a:t>
            </a:r>
          </a:p>
          <a:p>
            <a:endParaRPr lang="en-GB" sz="1050">
              <a:latin typeface="Segoe UI" panose="020B0502040204020203" pitchFamily="34" charset="0"/>
              <a:cs typeface="Segoe UI" panose="020B0502040204020203" pitchFamily="34" charset="0"/>
            </a:endParaRPr>
          </a:p>
          <a:p>
            <a:r>
              <a:rPr lang="en-GB" sz="1050">
                <a:latin typeface="Segoe UI" panose="020B0502040204020203" pitchFamily="34" charset="0"/>
                <a:cs typeface="Segoe UI" panose="020B0502040204020203" pitchFamily="34" charset="0"/>
              </a:rPr>
              <a:t>Obtain an understanding of internal controls relevant to the audit in order to design audit procedures that are appropriate in the circumstances, but not for the purpose of expressing an opinion on the effectiveness of the Company’s internal controls. Evaluate the appropriateness of accounting policies used and the reasonableness of accounting estimates and related disclosures made by Directors. </a:t>
            </a:r>
          </a:p>
          <a:p>
            <a:endParaRPr lang="en-GB" sz="1050">
              <a:latin typeface="Segoe UI" panose="020B0502040204020203" pitchFamily="34" charset="0"/>
              <a:cs typeface="Segoe UI" panose="020B0502040204020203" pitchFamily="34" charset="0"/>
            </a:endParaRPr>
          </a:p>
          <a:p>
            <a:r>
              <a:rPr lang="en-GB" sz="1050">
                <a:latin typeface="Segoe UI" panose="020B0502040204020203" pitchFamily="34" charset="0"/>
                <a:cs typeface="Segoe UI" panose="020B0502040204020203" pitchFamily="34" charset="0"/>
              </a:rPr>
              <a:t>Conclude on the appropriateness of the Directors’ use of the going concern basis of accounting and, based on the audit evidence obtained, whether a material uncertainty exists related to events or conditions that may cast significant doubt on the Authority’s ability to continue as a going concern. If we conclude that a material uncertainty exists, we are required to draw attention in our auditor’s report to the related disclosures in the financial statements or, if such disclosures are inadequate, to modify our opinion. Our conclusions are based on the audit evidence obtained up to the date of our auditor’s report. However, future events or conditions may cause the Authority to cease to continue as a going concern.</a:t>
            </a:r>
          </a:p>
          <a:p>
            <a:endParaRPr lang="en-GB" sz="1050">
              <a:latin typeface="Segoe UI" panose="020B0502040204020203" pitchFamily="34" charset="0"/>
              <a:cs typeface="Segoe UI" panose="020B0502040204020203" pitchFamily="34" charset="0"/>
            </a:endParaRPr>
          </a:p>
          <a:p>
            <a:r>
              <a:rPr lang="en-GB" sz="1050">
                <a:latin typeface="Segoe UI" panose="020B0502040204020203" pitchFamily="34" charset="0"/>
                <a:cs typeface="Segoe UI" panose="020B0502040204020203" pitchFamily="34" charset="0"/>
              </a:rPr>
              <a:t>Evaluate the overall presentation, structure, and content of the financial statements, including the disclosures, and whether the financial statements represent the underlying transactions and events in a manner that achieves fair presentation.</a:t>
            </a:r>
          </a:p>
          <a:p>
            <a:endParaRPr lang="en-GB" sz="1050">
              <a:latin typeface="Segoe UI" panose="020B0502040204020203" pitchFamily="34" charset="0"/>
              <a:cs typeface="Segoe UI" panose="020B0502040204020203" pitchFamily="34" charset="0"/>
            </a:endParaRPr>
          </a:p>
          <a:p>
            <a:r>
              <a:rPr lang="en-GB" sz="1050">
                <a:latin typeface="Segoe UI" panose="020B0502040204020203" pitchFamily="34" charset="0"/>
                <a:cs typeface="Segoe UI" panose="020B0502040204020203" pitchFamily="34" charset="0"/>
              </a:rPr>
              <a:t>We communicate with the Directors regarding, among other matters, the planned scope and timing of the audit and significant audit findings, including any significant deficiencies in internal control that we identify during our audit.</a:t>
            </a:r>
          </a:p>
        </p:txBody>
      </p:sp>
      <p:sp>
        <p:nvSpPr>
          <p:cNvPr id="21" name="TextBox 20">
            <a:extLst>
              <a:ext uri="{FF2B5EF4-FFF2-40B4-BE49-F238E27FC236}">
                <a16:creationId xmlns:a16="http://schemas.microsoft.com/office/drawing/2014/main" id="{D361FDAC-6811-375A-48C8-6D564B558C32}"/>
              </a:ext>
            </a:extLst>
          </p:cNvPr>
          <p:cNvSpPr txBox="1"/>
          <p:nvPr/>
        </p:nvSpPr>
        <p:spPr>
          <a:xfrm>
            <a:off x="665628" y="6160820"/>
            <a:ext cx="5237629" cy="3000821"/>
          </a:xfrm>
          <a:prstGeom prst="rect">
            <a:avLst/>
          </a:prstGeom>
          <a:noFill/>
        </p:spPr>
        <p:txBody>
          <a:bodyPr wrap="square">
            <a:spAutoFit/>
          </a:bodyPr>
          <a:lstStyle/>
          <a:p>
            <a:r>
              <a:rPr lang="en-GB" sz="1050" b="1">
                <a:solidFill>
                  <a:srgbClr val="005151"/>
                </a:solidFill>
                <a:latin typeface="Segoe UI" panose="020B0502040204020203" pitchFamily="34" charset="0"/>
                <a:cs typeface="Segoe UI" panose="020B0502040204020203" pitchFamily="34" charset="0"/>
              </a:rPr>
              <a:t>Report on Other Legal and Regulatory Requirements</a:t>
            </a:r>
          </a:p>
          <a:p>
            <a:r>
              <a:rPr lang="en-GB" sz="1050">
                <a:latin typeface="Segoe UI" panose="020B0502040204020203" pitchFamily="34" charset="0"/>
                <a:cs typeface="Segoe UI" panose="020B0502040204020203" pitchFamily="34" charset="0"/>
              </a:rPr>
              <a:t>We have obtained all the information and explanations which, to the best of our knowledge and belief, were necessary for the purpose of our audit. In our opinion, proper books of account have been kept, so far as appears from our examination of those books.</a:t>
            </a:r>
          </a:p>
          <a:p>
            <a:endParaRPr lang="en-GB" sz="1050">
              <a:latin typeface="Segoe UI" panose="020B0502040204020203" pitchFamily="34" charset="0"/>
              <a:cs typeface="Segoe UI" panose="020B0502040204020203" pitchFamily="34" charset="0"/>
            </a:endParaRPr>
          </a:p>
          <a:p>
            <a:r>
              <a:rPr lang="en-GB" sz="1050">
                <a:latin typeface="Segoe UI" panose="020B0502040204020203" pitchFamily="34" charset="0"/>
                <a:cs typeface="Segoe UI" panose="020B0502040204020203" pitchFamily="34" charset="0"/>
              </a:rPr>
              <a:t>The statements of financial position and comprehensive income agree with the accounting records and returns. We are independent of the Covered Entity (“The Authority”) under audit. The engagement partner on the audit resulting in this independent auditor’s report is Mr. Peter K. Williams (ICAG/P/1260)</a:t>
            </a:r>
          </a:p>
          <a:p>
            <a:endParaRPr lang="en-GB" sz="1050">
              <a:latin typeface="Segoe UI" panose="020B0502040204020203" pitchFamily="34" charset="0"/>
              <a:cs typeface="Segoe UI" panose="020B0502040204020203" pitchFamily="34" charset="0"/>
            </a:endParaRPr>
          </a:p>
          <a:p>
            <a:endParaRPr lang="en-GB" sz="1050">
              <a:latin typeface="Segoe UI" panose="020B0502040204020203" pitchFamily="34" charset="0"/>
              <a:cs typeface="Segoe UI" panose="020B0502040204020203" pitchFamily="34" charset="0"/>
            </a:endParaRPr>
          </a:p>
          <a:p>
            <a:endParaRPr lang="en-GB" sz="1050">
              <a:latin typeface="Segoe UI" panose="020B0502040204020203" pitchFamily="34" charset="0"/>
              <a:cs typeface="Segoe UI" panose="020B0502040204020203" pitchFamily="34" charset="0"/>
            </a:endParaRPr>
          </a:p>
          <a:p>
            <a:endParaRPr lang="en-GB" sz="1050">
              <a:latin typeface="Segoe UI" panose="020B0502040204020203" pitchFamily="34" charset="0"/>
              <a:cs typeface="Segoe UI" panose="020B0502040204020203" pitchFamily="34" charset="0"/>
            </a:endParaRPr>
          </a:p>
          <a:p>
            <a:r>
              <a:rPr lang="en-GB" sz="1050">
                <a:latin typeface="Segoe UI" panose="020B0502040204020203" pitchFamily="34" charset="0"/>
                <a:cs typeface="Segoe UI" panose="020B0502040204020203" pitchFamily="34" charset="0"/>
              </a:rPr>
              <a:t>For and on behalf of KPAC Consult: (ICAG/F/059) Chartered Accountants Accra</a:t>
            </a:r>
          </a:p>
          <a:p>
            <a:endParaRPr lang="en-GB" sz="1050">
              <a:latin typeface="Segoe UI" panose="020B0502040204020203" pitchFamily="34" charset="0"/>
              <a:cs typeface="Segoe UI" panose="020B0502040204020203" pitchFamily="34" charset="0"/>
            </a:endParaRPr>
          </a:p>
          <a:p>
            <a:endParaRPr lang="en-GB" sz="1050">
              <a:latin typeface="Segoe UI" panose="020B0502040204020203" pitchFamily="34" charset="0"/>
              <a:cs typeface="Segoe UI" panose="020B0502040204020203" pitchFamily="34" charset="0"/>
            </a:endParaRPr>
          </a:p>
          <a:p>
            <a:r>
              <a:rPr lang="en-GB" sz="1050">
                <a:latin typeface="Segoe UI" panose="020B0502040204020203" pitchFamily="34" charset="0"/>
                <a:cs typeface="Segoe UI" panose="020B0502040204020203" pitchFamily="34" charset="0"/>
              </a:rPr>
              <a:t>		          2023</a:t>
            </a:r>
          </a:p>
        </p:txBody>
      </p:sp>
      <p:cxnSp>
        <p:nvCxnSpPr>
          <p:cNvPr id="23" name="Straight Connector 22">
            <a:extLst>
              <a:ext uri="{FF2B5EF4-FFF2-40B4-BE49-F238E27FC236}">
                <a16:creationId xmlns:a16="http://schemas.microsoft.com/office/drawing/2014/main" id="{1E8BC8E1-A7DA-096B-9D9D-1184E5BB45E8}"/>
              </a:ext>
            </a:extLst>
          </p:cNvPr>
          <p:cNvCxnSpPr/>
          <p:nvPr/>
        </p:nvCxnSpPr>
        <p:spPr>
          <a:xfrm>
            <a:off x="756920" y="8256195"/>
            <a:ext cx="1214120" cy="0"/>
          </a:xfrm>
          <a:prstGeom prst="line">
            <a:avLst/>
          </a:prstGeom>
          <a:ln w="31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08C2A7B0-4829-F6FF-331A-2A6FE0719FE5}"/>
              </a:ext>
            </a:extLst>
          </p:cNvPr>
          <p:cNvCxnSpPr/>
          <p:nvPr/>
        </p:nvCxnSpPr>
        <p:spPr>
          <a:xfrm>
            <a:off x="756920" y="9045089"/>
            <a:ext cx="1214120" cy="0"/>
          </a:xfrm>
          <a:prstGeom prst="line">
            <a:avLst/>
          </a:prstGeom>
          <a:ln w="31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4B278461-C9BA-3305-12BD-6A5976EDF5E7}"/>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442D1839-64CF-AA17-67F4-E61499A3F50E}"/>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EDBF5B08-410E-BCB8-328E-7DC90C186745}"/>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5B2EEF66-2D74-046C-D292-B43FE0D75497}"/>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9A913773-AD19-A9C8-5DBF-36FD569A708C}"/>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58C16549-49A2-C52B-9DB2-B74893841B30}"/>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id="{9FB4B35C-CF3D-75C7-1112-F06AD7D369D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bject 7">
            <a:extLst>
              <a:ext uri="{FF2B5EF4-FFF2-40B4-BE49-F238E27FC236}">
                <a16:creationId xmlns:a16="http://schemas.microsoft.com/office/drawing/2014/main" id="{2FADE140-BEF9-6826-D41C-D333DA4A8D83}"/>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spTree>
    <p:extLst>
      <p:ext uri="{BB962C8B-B14F-4D97-AF65-F5344CB8AC3E}">
        <p14:creationId xmlns:p14="http://schemas.microsoft.com/office/powerpoint/2010/main" val="24847504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E8EDEF"/>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2B5539-EC80-E892-CD55-573E8709AB46}"/>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7C0C505-2269-AAD4-CD15-D443B8B8DC2C}"/>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B6ABC0C-B030-9DED-F8E2-94A860B0A7DB}"/>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6AE306-3F01-3D5C-0189-A387E47C3B7E}"/>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4B44811-51D7-8906-BD15-74FDEEB9A908}"/>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8754750-9F1E-6D6D-4A83-BBAFA48D0322}"/>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2C05567-B2F6-DBA2-AE99-62ACE149F93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bject 7">
            <a:extLst>
              <a:ext uri="{FF2B5EF4-FFF2-40B4-BE49-F238E27FC236}">
                <a16:creationId xmlns:a16="http://schemas.microsoft.com/office/drawing/2014/main" id="{862067B9-BD3E-BDC9-4D14-8EFC392CF1D7}"/>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sp>
        <p:nvSpPr>
          <p:cNvPr id="3" name="TextBox 2">
            <a:extLst>
              <a:ext uri="{FF2B5EF4-FFF2-40B4-BE49-F238E27FC236}">
                <a16:creationId xmlns:a16="http://schemas.microsoft.com/office/drawing/2014/main" id="{C810B41F-4657-AF2E-D266-53A3AE90E935}"/>
              </a:ext>
            </a:extLst>
          </p:cNvPr>
          <p:cNvSpPr txBox="1"/>
          <p:nvPr/>
        </p:nvSpPr>
        <p:spPr>
          <a:xfrm>
            <a:off x="1711139" y="593410"/>
            <a:ext cx="3435722" cy="461665"/>
          </a:xfrm>
          <a:prstGeom prst="rect">
            <a:avLst/>
          </a:prstGeom>
          <a:noFill/>
        </p:spPr>
        <p:txBody>
          <a:bodyPr wrap="square">
            <a:spAutoFit/>
          </a:bodyPr>
          <a:lstStyle/>
          <a:p>
            <a:pPr algn="ctr"/>
            <a:r>
              <a:rPr lang="en-GB" sz="1200" b="1">
                <a:solidFill>
                  <a:srgbClr val="254159"/>
                </a:solidFill>
                <a:latin typeface="Segoe UI" panose="020B0502040204020203" pitchFamily="34" charset="0"/>
                <a:cs typeface="Segoe UI" panose="020B0502040204020203" pitchFamily="34" charset="0"/>
              </a:rPr>
              <a:t>STATEMENT OF FINANCIAL PERFORMANCE FOR THE YEAR ENDED 31 DECEMBER 21</a:t>
            </a:r>
          </a:p>
        </p:txBody>
      </p:sp>
      <p:graphicFrame>
        <p:nvGraphicFramePr>
          <p:cNvPr id="45" name="Table 44">
            <a:extLst>
              <a:ext uri="{FF2B5EF4-FFF2-40B4-BE49-F238E27FC236}">
                <a16:creationId xmlns:a16="http://schemas.microsoft.com/office/drawing/2014/main" id="{9E8065A5-9837-DFA9-557A-8033D6CD7C4B}"/>
              </a:ext>
            </a:extLst>
          </p:cNvPr>
          <p:cNvGraphicFramePr>
            <a:graphicFrameLocks noGrp="1"/>
          </p:cNvGraphicFramePr>
          <p:nvPr>
            <p:extLst>
              <p:ext uri="{D42A27DB-BD31-4B8C-83A1-F6EECF244321}">
                <p14:modId xmlns:p14="http://schemas.microsoft.com/office/powerpoint/2010/main" val="3850350495"/>
              </p:ext>
            </p:extLst>
          </p:nvPr>
        </p:nvGraphicFramePr>
        <p:xfrm>
          <a:off x="524256" y="1278476"/>
          <a:ext cx="5673345" cy="5581284"/>
        </p:xfrm>
        <a:graphic>
          <a:graphicData uri="http://schemas.openxmlformats.org/drawingml/2006/table">
            <a:tbl>
              <a:tblPr firstRow="1" firstCol="1" bandRow="1">
                <a:tableStyleId>{5940675A-B579-460E-94D1-54222C63F5DA}</a:tableStyleId>
              </a:tblPr>
              <a:tblGrid>
                <a:gridCol w="2757424">
                  <a:extLst>
                    <a:ext uri="{9D8B030D-6E8A-4147-A177-3AD203B41FA5}">
                      <a16:colId xmlns:a16="http://schemas.microsoft.com/office/drawing/2014/main" val="405755027"/>
                    </a:ext>
                  </a:extLst>
                </a:gridCol>
                <a:gridCol w="629920">
                  <a:extLst>
                    <a:ext uri="{9D8B030D-6E8A-4147-A177-3AD203B41FA5}">
                      <a16:colId xmlns:a16="http://schemas.microsoft.com/office/drawing/2014/main" val="2755670227"/>
                    </a:ext>
                  </a:extLst>
                </a:gridCol>
                <a:gridCol w="975360">
                  <a:extLst>
                    <a:ext uri="{9D8B030D-6E8A-4147-A177-3AD203B41FA5}">
                      <a16:colId xmlns:a16="http://schemas.microsoft.com/office/drawing/2014/main" val="3912451796"/>
                    </a:ext>
                  </a:extLst>
                </a:gridCol>
                <a:gridCol w="1310641">
                  <a:extLst>
                    <a:ext uri="{9D8B030D-6E8A-4147-A177-3AD203B41FA5}">
                      <a16:colId xmlns:a16="http://schemas.microsoft.com/office/drawing/2014/main" val="867613358"/>
                    </a:ext>
                  </a:extLst>
                </a:gridCol>
              </a:tblGrid>
              <a:tr h="311824">
                <a:tc>
                  <a:txBody>
                    <a:bodyPr/>
                    <a:lstStyle/>
                    <a:p>
                      <a:pPr algn="l">
                        <a:lnSpc>
                          <a:spcPct val="107000"/>
                        </a:lnSpc>
                        <a:spcAft>
                          <a:spcPts val="800"/>
                        </a:spcAft>
                      </a:pPr>
                      <a:r>
                        <a:rPr lang="en-US" sz="1000" b="1">
                          <a:solidFill>
                            <a:schemeClr val="bg1"/>
                          </a:solidFill>
                          <a:effectLst/>
                          <a:latin typeface="Segoe UI" panose="020B0502040204020203" pitchFamily="34" charset="0"/>
                          <a:cs typeface="Segoe UI" panose="020B0502040204020203" pitchFamily="34" charset="0"/>
                        </a:rPr>
                        <a:t>INCOME</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254159"/>
                    </a:solidFill>
                  </a:tcPr>
                </a:tc>
                <a:tc>
                  <a:txBody>
                    <a:bodyPr/>
                    <a:lstStyle/>
                    <a:p>
                      <a:pPr algn="l">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Notes</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254159"/>
                    </a:solidFill>
                  </a:tcPr>
                </a:tc>
                <a:tc>
                  <a:txBody>
                    <a:bodyPr/>
                    <a:lstStyle/>
                    <a:p>
                      <a:pPr algn="l">
                        <a:lnSpc>
                          <a:spcPct val="100000"/>
                        </a:lnSpc>
                        <a:spcAft>
                          <a:spcPts val="0"/>
                        </a:spcAft>
                      </a:pPr>
                      <a:r>
                        <a:rPr lang="en-US" sz="1000" b="1">
                          <a:solidFill>
                            <a:srgbClr val="254159"/>
                          </a:solidFill>
                          <a:effectLst/>
                          <a:latin typeface="Segoe UI" panose="020B0502040204020203" pitchFamily="34" charset="0"/>
                          <a:cs typeface="Segoe UI" panose="020B0502040204020203" pitchFamily="34" charset="0"/>
                        </a:rPr>
                        <a:t>2022</a:t>
                      </a:r>
                      <a:endParaRPr lang="en-GB" sz="1000" b="1">
                        <a:solidFill>
                          <a:srgbClr val="254159"/>
                        </a:solidFill>
                        <a:effectLst/>
                        <a:latin typeface="Segoe UI" panose="020B0502040204020203" pitchFamily="34" charset="0"/>
                        <a:cs typeface="Segoe UI" panose="020B0502040204020203" pitchFamily="34" charset="0"/>
                      </a:endParaRPr>
                    </a:p>
                    <a:p>
                      <a:pPr algn="l">
                        <a:lnSpc>
                          <a:spcPct val="100000"/>
                        </a:lnSpc>
                        <a:spcAft>
                          <a:spcPts val="0"/>
                        </a:spcAft>
                      </a:pPr>
                      <a:r>
                        <a:rPr lang="en-US" sz="1000" b="1">
                          <a:solidFill>
                            <a:srgbClr val="254159"/>
                          </a:solidFill>
                          <a:effectLst/>
                          <a:latin typeface="Segoe UI" panose="020B0502040204020203" pitchFamily="34" charset="0"/>
                          <a:cs typeface="Segoe UI" panose="020B0502040204020203" pitchFamily="34" charset="0"/>
                        </a:rPr>
                        <a:t>GH¢ </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gn="l">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algn="l">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GH¢ </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254159"/>
                    </a:solidFill>
                  </a:tcPr>
                </a:tc>
                <a:extLst>
                  <a:ext uri="{0D108BD9-81ED-4DB2-BD59-A6C34878D82A}">
                    <a16:rowId xmlns:a16="http://schemas.microsoft.com/office/drawing/2014/main" val="4157443625"/>
                  </a:ext>
                </a:extLst>
              </a:tr>
              <a:tr h="227714">
                <a:tc>
                  <a:txBody>
                    <a:bodyPr/>
                    <a:lstStyle/>
                    <a:p>
                      <a:pPr>
                        <a:lnSpc>
                          <a:spcPct val="107000"/>
                        </a:lnSpc>
                        <a:spcAft>
                          <a:spcPts val="800"/>
                        </a:spcAft>
                      </a:pPr>
                      <a:r>
                        <a:rPr lang="en-US" sz="1000" b="1">
                          <a:solidFill>
                            <a:srgbClr val="254159"/>
                          </a:solidFill>
                          <a:effectLst/>
                          <a:latin typeface="Segoe UI" panose="020B0502040204020203" pitchFamily="34" charset="0"/>
                          <a:cs typeface="Segoe UI" panose="020B0502040204020203" pitchFamily="34" charset="0"/>
                        </a:rPr>
                        <a:t>Revenue for Non -Exchange Transection</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D3D7"/>
                    </a:solidFill>
                  </a:tcPr>
                </a:tc>
                <a:tc>
                  <a:txBody>
                    <a:bodyPr/>
                    <a:lstStyle/>
                    <a:p>
                      <a:pPr>
                        <a:lnSpc>
                          <a:spcPct val="107000"/>
                        </a:lnSpc>
                        <a:spcAft>
                          <a:spcPts val="800"/>
                        </a:spcAft>
                      </a:pPr>
                      <a:r>
                        <a:rPr lang="en-US" sz="1000" b="1">
                          <a:solidFill>
                            <a:srgbClr val="254159"/>
                          </a:solidFill>
                          <a:effectLst/>
                          <a:latin typeface="Segoe UI" panose="020B0502040204020203" pitchFamily="34" charset="0"/>
                          <a:cs typeface="Segoe UI" panose="020B0502040204020203" pitchFamily="34" charset="0"/>
                        </a:rPr>
                        <a:t>2</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D3D7"/>
                    </a:solidFill>
                  </a:tcPr>
                </a:tc>
                <a:tc>
                  <a:txBody>
                    <a:bodyPr/>
                    <a:lstStyle/>
                    <a:p>
                      <a:pPr>
                        <a:lnSpc>
                          <a:spcPct val="107000"/>
                        </a:lnSpc>
                        <a:spcAft>
                          <a:spcPts val="800"/>
                        </a:spcAft>
                      </a:pPr>
                      <a:r>
                        <a:rPr lang="en-US" sz="1000">
                          <a:solidFill>
                            <a:srgbClr val="254159"/>
                          </a:solidFill>
                          <a:effectLst/>
                          <a:latin typeface="Segoe UI" panose="020B0502040204020203" pitchFamily="34" charset="0"/>
                          <a:cs typeface="Segoe UI" panose="020B0502040204020203" pitchFamily="34" charset="0"/>
                        </a:rPr>
                        <a:t> </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D3D7"/>
                    </a:solidFill>
                  </a:tcPr>
                </a:tc>
                <a:extLst>
                  <a:ext uri="{0D108BD9-81ED-4DB2-BD59-A6C34878D82A}">
                    <a16:rowId xmlns:a16="http://schemas.microsoft.com/office/drawing/2014/main" val="2811011183"/>
                  </a:ext>
                </a:extLst>
              </a:tr>
              <a:tr h="237114">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Government of Ghana</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2a</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solidFill>
                            <a:srgbClr val="254159"/>
                          </a:solidFill>
                          <a:effectLst/>
                          <a:latin typeface="Segoe UI" panose="020B0502040204020203" pitchFamily="34" charset="0"/>
                          <a:cs typeface="Segoe UI" panose="020B0502040204020203" pitchFamily="34" charset="0"/>
                        </a:rPr>
                        <a:t>26,019810</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29,263,692</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01357365"/>
                  </a:ext>
                </a:extLst>
              </a:tr>
              <a:tr h="536580">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Grant from Donor Agencies</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2b</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solidFill>
                            <a:srgbClr val="254159"/>
                          </a:solidFill>
                          <a:effectLst/>
                          <a:latin typeface="Segoe UI" panose="020B0502040204020203" pitchFamily="34" charset="0"/>
                          <a:cs typeface="Segoe UI" panose="020B0502040204020203" pitchFamily="34" charset="0"/>
                        </a:rPr>
                        <a:t>2,828,280</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   7,936,528</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48885796"/>
                  </a:ext>
                </a:extLst>
              </a:tr>
              <a:tr h="237114">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Revenue from Exchange Transaction</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D3D7"/>
                    </a:solidFill>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2c</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D3D7"/>
                    </a:solidFill>
                  </a:tcPr>
                </a:tc>
                <a:tc>
                  <a:txBody>
                    <a:bodyPr/>
                    <a:lstStyle/>
                    <a:p>
                      <a:pPr>
                        <a:lnSpc>
                          <a:spcPct val="107000"/>
                        </a:lnSpc>
                        <a:spcAft>
                          <a:spcPts val="800"/>
                        </a:spcAft>
                      </a:pPr>
                      <a:r>
                        <a:rPr lang="en-US" sz="1000">
                          <a:solidFill>
                            <a:srgbClr val="254159"/>
                          </a:solidFill>
                          <a:effectLst/>
                          <a:latin typeface="Segoe UI" panose="020B0502040204020203" pitchFamily="34" charset="0"/>
                          <a:cs typeface="Segoe UI" panose="020B0502040204020203" pitchFamily="34" charset="0"/>
                        </a:rPr>
                        <a:t>1,265,175</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468,583</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D3D7"/>
                    </a:solidFill>
                  </a:tcPr>
                </a:tc>
                <a:extLst>
                  <a:ext uri="{0D108BD9-81ED-4DB2-BD59-A6C34878D82A}">
                    <a16:rowId xmlns:a16="http://schemas.microsoft.com/office/drawing/2014/main" val="2565019212"/>
                  </a:ext>
                </a:extLst>
              </a:tr>
              <a:tr h="237114">
                <a:tc>
                  <a:txBody>
                    <a:bodyPr/>
                    <a:lstStyle/>
                    <a:p>
                      <a:pPr>
                        <a:lnSpc>
                          <a:spcPct val="107000"/>
                        </a:lnSpc>
                        <a:spcAft>
                          <a:spcPts val="800"/>
                        </a:spcAft>
                      </a:pPr>
                      <a:r>
                        <a:rPr lang="en-US" sz="1000" b="1">
                          <a:solidFill>
                            <a:srgbClr val="254159"/>
                          </a:solidFill>
                          <a:effectLst/>
                          <a:latin typeface="Segoe UI" panose="020B0502040204020203" pitchFamily="34" charset="0"/>
                          <a:cs typeface="Segoe UI" panose="020B0502040204020203" pitchFamily="34" charset="0"/>
                        </a:rPr>
                        <a:t>Total Income</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FB4BB"/>
                    </a:solidFill>
                  </a:tcPr>
                </a:tc>
                <a:tc>
                  <a:txBody>
                    <a:bodyPr/>
                    <a:lstStyle/>
                    <a:p>
                      <a:pPr>
                        <a:lnSpc>
                          <a:spcPct val="107000"/>
                        </a:lnSpc>
                        <a:spcAft>
                          <a:spcPts val="800"/>
                        </a:spcAft>
                      </a:pPr>
                      <a:r>
                        <a:rPr lang="en-US" sz="1000" b="1">
                          <a:solidFill>
                            <a:srgbClr val="254159"/>
                          </a:solidFill>
                          <a:effectLst/>
                          <a:latin typeface="Segoe UI" panose="020B0502040204020203" pitchFamily="34" charset="0"/>
                          <a:cs typeface="Segoe UI" panose="020B0502040204020203" pitchFamily="34" charset="0"/>
                        </a:rPr>
                        <a:t> </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FB4BB"/>
                    </a:solidFill>
                  </a:tcPr>
                </a:tc>
                <a:tc>
                  <a:txBody>
                    <a:bodyPr/>
                    <a:lstStyle/>
                    <a:p>
                      <a:pPr>
                        <a:lnSpc>
                          <a:spcPct val="107000"/>
                        </a:lnSpc>
                        <a:spcAft>
                          <a:spcPts val="800"/>
                        </a:spcAft>
                      </a:pPr>
                      <a:r>
                        <a:rPr lang="en-US" sz="1000" b="1">
                          <a:solidFill>
                            <a:srgbClr val="254159"/>
                          </a:solidFill>
                          <a:effectLst/>
                          <a:latin typeface="Segoe UI" panose="020B0502040204020203" pitchFamily="34" charset="0"/>
                          <a:cs typeface="Segoe UI" panose="020B0502040204020203" pitchFamily="34" charset="0"/>
                        </a:rPr>
                        <a:t>30,113,265</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US" sz="1000" b="1">
                          <a:solidFill>
                            <a:srgbClr val="254159"/>
                          </a:solidFill>
                          <a:effectLst/>
                          <a:latin typeface="Segoe UI" panose="020B0502040204020203" pitchFamily="34" charset="0"/>
                          <a:cs typeface="Segoe UI" panose="020B0502040204020203" pitchFamily="34" charset="0"/>
                        </a:rPr>
                        <a:t>37,668,803</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FB4BB"/>
                    </a:solidFill>
                  </a:tcPr>
                </a:tc>
                <a:extLst>
                  <a:ext uri="{0D108BD9-81ED-4DB2-BD59-A6C34878D82A}">
                    <a16:rowId xmlns:a16="http://schemas.microsoft.com/office/drawing/2014/main" val="260130010"/>
                  </a:ext>
                </a:extLst>
              </a:tr>
              <a:tr h="237114">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solidFill>
                            <a:srgbClr val="254159"/>
                          </a:solidFill>
                          <a:effectLst/>
                          <a:latin typeface="Segoe UI" panose="020B0502040204020203" pitchFamily="34" charset="0"/>
                          <a:cs typeface="Segoe UI" panose="020B0502040204020203" pitchFamily="34" charset="0"/>
                        </a:rPr>
                        <a:t> </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18695140"/>
                  </a:ext>
                </a:extLst>
              </a:tr>
              <a:tr h="237114">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Less: EXPENDITURE STAFF COST</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D3D7"/>
                    </a:solidFill>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D3D7"/>
                    </a:solidFill>
                  </a:tcPr>
                </a:tc>
                <a:tc>
                  <a:txBody>
                    <a:bodyPr/>
                    <a:lstStyle/>
                    <a:p>
                      <a:pPr>
                        <a:lnSpc>
                          <a:spcPct val="107000"/>
                        </a:lnSpc>
                        <a:spcAft>
                          <a:spcPts val="800"/>
                        </a:spcAft>
                      </a:pPr>
                      <a:r>
                        <a:rPr lang="en-US" sz="1000">
                          <a:solidFill>
                            <a:srgbClr val="254159"/>
                          </a:solidFill>
                          <a:effectLst/>
                          <a:latin typeface="Segoe UI" panose="020B0502040204020203" pitchFamily="34" charset="0"/>
                          <a:cs typeface="Segoe UI" panose="020B0502040204020203" pitchFamily="34" charset="0"/>
                        </a:rPr>
                        <a:t> </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D3D7"/>
                    </a:solidFill>
                  </a:tcPr>
                </a:tc>
                <a:extLst>
                  <a:ext uri="{0D108BD9-81ED-4DB2-BD59-A6C34878D82A}">
                    <a16:rowId xmlns:a16="http://schemas.microsoft.com/office/drawing/2014/main" val="405615269"/>
                  </a:ext>
                </a:extLst>
              </a:tr>
              <a:tr h="237114">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Personnel Emolument</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3</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solidFill>
                            <a:srgbClr val="254159"/>
                          </a:solidFill>
                          <a:effectLst/>
                          <a:latin typeface="Segoe UI" panose="020B0502040204020203" pitchFamily="34" charset="0"/>
                          <a:cs typeface="Segoe UI" panose="020B0502040204020203" pitchFamily="34" charset="0"/>
                        </a:rPr>
                        <a:t>16,241,735</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16,722,038</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595130"/>
                  </a:ext>
                </a:extLst>
              </a:tr>
              <a:tr h="237114">
                <a:tc>
                  <a:txBody>
                    <a:bodyPr/>
                    <a:lstStyle/>
                    <a:p>
                      <a:pPr>
                        <a:lnSpc>
                          <a:spcPct val="107000"/>
                        </a:lnSpc>
                        <a:spcAft>
                          <a:spcPts val="800"/>
                        </a:spcAft>
                      </a:pPr>
                      <a:r>
                        <a:rPr lang="en-US" sz="1000" b="1">
                          <a:solidFill>
                            <a:srgbClr val="254159"/>
                          </a:solidFill>
                          <a:effectLst/>
                          <a:latin typeface="Segoe UI" panose="020B0502040204020203" pitchFamily="34" charset="0"/>
                          <a:cs typeface="Segoe UI" panose="020B0502040204020203" pitchFamily="34" charset="0"/>
                        </a:rPr>
                        <a:t>USE OF GOODS AND SERVICES</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D3D7"/>
                    </a:solidFill>
                  </a:tcPr>
                </a:tc>
                <a:tc>
                  <a:txBody>
                    <a:bodyPr/>
                    <a:lstStyle/>
                    <a:p>
                      <a:pPr>
                        <a:lnSpc>
                          <a:spcPct val="107000"/>
                        </a:lnSpc>
                        <a:spcAft>
                          <a:spcPts val="800"/>
                        </a:spcAft>
                      </a:pPr>
                      <a:r>
                        <a:rPr lang="en-US" sz="1000" b="1">
                          <a:solidFill>
                            <a:srgbClr val="254159"/>
                          </a:solidFill>
                          <a:effectLst/>
                          <a:latin typeface="Segoe UI" panose="020B0502040204020203" pitchFamily="34" charset="0"/>
                          <a:cs typeface="Segoe UI" panose="020B0502040204020203" pitchFamily="34" charset="0"/>
                        </a:rPr>
                        <a:t>4</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D3D7"/>
                    </a:solidFill>
                  </a:tcPr>
                </a:tc>
                <a:tc>
                  <a:txBody>
                    <a:bodyPr/>
                    <a:lstStyle/>
                    <a:p>
                      <a:pPr>
                        <a:lnSpc>
                          <a:spcPct val="107000"/>
                        </a:lnSpc>
                        <a:spcAft>
                          <a:spcPts val="800"/>
                        </a:spcAft>
                      </a:pPr>
                      <a:r>
                        <a:rPr lang="en-US" sz="1000" b="1">
                          <a:solidFill>
                            <a:srgbClr val="254159"/>
                          </a:solidFill>
                          <a:effectLst/>
                          <a:latin typeface="Segoe UI" panose="020B0502040204020203" pitchFamily="34" charset="0"/>
                          <a:cs typeface="Segoe UI" panose="020B0502040204020203" pitchFamily="34" charset="0"/>
                        </a:rPr>
                        <a:t> </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US" sz="1000" b="1">
                          <a:solidFill>
                            <a:srgbClr val="254159"/>
                          </a:solidFill>
                          <a:effectLst/>
                          <a:latin typeface="Segoe UI" panose="020B0502040204020203" pitchFamily="34" charset="0"/>
                          <a:cs typeface="Segoe UI" panose="020B0502040204020203" pitchFamily="34" charset="0"/>
                        </a:rPr>
                        <a:t> </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D3D7"/>
                    </a:solidFill>
                  </a:tcPr>
                </a:tc>
                <a:extLst>
                  <a:ext uri="{0D108BD9-81ED-4DB2-BD59-A6C34878D82A}">
                    <a16:rowId xmlns:a16="http://schemas.microsoft.com/office/drawing/2014/main" val="888046808"/>
                  </a:ext>
                </a:extLst>
              </a:tr>
              <a:tr h="237114">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Administrative And General Expense</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4a</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solidFill>
                            <a:srgbClr val="254159"/>
                          </a:solidFill>
                          <a:effectLst/>
                          <a:latin typeface="Segoe UI" panose="020B0502040204020203" pitchFamily="34" charset="0"/>
                          <a:cs typeface="Segoe UI" panose="020B0502040204020203" pitchFamily="34" charset="0"/>
                        </a:rPr>
                        <a:t>1,472,029</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1,604,803</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2357535"/>
                  </a:ext>
                </a:extLst>
              </a:tr>
              <a:tr h="237114">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Monitoring And Specified Entities</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4b</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solidFill>
                            <a:srgbClr val="254159"/>
                          </a:solidFill>
                          <a:effectLst/>
                          <a:latin typeface="Segoe UI" panose="020B0502040204020203" pitchFamily="34" charset="0"/>
                          <a:cs typeface="Segoe UI" panose="020B0502040204020203" pitchFamily="34" charset="0"/>
                        </a:rPr>
                        <a:t>4,172,232</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4,704,692</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05211633"/>
                  </a:ext>
                </a:extLst>
              </a:tr>
              <a:tr h="237114">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Utilities</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4c</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solidFill>
                            <a:srgbClr val="254159"/>
                          </a:solidFill>
                          <a:effectLst/>
                          <a:latin typeface="Segoe UI" panose="020B0502040204020203" pitchFamily="34" charset="0"/>
                          <a:cs typeface="Segoe UI" panose="020B0502040204020203" pitchFamily="34" charset="0"/>
                        </a:rPr>
                        <a:t>989,367</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   532,778</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486696"/>
                  </a:ext>
                </a:extLst>
              </a:tr>
              <a:tr h="237114">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Rentals</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4d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solidFill>
                            <a:srgbClr val="254159"/>
                          </a:solidFill>
                          <a:effectLst/>
                          <a:latin typeface="Segoe UI" panose="020B0502040204020203" pitchFamily="34" charset="0"/>
                          <a:cs typeface="Segoe UI" panose="020B0502040204020203" pitchFamily="34" charset="0"/>
                        </a:rPr>
                        <a:t>203,131</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678,658</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6054951"/>
                  </a:ext>
                </a:extLst>
              </a:tr>
              <a:tr h="237114">
                <a:tc>
                  <a:txBody>
                    <a:bodyPr/>
                    <a:lstStyle/>
                    <a:p>
                      <a:pPr>
                        <a:lnSpc>
                          <a:spcPct val="107000"/>
                        </a:lnSpc>
                        <a:spcAft>
                          <a:spcPts val="800"/>
                        </a:spcAft>
                      </a:pPr>
                      <a:r>
                        <a:rPr lang="en-US" sz="1000" spc="-5">
                          <a:effectLst/>
                          <a:latin typeface="Segoe UI" panose="020B0502040204020203" pitchFamily="34" charset="0"/>
                          <a:cs typeface="Segoe UI" panose="020B0502040204020203" pitchFamily="34" charset="0"/>
                        </a:rPr>
                        <a:t>Travelling </a:t>
                      </a:r>
                      <a:r>
                        <a:rPr lang="en-US" sz="1000">
                          <a:effectLst/>
                          <a:latin typeface="Segoe UI" panose="020B0502040204020203" pitchFamily="34" charset="0"/>
                          <a:cs typeface="Segoe UI" panose="020B0502040204020203" pitchFamily="34" charset="0"/>
                        </a:rPr>
                        <a:t>and Transport</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4e</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solidFill>
                            <a:srgbClr val="254159"/>
                          </a:solidFill>
                          <a:effectLst/>
                          <a:latin typeface="Segoe UI" panose="020B0502040204020203" pitchFamily="34" charset="0"/>
                          <a:cs typeface="Segoe UI" panose="020B0502040204020203" pitchFamily="34" charset="0"/>
                        </a:rPr>
                        <a:t>599,130</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1,120,212</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48670138"/>
                  </a:ext>
                </a:extLst>
              </a:tr>
              <a:tr h="237114">
                <a:tc>
                  <a:txBody>
                    <a:bodyPr/>
                    <a:lstStyle/>
                    <a:p>
                      <a:pPr>
                        <a:lnSpc>
                          <a:spcPct val="107000"/>
                        </a:lnSpc>
                        <a:spcAft>
                          <a:spcPts val="800"/>
                        </a:spcAft>
                      </a:pPr>
                      <a:r>
                        <a:rPr lang="en-GB" sz="1000">
                          <a:effectLst/>
                          <a:latin typeface="Segoe UI" panose="020B0502040204020203" pitchFamily="34" charset="0"/>
                          <a:ea typeface="Calibri" panose="020F0502020204030204" pitchFamily="34" charset="0"/>
                          <a:cs typeface="Segoe UI" panose="020B0502040204020203" pitchFamily="34" charset="0"/>
                        </a:rPr>
                        <a:t>Repairs and Maintenance </a:t>
                      </a: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ea typeface="Calibri" panose="020F0502020204030204" pitchFamily="34" charset="0"/>
                          <a:cs typeface="Segoe UI" panose="020B0502040204020203" pitchFamily="34" charset="0"/>
                        </a:rPr>
                        <a:t>4f</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rPr>
                        <a:t>312,822</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GB" sz="1000">
                          <a:effectLst/>
                          <a:latin typeface="Segoe UI" panose="020B0502040204020203" pitchFamily="34" charset="0"/>
                          <a:ea typeface="Calibri" panose="020F0502020204030204" pitchFamily="34" charset="0"/>
                          <a:cs typeface="Segoe UI" panose="020B0502040204020203" pitchFamily="34" charset="0"/>
                        </a:rPr>
                        <a:t>299,312</a:t>
                      </a: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36728008"/>
                  </a:ext>
                </a:extLst>
              </a:tr>
              <a:tr h="237114">
                <a:tc>
                  <a:txBody>
                    <a:bodyPr/>
                    <a:lstStyle/>
                    <a:p>
                      <a:pPr>
                        <a:lnSpc>
                          <a:spcPct val="107000"/>
                        </a:lnSpc>
                        <a:spcAft>
                          <a:spcPts val="800"/>
                        </a:spcAft>
                      </a:pPr>
                      <a:r>
                        <a:rPr lang="en-GB" sz="1000">
                          <a:effectLst/>
                          <a:latin typeface="Segoe UI" panose="020B0502040204020203" pitchFamily="34" charset="0"/>
                          <a:ea typeface="Calibri" panose="020F0502020204030204" pitchFamily="34" charset="0"/>
                          <a:cs typeface="Segoe UI" panose="020B0502040204020203" pitchFamily="34" charset="0"/>
                        </a:rPr>
                        <a:t>Training and Seminars </a:t>
                      </a: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ea typeface="Calibri" panose="020F0502020204030204" pitchFamily="34" charset="0"/>
                          <a:cs typeface="Segoe UI" panose="020B0502040204020203" pitchFamily="34" charset="0"/>
                        </a:rPr>
                        <a:t>4g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rPr>
                        <a:t>484,137</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GB" sz="1000">
                          <a:effectLst/>
                          <a:latin typeface="Segoe UI" panose="020B0502040204020203" pitchFamily="34" charset="0"/>
                          <a:ea typeface="Calibri" panose="020F0502020204030204" pitchFamily="34" charset="0"/>
                          <a:cs typeface="Segoe UI" panose="020B0502040204020203" pitchFamily="34" charset="0"/>
                        </a:rPr>
                        <a:t>728,518</a:t>
                      </a: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59400345"/>
                  </a:ext>
                </a:extLst>
              </a:tr>
              <a:tr h="237114">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Annual</a:t>
                      </a:r>
                      <a:r>
                        <a:rPr lang="en-US" sz="1000" spc="4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Policy</a:t>
                      </a:r>
                      <a:r>
                        <a:rPr lang="en-US" sz="1000" spc="5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Forum</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4h</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solidFill>
                            <a:srgbClr val="254159"/>
                          </a:solidFill>
                          <a:effectLst/>
                          <a:latin typeface="Segoe UI" panose="020B0502040204020203" pitchFamily="34" charset="0"/>
                          <a:cs typeface="Segoe UI" panose="020B0502040204020203" pitchFamily="34" charset="0"/>
                        </a:rPr>
                        <a:t>28,275</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168,000</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48589398"/>
                  </a:ext>
                </a:extLst>
              </a:tr>
              <a:tr h="237114">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Staff Development Ana Training</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4i</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solidFill>
                            <a:srgbClr val="254159"/>
                          </a:solidFill>
                          <a:effectLst/>
                          <a:latin typeface="Segoe UI" panose="020B0502040204020203" pitchFamily="34" charset="0"/>
                          <a:cs typeface="Segoe UI" panose="020B0502040204020203" pitchFamily="34" charset="0"/>
                        </a:rPr>
                        <a:t>480,986</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114,778</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3132412"/>
                  </a:ext>
                </a:extLst>
              </a:tr>
              <a:tr h="237114">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Depreciation</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5</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US" sz="1000">
                          <a:solidFill>
                            <a:srgbClr val="254159"/>
                          </a:solidFill>
                          <a:effectLst/>
                          <a:latin typeface="Segoe UI" panose="020B0502040204020203" pitchFamily="34" charset="0"/>
                          <a:cs typeface="Segoe UI" panose="020B0502040204020203" pitchFamily="34" charset="0"/>
                        </a:rPr>
                        <a:t>2,192,359</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2,190,734</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61666162"/>
                  </a:ext>
                </a:extLst>
              </a:tr>
              <a:tr h="237114">
                <a:tc>
                  <a:txBody>
                    <a:bodyPr/>
                    <a:lstStyle/>
                    <a:p>
                      <a:pPr>
                        <a:lnSpc>
                          <a:spcPct val="107000"/>
                        </a:lnSpc>
                        <a:spcAft>
                          <a:spcPts val="800"/>
                        </a:spcAft>
                      </a:pPr>
                      <a:r>
                        <a:rPr lang="en-GB" sz="1000" b="1">
                          <a:effectLst/>
                          <a:latin typeface="Segoe UI" panose="020B0502040204020203" pitchFamily="34" charset="0"/>
                          <a:ea typeface="Calibri" panose="020F0502020204030204" pitchFamily="34" charset="0"/>
                          <a:cs typeface="Segoe UI" panose="020B0502040204020203" pitchFamily="34" charset="0"/>
                        </a:rPr>
                        <a:t>Total Expenditure</a:t>
                      </a: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endParaRPr lang="en-GB" sz="1000" b="1">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rPr>
                        <a:t>27,176,212</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GB" sz="1000" b="1">
                          <a:effectLst/>
                          <a:latin typeface="Segoe UI" panose="020B0502040204020203" pitchFamily="34" charset="0"/>
                          <a:ea typeface="Calibri" panose="020F0502020204030204" pitchFamily="34" charset="0"/>
                          <a:cs typeface="Segoe UI" panose="020B0502040204020203" pitchFamily="34" charset="0"/>
                        </a:rPr>
                        <a:t>28,864,525</a:t>
                      </a: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14857377"/>
                  </a:ext>
                </a:extLst>
              </a:tr>
              <a:tr h="237114">
                <a:tc>
                  <a:txBody>
                    <a:bodyPr/>
                    <a:lstStyle/>
                    <a:p>
                      <a:pPr>
                        <a:lnSpc>
                          <a:spcPct val="107000"/>
                        </a:lnSpc>
                        <a:spcAft>
                          <a:spcPts val="800"/>
                        </a:spcAft>
                      </a:pPr>
                      <a:r>
                        <a:rPr lang="en-GB" sz="1000" b="1" u="none">
                          <a:solidFill>
                            <a:srgbClr val="254159"/>
                          </a:solidFill>
                          <a:effectLst/>
                          <a:latin typeface="Segoe UI" panose="020B0502040204020203" pitchFamily="34" charset="0"/>
                          <a:ea typeface="Calibri" panose="020F0502020204030204" pitchFamily="34" charset="0"/>
                          <a:cs typeface="Segoe UI" panose="020B0502040204020203" pitchFamily="34" charset="0"/>
                        </a:rPr>
                        <a:t>Net Surplus</a:t>
                      </a: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6D3D7"/>
                    </a:solidFill>
                  </a:tcPr>
                </a:tc>
                <a:tc>
                  <a:txBody>
                    <a:bodyPr/>
                    <a:lstStyle/>
                    <a:p>
                      <a:pPr>
                        <a:lnSpc>
                          <a:spcPct val="107000"/>
                        </a:lnSpc>
                        <a:spcAft>
                          <a:spcPts val="800"/>
                        </a:spcAft>
                      </a:pPr>
                      <a:r>
                        <a:rPr lang="en-US" sz="1000" b="1">
                          <a:solidFill>
                            <a:srgbClr val="254159"/>
                          </a:solidFill>
                          <a:effectLst/>
                          <a:latin typeface="Segoe UI" panose="020B0502040204020203" pitchFamily="34" charset="0"/>
                          <a:cs typeface="Segoe UI" panose="020B0502040204020203" pitchFamily="34" charset="0"/>
                        </a:rPr>
                        <a:t> </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6D3D7"/>
                    </a:solidFill>
                  </a:tcPr>
                </a:tc>
                <a:tc>
                  <a:txBody>
                    <a:bodyPr/>
                    <a:lstStyle/>
                    <a:p>
                      <a:pPr>
                        <a:lnSpc>
                          <a:spcPct val="107000"/>
                        </a:lnSpc>
                        <a:spcAft>
                          <a:spcPts val="800"/>
                        </a:spcAft>
                      </a:pPr>
                      <a:r>
                        <a:rPr lang="en-US" sz="1000" b="1">
                          <a:solidFill>
                            <a:srgbClr val="254159"/>
                          </a:solidFill>
                          <a:effectLst/>
                          <a:latin typeface="Segoe UI" panose="020B0502040204020203" pitchFamily="34" charset="0"/>
                          <a:cs typeface="Segoe UI" panose="020B0502040204020203" pitchFamily="34" charset="0"/>
                        </a:rPr>
                        <a:t>2,937,053</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D0DBDE"/>
                    </a:solidFill>
                  </a:tcPr>
                </a:tc>
                <a:tc>
                  <a:txBody>
                    <a:bodyPr/>
                    <a:lstStyle/>
                    <a:p>
                      <a:pPr>
                        <a:lnSpc>
                          <a:spcPct val="107000"/>
                        </a:lnSpc>
                        <a:spcAft>
                          <a:spcPts val="800"/>
                        </a:spcAft>
                      </a:pPr>
                      <a:r>
                        <a:rPr lang="en-US" sz="1000" b="1">
                          <a:solidFill>
                            <a:srgbClr val="254159"/>
                          </a:solidFill>
                          <a:effectLst/>
                          <a:latin typeface="Segoe UI" panose="020B0502040204020203" pitchFamily="34" charset="0"/>
                          <a:cs typeface="Segoe UI" panose="020B0502040204020203" pitchFamily="34" charset="0"/>
                        </a:rPr>
                        <a:t>8,804,277</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6D3D7"/>
                    </a:solidFill>
                  </a:tcPr>
                </a:tc>
                <a:extLst>
                  <a:ext uri="{0D108BD9-81ED-4DB2-BD59-A6C34878D82A}">
                    <a16:rowId xmlns:a16="http://schemas.microsoft.com/office/drawing/2014/main" val="3968524026"/>
                  </a:ext>
                </a:extLst>
              </a:tr>
            </a:tbl>
          </a:graphicData>
        </a:graphic>
      </p:graphicFrame>
      <p:cxnSp>
        <p:nvCxnSpPr>
          <p:cNvPr id="47" name="Straight Connector 46">
            <a:extLst>
              <a:ext uri="{FF2B5EF4-FFF2-40B4-BE49-F238E27FC236}">
                <a16:creationId xmlns:a16="http://schemas.microsoft.com/office/drawing/2014/main" id="{1D3C7A7F-BFA2-818C-D017-84AB35E2EBA0}"/>
              </a:ext>
            </a:extLst>
          </p:cNvPr>
          <p:cNvCxnSpPr/>
          <p:nvPr/>
        </p:nvCxnSpPr>
        <p:spPr>
          <a:xfrm>
            <a:off x="568960" y="2021556"/>
            <a:ext cx="5588001"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9C16089C-5E6F-876F-2191-A515709B5A66}"/>
              </a:ext>
            </a:extLst>
          </p:cNvPr>
          <p:cNvCxnSpPr/>
          <p:nvPr/>
        </p:nvCxnSpPr>
        <p:spPr>
          <a:xfrm>
            <a:off x="579120" y="2260227"/>
            <a:ext cx="5588001"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11C72B58-292B-D319-32DA-C768C314C966}"/>
              </a:ext>
            </a:extLst>
          </p:cNvPr>
          <p:cNvCxnSpPr/>
          <p:nvPr/>
        </p:nvCxnSpPr>
        <p:spPr>
          <a:xfrm>
            <a:off x="579120" y="4205956"/>
            <a:ext cx="5588001"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DFB6B219-A4E3-24F8-F461-EC0FCCF19C23}"/>
              </a:ext>
            </a:extLst>
          </p:cNvPr>
          <p:cNvCxnSpPr/>
          <p:nvPr/>
        </p:nvCxnSpPr>
        <p:spPr>
          <a:xfrm>
            <a:off x="589280" y="4444627"/>
            <a:ext cx="5588001"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A508F7EC-FB0B-0E99-A6B6-516AC1334D12}"/>
              </a:ext>
            </a:extLst>
          </p:cNvPr>
          <p:cNvCxnSpPr/>
          <p:nvPr/>
        </p:nvCxnSpPr>
        <p:spPr>
          <a:xfrm>
            <a:off x="594359" y="4678396"/>
            <a:ext cx="5588001"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EE431193-E711-9C85-9E19-BE94A78A78B1}"/>
              </a:ext>
            </a:extLst>
          </p:cNvPr>
          <p:cNvCxnSpPr/>
          <p:nvPr/>
        </p:nvCxnSpPr>
        <p:spPr>
          <a:xfrm>
            <a:off x="604519" y="4917067"/>
            <a:ext cx="5588001"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E31741FF-44FF-A2DA-F6EB-7E036F1EDF20}"/>
              </a:ext>
            </a:extLst>
          </p:cNvPr>
          <p:cNvCxnSpPr/>
          <p:nvPr/>
        </p:nvCxnSpPr>
        <p:spPr>
          <a:xfrm>
            <a:off x="589280" y="5160996"/>
            <a:ext cx="5588001"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2FB89997-5507-0F53-D7AB-020B9A9B1DF4}"/>
              </a:ext>
            </a:extLst>
          </p:cNvPr>
          <p:cNvCxnSpPr/>
          <p:nvPr/>
        </p:nvCxnSpPr>
        <p:spPr>
          <a:xfrm>
            <a:off x="599440" y="5399667"/>
            <a:ext cx="5588001"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C934DC75-4ABC-E008-7889-37AAFDF6B60A}"/>
              </a:ext>
            </a:extLst>
          </p:cNvPr>
          <p:cNvCxnSpPr/>
          <p:nvPr/>
        </p:nvCxnSpPr>
        <p:spPr>
          <a:xfrm>
            <a:off x="604519" y="5633436"/>
            <a:ext cx="5588001"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2CBA186B-C84B-EB3E-E5D4-7FCACFD603C6}"/>
              </a:ext>
            </a:extLst>
          </p:cNvPr>
          <p:cNvCxnSpPr/>
          <p:nvPr/>
        </p:nvCxnSpPr>
        <p:spPr>
          <a:xfrm>
            <a:off x="614679" y="5872107"/>
            <a:ext cx="5588001"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id="{4E4A8C9E-4B6A-E0D1-EEFD-69D39D3858CA}"/>
              </a:ext>
            </a:extLst>
          </p:cNvPr>
          <p:cNvSpPr txBox="1"/>
          <p:nvPr/>
        </p:nvSpPr>
        <p:spPr>
          <a:xfrm>
            <a:off x="1475688" y="7110675"/>
            <a:ext cx="3770480" cy="477631"/>
          </a:xfrm>
          <a:prstGeom prst="rect">
            <a:avLst/>
          </a:prstGeom>
          <a:noFill/>
        </p:spPr>
        <p:txBody>
          <a:bodyPr wrap="square">
            <a:spAutoFit/>
          </a:bodyPr>
          <a:lstStyle/>
          <a:p>
            <a:pPr algn="ctr">
              <a:lnSpc>
                <a:spcPct val="107000"/>
              </a:lnSpc>
              <a:spcAft>
                <a:spcPts val="800"/>
              </a:spcAft>
            </a:pPr>
            <a:r>
              <a:rPr lang="en-US" sz="1200" b="1">
                <a:solidFill>
                  <a:srgbClr val="254159"/>
                </a:solidFill>
                <a:effectLst/>
                <a:latin typeface="Segoe UI" panose="020B0502040204020203" pitchFamily="34" charset="0"/>
                <a:ea typeface="Calibri" panose="020F0502020204030204" pitchFamily="34" charset="0"/>
                <a:cs typeface="Segoe UI" panose="020B0502040204020203" pitchFamily="34" charset="0"/>
              </a:rPr>
              <a:t>STATEMENT OF CHANGES IN ACCUMULATED FUND FOR THE YEAR ENDED 31 DECEMBER 2022</a:t>
            </a:r>
            <a:endParaRPr lang="en-GB" sz="12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p:txBody>
      </p:sp>
      <p:graphicFrame>
        <p:nvGraphicFramePr>
          <p:cNvPr id="59" name="Table 58">
            <a:extLst>
              <a:ext uri="{FF2B5EF4-FFF2-40B4-BE49-F238E27FC236}">
                <a16:creationId xmlns:a16="http://schemas.microsoft.com/office/drawing/2014/main" id="{A6AD9055-485C-497B-5F58-78CCF320E578}"/>
              </a:ext>
            </a:extLst>
          </p:cNvPr>
          <p:cNvGraphicFramePr>
            <a:graphicFrameLocks noGrp="1"/>
          </p:cNvGraphicFramePr>
          <p:nvPr>
            <p:extLst>
              <p:ext uri="{D42A27DB-BD31-4B8C-83A1-F6EECF244321}">
                <p14:modId xmlns:p14="http://schemas.microsoft.com/office/powerpoint/2010/main" val="2836087753"/>
              </p:ext>
            </p:extLst>
          </p:nvPr>
        </p:nvGraphicFramePr>
        <p:xfrm>
          <a:off x="471487" y="7703861"/>
          <a:ext cx="5915025" cy="1241332"/>
        </p:xfrm>
        <a:graphic>
          <a:graphicData uri="http://schemas.openxmlformats.org/drawingml/2006/table">
            <a:tbl>
              <a:tblPr firstRow="1" firstCol="1" bandRow="1">
                <a:tableStyleId>{5940675A-B579-460E-94D1-54222C63F5DA}</a:tableStyleId>
              </a:tblPr>
              <a:tblGrid>
                <a:gridCol w="1971253">
                  <a:extLst>
                    <a:ext uri="{9D8B030D-6E8A-4147-A177-3AD203B41FA5}">
                      <a16:colId xmlns:a16="http://schemas.microsoft.com/office/drawing/2014/main" val="3256998133"/>
                    </a:ext>
                  </a:extLst>
                </a:gridCol>
                <a:gridCol w="1971886">
                  <a:extLst>
                    <a:ext uri="{9D8B030D-6E8A-4147-A177-3AD203B41FA5}">
                      <a16:colId xmlns:a16="http://schemas.microsoft.com/office/drawing/2014/main" val="2851701548"/>
                    </a:ext>
                  </a:extLst>
                </a:gridCol>
                <a:gridCol w="1971886">
                  <a:extLst>
                    <a:ext uri="{9D8B030D-6E8A-4147-A177-3AD203B41FA5}">
                      <a16:colId xmlns:a16="http://schemas.microsoft.com/office/drawing/2014/main" val="103060801"/>
                    </a:ext>
                  </a:extLst>
                </a:gridCol>
              </a:tblGrid>
              <a:tr h="355166">
                <a:tc>
                  <a:txBody>
                    <a:bodyPr/>
                    <a:lstStyle/>
                    <a:p>
                      <a:pPr algn="l">
                        <a:lnSpc>
                          <a:spcPct val="107000"/>
                        </a:lnSpc>
                        <a:spcAft>
                          <a:spcPts val="800"/>
                        </a:spcAft>
                      </a:pPr>
                      <a:r>
                        <a:rPr lang="en-US" sz="1000" b="1">
                          <a:solidFill>
                            <a:schemeClr val="bg1"/>
                          </a:solidFill>
                          <a:effectLst/>
                        </a:rPr>
                        <a:t> </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323" marR="68323"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algn="l">
                        <a:lnSpc>
                          <a:spcPct val="100000"/>
                        </a:lnSpc>
                        <a:spcAft>
                          <a:spcPts val="0"/>
                        </a:spcAft>
                      </a:pPr>
                      <a:r>
                        <a:rPr lang="en-US" sz="1000" b="1">
                          <a:solidFill>
                            <a:schemeClr val="bg1"/>
                          </a:solidFill>
                          <a:effectLst/>
                        </a:rPr>
                        <a:t>2022</a:t>
                      </a:r>
                      <a:endParaRPr lang="en-GB" sz="1000" b="1">
                        <a:solidFill>
                          <a:schemeClr val="bg1"/>
                        </a:solidFill>
                        <a:effectLst/>
                      </a:endParaRPr>
                    </a:p>
                    <a:p>
                      <a:pPr algn="l">
                        <a:lnSpc>
                          <a:spcPct val="100000"/>
                        </a:lnSpc>
                        <a:spcAft>
                          <a:spcPts val="0"/>
                        </a:spcAft>
                      </a:pPr>
                      <a:r>
                        <a:rPr lang="en-US" sz="1000" b="1">
                          <a:solidFill>
                            <a:schemeClr val="bg1"/>
                          </a:solidFill>
                          <a:effectLst/>
                        </a:rPr>
                        <a:t>GH¢ </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323" marR="68323"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algn="l">
                        <a:lnSpc>
                          <a:spcPct val="100000"/>
                        </a:lnSpc>
                        <a:spcAft>
                          <a:spcPts val="0"/>
                        </a:spcAft>
                      </a:pPr>
                      <a:r>
                        <a:rPr lang="en-US" sz="1000" b="1">
                          <a:solidFill>
                            <a:schemeClr val="bg1"/>
                          </a:solidFill>
                          <a:effectLst/>
                        </a:rPr>
                        <a:t>2021</a:t>
                      </a:r>
                      <a:endParaRPr lang="en-GB" sz="1000" b="1">
                        <a:solidFill>
                          <a:schemeClr val="bg1"/>
                        </a:solidFill>
                        <a:effectLst/>
                      </a:endParaRPr>
                    </a:p>
                    <a:p>
                      <a:pPr algn="l">
                        <a:lnSpc>
                          <a:spcPct val="100000"/>
                        </a:lnSpc>
                        <a:spcAft>
                          <a:spcPts val="0"/>
                        </a:spcAft>
                      </a:pPr>
                      <a:r>
                        <a:rPr lang="en-US" sz="1000" b="1">
                          <a:solidFill>
                            <a:schemeClr val="bg1"/>
                          </a:solidFill>
                          <a:effectLst/>
                        </a:rPr>
                        <a:t>GH¢</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323" marR="68323"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extLst>
                  <a:ext uri="{0D108BD9-81ED-4DB2-BD59-A6C34878D82A}">
                    <a16:rowId xmlns:a16="http://schemas.microsoft.com/office/drawing/2014/main" val="608015159"/>
                  </a:ext>
                </a:extLst>
              </a:tr>
              <a:tr h="273195">
                <a:tc>
                  <a:txBody>
                    <a:bodyPr/>
                    <a:lstStyle/>
                    <a:p>
                      <a:pPr marL="77470" algn="l">
                        <a:spcBef>
                          <a:spcPts val="640"/>
                        </a:spcBef>
                        <a:spcAft>
                          <a:spcPts val="0"/>
                        </a:spcAft>
                      </a:pPr>
                      <a:r>
                        <a:rPr lang="en-US" sz="1000">
                          <a:effectLst/>
                        </a:rPr>
                        <a:t>Balance</a:t>
                      </a:r>
                      <a:r>
                        <a:rPr lang="en-US" sz="1000" spc="145">
                          <a:effectLst/>
                        </a:rPr>
                        <a:t> </a:t>
                      </a:r>
                      <a:r>
                        <a:rPr lang="en-US" sz="1000">
                          <a:effectLst/>
                        </a:rPr>
                        <a:t>at</a:t>
                      </a:r>
                      <a:r>
                        <a:rPr lang="en-US" sz="1000" spc="150">
                          <a:effectLst/>
                        </a:rPr>
                        <a:t> </a:t>
                      </a:r>
                      <a:r>
                        <a:rPr lang="en-US" sz="1000">
                          <a:effectLst/>
                        </a:rPr>
                        <a:t>1</a:t>
                      </a:r>
                      <a:r>
                        <a:rPr lang="en-US" sz="1000" spc="150">
                          <a:effectLst/>
                        </a:rPr>
                        <a:t> </a:t>
                      </a:r>
                      <a:r>
                        <a:rPr lang="en-US" sz="1000">
                          <a:effectLst/>
                        </a:rPr>
                        <a:t>January</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323" marR="68323"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3500" algn="l">
                        <a:spcBef>
                          <a:spcPts val="640"/>
                        </a:spcBef>
                        <a:spcAft>
                          <a:spcPts val="0"/>
                        </a:spcAft>
                      </a:pPr>
                      <a:r>
                        <a:rPr lang="en-US" sz="1000">
                          <a:effectLst/>
                        </a:rPr>
                        <a:t>14,780,571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323" marR="68323"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l">
                        <a:spcBef>
                          <a:spcPts val="640"/>
                        </a:spcBef>
                        <a:spcAft>
                          <a:spcPts val="0"/>
                        </a:spcAft>
                      </a:pPr>
                      <a:r>
                        <a:rPr lang="en-US" sz="1000">
                          <a:effectLst/>
                        </a:rPr>
                        <a:t>5,786,596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323" marR="68323"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079302045"/>
                  </a:ext>
                </a:extLst>
              </a:tr>
              <a:tr h="203971">
                <a:tc>
                  <a:txBody>
                    <a:bodyPr/>
                    <a:lstStyle/>
                    <a:p>
                      <a:pPr marL="77470" algn="l">
                        <a:lnSpc>
                          <a:spcPts val="1195"/>
                        </a:lnSpc>
                        <a:spcBef>
                          <a:spcPts val="635"/>
                        </a:spcBef>
                        <a:spcAft>
                          <a:spcPts val="0"/>
                        </a:spcAft>
                      </a:pPr>
                      <a:r>
                        <a:rPr lang="en-US" sz="1000">
                          <a:effectLst/>
                        </a:rPr>
                        <a:t>Prior</a:t>
                      </a:r>
                      <a:r>
                        <a:rPr lang="en-US" sz="1000" spc="120">
                          <a:effectLst/>
                        </a:rPr>
                        <a:t> </a:t>
                      </a:r>
                      <a:r>
                        <a:rPr lang="en-US" sz="1000">
                          <a:effectLst/>
                        </a:rPr>
                        <a:t>period</a:t>
                      </a:r>
                      <a:r>
                        <a:rPr lang="en-US" sz="1000" spc="120">
                          <a:effectLst/>
                        </a:rPr>
                        <a:t> </a:t>
                      </a:r>
                      <a:r>
                        <a:rPr lang="en-US" sz="1000">
                          <a:effectLst/>
                        </a:rPr>
                        <a:t>adjustment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323" marR="68323"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l">
                        <a:lnSpc>
                          <a:spcPts val="1195"/>
                        </a:lnSpc>
                        <a:spcBef>
                          <a:spcPts val="635"/>
                        </a:spcBef>
                        <a:spcAft>
                          <a:spcPts val="0"/>
                        </a:spcAft>
                      </a:pPr>
                      <a:r>
                        <a:rPr lang="en-US" sz="1000">
                          <a:effectLst/>
                        </a:rPr>
                        <a: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323" marR="68323"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l">
                        <a:lnSpc>
                          <a:spcPts val="1195"/>
                        </a:lnSpc>
                        <a:spcBef>
                          <a:spcPts val="635"/>
                        </a:spcBef>
                        <a:spcAft>
                          <a:spcPts val="0"/>
                        </a:spcAft>
                      </a:pPr>
                      <a:r>
                        <a:rPr lang="en-US" sz="1000">
                          <a:effectLst/>
                        </a:rPr>
                        <a:t>    189,699</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323" marR="68323"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06020568"/>
                  </a:ext>
                </a:extLst>
              </a:tr>
              <a:tr h="204500">
                <a:tc>
                  <a:txBody>
                    <a:bodyPr/>
                    <a:lstStyle/>
                    <a:p>
                      <a:pPr marL="77470" algn="l">
                        <a:lnSpc>
                          <a:spcPts val="1280"/>
                        </a:lnSpc>
                      </a:pPr>
                      <a:r>
                        <a:rPr lang="en-US" sz="1000">
                          <a:effectLst/>
                        </a:rPr>
                        <a:t>Net</a:t>
                      </a:r>
                      <a:r>
                        <a:rPr lang="en-US" sz="1000" spc="70">
                          <a:effectLst/>
                        </a:rPr>
                        <a:t> </a:t>
                      </a:r>
                      <a:r>
                        <a:rPr lang="en-US" sz="1000">
                          <a:effectLst/>
                        </a:rPr>
                        <a:t>Surplus</a:t>
                      </a:r>
                      <a:r>
                        <a:rPr lang="en-US" sz="1000" spc="70">
                          <a:effectLst/>
                        </a:rPr>
                        <a:t> </a:t>
                      </a:r>
                      <a:r>
                        <a:rPr lang="en-US" sz="1000">
                          <a:effectLst/>
                        </a:rPr>
                        <a:t>/</a:t>
                      </a:r>
                      <a:r>
                        <a:rPr lang="en-US" sz="1000" spc="70">
                          <a:effectLst/>
                        </a:rPr>
                        <a:t> </a:t>
                      </a:r>
                      <a:r>
                        <a:rPr lang="en-US" sz="1000">
                          <a:effectLst/>
                        </a:rPr>
                        <a:t>Deficit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323" marR="68323"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l">
                        <a:lnSpc>
                          <a:spcPts val="1280"/>
                        </a:lnSpc>
                      </a:pPr>
                      <a:r>
                        <a:rPr lang="en-US" sz="1000">
                          <a:effectLst/>
                        </a:rPr>
                        <a:t>2,937,053</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323" marR="68323"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l">
                        <a:lnSpc>
                          <a:spcPts val="1280"/>
                        </a:lnSpc>
                      </a:pPr>
                      <a:r>
                        <a:rPr lang="en-US" sz="1000">
                          <a:effectLst/>
                        </a:rPr>
                        <a:t>8,804,277</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323" marR="68323"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059647249"/>
                  </a:ext>
                </a:extLst>
              </a:tr>
              <a:tr h="204500">
                <a:tc>
                  <a:txBody>
                    <a:bodyPr/>
                    <a:lstStyle/>
                    <a:p>
                      <a:pPr marL="77470" algn="l">
                        <a:lnSpc>
                          <a:spcPts val="1280"/>
                        </a:lnSpc>
                      </a:pPr>
                      <a:r>
                        <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rPr>
                        <a:t>Balance at 31</a:t>
                      </a:r>
                      <a:r>
                        <a:rPr lang="en-GB" sz="1000" b="1" baseline="30000">
                          <a:solidFill>
                            <a:srgbClr val="254159"/>
                          </a:solidFill>
                          <a:effectLst/>
                          <a:latin typeface="Segoe UI" panose="020B0502040204020203" pitchFamily="34" charset="0"/>
                          <a:ea typeface="Tahoma" panose="020B0604030504040204" pitchFamily="34" charset="0"/>
                          <a:cs typeface="Segoe UI" panose="020B0502040204020203" pitchFamily="34" charset="0"/>
                        </a:rPr>
                        <a:t>st</a:t>
                      </a:r>
                      <a:r>
                        <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rPr>
                        <a:t> December </a:t>
                      </a:r>
                    </a:p>
                  </a:txBody>
                  <a:tcPr marL="68323" marR="68323"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6D3D7"/>
                    </a:solidFill>
                  </a:tcPr>
                </a:tc>
                <a:tc>
                  <a:txBody>
                    <a:bodyPr/>
                    <a:lstStyle/>
                    <a:p>
                      <a:pPr marR="64770" algn="l">
                        <a:lnSpc>
                          <a:spcPts val="1280"/>
                        </a:lnSpc>
                      </a:pPr>
                      <a:r>
                        <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rPr>
                        <a:t>17,717,625</a:t>
                      </a:r>
                    </a:p>
                  </a:txBody>
                  <a:tcPr marL="68323" marR="68323"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6D3D7"/>
                    </a:solidFill>
                  </a:tcPr>
                </a:tc>
                <a:tc>
                  <a:txBody>
                    <a:bodyPr/>
                    <a:lstStyle/>
                    <a:p>
                      <a:pPr marR="66040" algn="l">
                        <a:lnSpc>
                          <a:spcPts val="1280"/>
                        </a:lnSpc>
                      </a:pPr>
                      <a:r>
                        <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rPr>
                        <a:t>14,780,572</a:t>
                      </a:r>
                    </a:p>
                  </a:txBody>
                  <a:tcPr marL="68323" marR="68323"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6D3D7"/>
                    </a:solidFill>
                  </a:tcPr>
                </a:tc>
                <a:extLst>
                  <a:ext uri="{0D108BD9-81ED-4DB2-BD59-A6C34878D82A}">
                    <a16:rowId xmlns:a16="http://schemas.microsoft.com/office/drawing/2014/main" val="2593551042"/>
                  </a:ext>
                </a:extLst>
              </a:tr>
            </a:tbl>
          </a:graphicData>
        </a:graphic>
      </p:graphicFrame>
      <p:cxnSp>
        <p:nvCxnSpPr>
          <p:cNvPr id="60" name="Straight Connector 59">
            <a:extLst>
              <a:ext uri="{FF2B5EF4-FFF2-40B4-BE49-F238E27FC236}">
                <a16:creationId xmlns:a16="http://schemas.microsoft.com/office/drawing/2014/main" id="{E9BA539C-E681-D2E1-98D9-CF0A3E536160}"/>
              </a:ext>
            </a:extLst>
          </p:cNvPr>
          <p:cNvCxnSpPr/>
          <p:nvPr/>
        </p:nvCxnSpPr>
        <p:spPr>
          <a:xfrm>
            <a:off x="619760" y="8281198"/>
            <a:ext cx="5588001"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A77A8EE4-882B-31FA-3FF2-C16F57C585D3}"/>
              </a:ext>
            </a:extLst>
          </p:cNvPr>
          <p:cNvCxnSpPr/>
          <p:nvPr/>
        </p:nvCxnSpPr>
        <p:spPr>
          <a:xfrm>
            <a:off x="624839" y="8514967"/>
            <a:ext cx="5588001"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20CB0A32-8530-C402-6F8F-AAFF626D664D}"/>
              </a:ext>
            </a:extLst>
          </p:cNvPr>
          <p:cNvCxnSpPr/>
          <p:nvPr/>
        </p:nvCxnSpPr>
        <p:spPr>
          <a:xfrm>
            <a:off x="607059" y="6121116"/>
            <a:ext cx="5588001"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BA0B9F67-4DF3-4E44-5A40-0FF4CEA2B5F0}"/>
              </a:ext>
            </a:extLst>
          </p:cNvPr>
          <p:cNvCxnSpPr/>
          <p:nvPr/>
        </p:nvCxnSpPr>
        <p:spPr>
          <a:xfrm>
            <a:off x="617219" y="6329307"/>
            <a:ext cx="5588001"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73487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2B5539-EC80-E892-CD55-573E8709AB46}"/>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7C0C505-2269-AAD4-CD15-D443B8B8DC2C}"/>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B6ABC0C-B030-9DED-F8E2-94A860B0A7DB}"/>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6AE306-3F01-3D5C-0189-A387E47C3B7E}"/>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4B44811-51D7-8906-BD15-74FDEEB9A908}"/>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8754750-9F1E-6D6D-4A83-BBAFA48D0322}"/>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2C05567-B2F6-DBA2-AE99-62ACE149F93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bject 7">
            <a:extLst>
              <a:ext uri="{FF2B5EF4-FFF2-40B4-BE49-F238E27FC236}">
                <a16:creationId xmlns:a16="http://schemas.microsoft.com/office/drawing/2014/main" id="{862067B9-BD3E-BDC9-4D14-8EFC392CF1D7}"/>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sp>
        <p:nvSpPr>
          <p:cNvPr id="21" name="TextBox 20">
            <a:extLst>
              <a:ext uri="{FF2B5EF4-FFF2-40B4-BE49-F238E27FC236}">
                <a16:creationId xmlns:a16="http://schemas.microsoft.com/office/drawing/2014/main" id="{4BF27B9B-B143-E010-EF47-B159A76818FA}"/>
              </a:ext>
            </a:extLst>
          </p:cNvPr>
          <p:cNvSpPr txBox="1"/>
          <p:nvPr/>
        </p:nvSpPr>
        <p:spPr>
          <a:xfrm>
            <a:off x="933069" y="1108981"/>
            <a:ext cx="4991862" cy="276999"/>
          </a:xfrm>
          <a:prstGeom prst="rect">
            <a:avLst/>
          </a:prstGeom>
          <a:noFill/>
        </p:spPr>
        <p:txBody>
          <a:bodyPr wrap="square">
            <a:spAutoFit/>
          </a:bodyPr>
          <a:lstStyle/>
          <a:p>
            <a:pPr algn="ctr"/>
            <a:r>
              <a:rPr lang="en-US" sz="1200" b="1">
                <a:solidFill>
                  <a:srgbClr val="254159"/>
                </a:solidFill>
                <a:effectLst/>
                <a:latin typeface="Segoe UI" panose="020B0502040204020203" pitchFamily="34" charset="0"/>
                <a:ea typeface="Calibri" panose="020F0502020204030204" pitchFamily="34" charset="0"/>
                <a:cs typeface="Segoe UI" panose="020B0502040204020203" pitchFamily="34" charset="0"/>
              </a:rPr>
              <a:t>STATEMENT OF FINANCIAL POSITION AS AT 31 DECEMBER 2022</a:t>
            </a:r>
            <a:endParaRPr lang="en-GB" sz="1200">
              <a:solidFill>
                <a:srgbClr val="254159"/>
              </a:solidFill>
              <a:latin typeface="Segoe UI" panose="020B0502040204020203" pitchFamily="34" charset="0"/>
              <a:cs typeface="Segoe UI" panose="020B0502040204020203" pitchFamily="34" charset="0"/>
            </a:endParaRPr>
          </a:p>
        </p:txBody>
      </p:sp>
      <p:graphicFrame>
        <p:nvGraphicFramePr>
          <p:cNvPr id="22" name="Table 21">
            <a:extLst>
              <a:ext uri="{FF2B5EF4-FFF2-40B4-BE49-F238E27FC236}">
                <a16:creationId xmlns:a16="http://schemas.microsoft.com/office/drawing/2014/main" id="{602D9DA0-3BB8-9E20-7D5D-A84D3264F07D}"/>
              </a:ext>
            </a:extLst>
          </p:cNvPr>
          <p:cNvGraphicFramePr>
            <a:graphicFrameLocks noGrp="1"/>
          </p:cNvGraphicFramePr>
          <p:nvPr>
            <p:extLst>
              <p:ext uri="{D42A27DB-BD31-4B8C-83A1-F6EECF244321}">
                <p14:modId xmlns:p14="http://schemas.microsoft.com/office/powerpoint/2010/main" val="4060533089"/>
              </p:ext>
            </p:extLst>
          </p:nvPr>
        </p:nvGraphicFramePr>
        <p:xfrm>
          <a:off x="471488" y="1721296"/>
          <a:ext cx="5897816" cy="6112068"/>
        </p:xfrm>
        <a:graphic>
          <a:graphicData uri="http://schemas.openxmlformats.org/drawingml/2006/table">
            <a:tbl>
              <a:tblPr firstRow="1" firstCol="1" bandRow="1">
                <a:tableStyleId>{5940675A-B579-460E-94D1-54222C63F5DA}</a:tableStyleId>
              </a:tblPr>
              <a:tblGrid>
                <a:gridCol w="2518269">
                  <a:extLst>
                    <a:ext uri="{9D8B030D-6E8A-4147-A177-3AD203B41FA5}">
                      <a16:colId xmlns:a16="http://schemas.microsoft.com/office/drawing/2014/main" val="1601593502"/>
                    </a:ext>
                  </a:extLst>
                </a:gridCol>
                <a:gridCol w="993599">
                  <a:extLst>
                    <a:ext uri="{9D8B030D-6E8A-4147-A177-3AD203B41FA5}">
                      <a16:colId xmlns:a16="http://schemas.microsoft.com/office/drawing/2014/main" val="3291475857"/>
                    </a:ext>
                  </a:extLst>
                </a:gridCol>
                <a:gridCol w="1220094">
                  <a:extLst>
                    <a:ext uri="{9D8B030D-6E8A-4147-A177-3AD203B41FA5}">
                      <a16:colId xmlns:a16="http://schemas.microsoft.com/office/drawing/2014/main" val="728530425"/>
                    </a:ext>
                  </a:extLst>
                </a:gridCol>
                <a:gridCol w="1165854">
                  <a:extLst>
                    <a:ext uri="{9D8B030D-6E8A-4147-A177-3AD203B41FA5}">
                      <a16:colId xmlns:a16="http://schemas.microsoft.com/office/drawing/2014/main" val="1229818111"/>
                    </a:ext>
                  </a:extLst>
                </a:gridCol>
              </a:tblGrid>
              <a:tr h="381772">
                <a:tc>
                  <a:txBody>
                    <a:bodyPr/>
                    <a:lstStyle/>
                    <a:p>
                      <a:pPr algn="l">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ASSETS</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algn="l">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Notes</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algn="l">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algn="l">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algn="l">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algn="l">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extLst>
                  <a:ext uri="{0D108BD9-81ED-4DB2-BD59-A6C34878D82A}">
                    <a16:rowId xmlns:a16="http://schemas.microsoft.com/office/drawing/2014/main" val="2937698384"/>
                  </a:ext>
                </a:extLst>
              </a:tr>
              <a:tr h="175378">
                <a:tc>
                  <a:txBody>
                    <a:bodyPr/>
                    <a:lstStyle/>
                    <a:p>
                      <a:pPr algn="l">
                        <a:lnSpc>
                          <a:spcPct val="107000"/>
                        </a:lnSpc>
                        <a:spcBef>
                          <a:spcPts val="5"/>
                        </a:spcBef>
                      </a:pPr>
                      <a:r>
                        <a:rPr lang="en-US" sz="1000" b="1">
                          <a:solidFill>
                            <a:srgbClr val="254159"/>
                          </a:solidFill>
                          <a:effectLst/>
                          <a:latin typeface="Segoe UI" panose="020B0502040204020203" pitchFamily="34" charset="0"/>
                          <a:cs typeface="Segoe UI" panose="020B0502040204020203" pitchFamily="34" charset="0"/>
                        </a:rPr>
                        <a:t>Non- Current Assent</a:t>
                      </a:r>
                      <a:endParaRPr lang="en-GB" sz="1000" b="1" i="1">
                        <a:solidFill>
                          <a:srgbClr val="254159"/>
                        </a:solidFill>
                        <a:effectLst/>
                        <a:latin typeface="Segoe UI" panose="020B0502040204020203" pitchFamily="34" charset="0"/>
                        <a:ea typeface="Times New Roman" panose="02020603050405020304" pitchFamily="18"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lnSpc>
                          <a:spcPct val="107000"/>
                        </a:lnSpc>
                        <a:spcAft>
                          <a:spcPts val="800"/>
                        </a:spcAft>
                      </a:pPr>
                      <a:r>
                        <a:rPr lang="en-US" sz="1000" b="1">
                          <a:effectLst/>
                          <a:latin typeface="Segoe UI" panose="020B0502040204020203" pitchFamily="34" charset="0"/>
                          <a:cs typeface="Segoe UI" panose="020B0502040204020203" pitchFamily="34" charset="0"/>
                        </a:rPr>
                        <a:t> </a:t>
                      </a:r>
                      <a:endParaRPr lang="en-GB" sz="1000" b="1">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lnSpc>
                          <a:spcPct val="107000"/>
                        </a:lnSpc>
                        <a:spcAft>
                          <a:spcPts val="800"/>
                        </a:spcAft>
                      </a:pPr>
                      <a:r>
                        <a:rPr lang="en-US" sz="1000" b="1">
                          <a:effectLst/>
                          <a:latin typeface="Segoe UI" panose="020B0502040204020203" pitchFamily="34" charset="0"/>
                          <a:cs typeface="Segoe UI" panose="020B0502040204020203" pitchFamily="34" charset="0"/>
                        </a:rPr>
                        <a:t> </a:t>
                      </a:r>
                      <a:endParaRPr lang="en-GB" sz="1000" b="1">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lnSpc>
                          <a:spcPct val="107000"/>
                        </a:lnSpc>
                        <a:spcAft>
                          <a:spcPts val="800"/>
                        </a:spcAft>
                      </a:pPr>
                      <a:r>
                        <a:rPr lang="en-US" sz="1000" b="1">
                          <a:effectLst/>
                          <a:latin typeface="Segoe UI" panose="020B0502040204020203" pitchFamily="34" charset="0"/>
                          <a:cs typeface="Segoe UI" panose="020B0502040204020203" pitchFamily="34" charset="0"/>
                        </a:rPr>
                        <a:t> </a:t>
                      </a:r>
                      <a:endParaRPr lang="en-GB" sz="1000" b="1">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extLst>
                  <a:ext uri="{0D108BD9-81ED-4DB2-BD59-A6C34878D82A}">
                    <a16:rowId xmlns:a16="http://schemas.microsoft.com/office/drawing/2014/main" val="273160517"/>
                  </a:ext>
                </a:extLst>
              </a:tr>
              <a:tr h="174275">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Property, Plant and Equipment</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6</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6,492,556</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8,678,415</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45893107"/>
                  </a:ext>
                </a:extLst>
              </a:tr>
              <a:tr h="174275">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Intangibles</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7</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US" sz="1000" u="none">
                          <a:effectLst/>
                          <a:uFill>
                            <a:solidFill>
                              <a:srgbClr val="00AFEF"/>
                            </a:solidFill>
                          </a:uFill>
                          <a:latin typeface="Segoe UI" panose="020B0502040204020203" pitchFamily="34" charset="0"/>
                          <a:cs typeface="Segoe UI" panose="020B0502040204020203" pitchFamily="34" charset="0"/>
                        </a:rPr>
                        <a:t>1,626,307</a:t>
                      </a:r>
                      <a:endParaRPr lang="en-GB" sz="1000" u="none">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US" sz="1000" u="none">
                          <a:effectLst/>
                          <a:uFill>
                            <a:solidFill>
                              <a:srgbClr val="00AFEF"/>
                            </a:solidFill>
                          </a:uFill>
                          <a:latin typeface="Segoe UI" panose="020B0502040204020203" pitchFamily="34" charset="0"/>
                          <a:cs typeface="Segoe UI" panose="020B0502040204020203" pitchFamily="34" charset="0"/>
                        </a:rPr>
                        <a:t>1,626,307</a:t>
                      </a:r>
                      <a:endParaRPr lang="en-GB" sz="1000" u="none">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95352974"/>
                  </a:ext>
                </a:extLst>
              </a:tr>
              <a:tr h="174275">
                <a:tc>
                  <a:txBody>
                    <a:bodyPr/>
                    <a:lstStyle/>
                    <a:p>
                      <a:pPr algn="l">
                        <a:lnSpc>
                          <a:spcPct val="107000"/>
                        </a:lnSpc>
                        <a:spcAft>
                          <a:spcPts val="800"/>
                        </a:spcAft>
                      </a:pPr>
                      <a:r>
                        <a:rPr lang="en-GB" sz="1000">
                          <a:effectLst/>
                          <a:latin typeface="Segoe UI" panose="020B0502040204020203" pitchFamily="34" charset="0"/>
                          <a:ea typeface="Calibri" panose="020F0502020204030204" pitchFamily="34" charset="0"/>
                          <a:cs typeface="Segoe UI" panose="020B0502040204020203" pitchFamily="34" charset="0"/>
                        </a:rPr>
                        <a:t>Total Non-Current Assets</a:t>
                      </a: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spcBef>
                          <a:spcPts val="65"/>
                        </a:spcBef>
                        <a:tabLst>
                          <a:tab pos="432435" algn="l"/>
                        </a:tabLst>
                      </a:pPr>
                      <a:r>
                        <a:rPr lang="en-US" sz="1000" u="none">
                          <a:effectLst/>
                          <a:uFill>
                            <a:solidFill>
                              <a:srgbClr val="00AFEF"/>
                            </a:solidFill>
                          </a:uFill>
                          <a:latin typeface="Segoe UI" panose="020B0502040204020203" pitchFamily="34" charset="0"/>
                          <a:cs typeface="Segoe UI" panose="020B0502040204020203" pitchFamily="34" charset="0"/>
                        </a:rPr>
                        <a:t>8,118,863</a:t>
                      </a:r>
                      <a:endParaRPr lang="en-GB" sz="1000" u="none">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spcBef>
                          <a:spcPts val="65"/>
                        </a:spcBef>
                        <a:spcAft>
                          <a:spcPts val="0"/>
                        </a:spcAft>
                      </a:pPr>
                      <a:r>
                        <a:rPr lang="en-US" sz="1000" u="none">
                          <a:effectLst/>
                          <a:uFill>
                            <a:solidFill>
                              <a:srgbClr val="00AFEF"/>
                            </a:solidFill>
                          </a:uFill>
                          <a:latin typeface="Segoe UI" panose="020B0502040204020203" pitchFamily="34" charset="0"/>
                          <a:cs typeface="Segoe UI" panose="020B0502040204020203" pitchFamily="34" charset="0"/>
                        </a:rPr>
                        <a:t>10,304,722</a:t>
                      </a:r>
                      <a:endParaRPr lang="en-GB" sz="1000" u="none">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770575059"/>
                  </a:ext>
                </a:extLst>
              </a:tr>
              <a:tr h="174275">
                <a:tc>
                  <a:txBody>
                    <a:bodyPr/>
                    <a:lstStyle/>
                    <a:p>
                      <a:pPr marL="728980" algn="l">
                        <a:spcBef>
                          <a:spcPts val="150"/>
                        </a:spcBef>
                      </a:pPr>
                      <a:r>
                        <a:rPr lang="en-US" sz="1000">
                          <a:effectLst/>
                          <a:latin typeface="Segoe UI" panose="020B0502040204020203" pitchFamily="34" charset="0"/>
                          <a:cs typeface="Segoe UI" panose="020B0502040204020203" pitchFamily="34" charset="0"/>
                        </a:rPr>
                        <a:t> </a:t>
                      </a:r>
                      <a:endParaRPr lang="en-GB" sz="1000" i="1">
                        <a:effectLst/>
                        <a:latin typeface="Segoe UI" panose="020B0502040204020203" pitchFamily="34" charset="0"/>
                        <a:ea typeface="Cambria" panose="02040503050406030204" pitchFamily="18"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spcBef>
                          <a:spcPts val="65"/>
                        </a:spcBef>
                        <a:tabLst>
                          <a:tab pos="432435" algn="l"/>
                        </a:tabLst>
                      </a:pPr>
                      <a:r>
                        <a:rPr lang="en-US" sz="1000" u="none" strike="noStrike">
                          <a:effectLst/>
                          <a:uFill>
                            <a:solidFill>
                              <a:srgbClr val="00AFEF"/>
                            </a:solidFill>
                          </a:uFill>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spcBef>
                          <a:spcPts val="65"/>
                        </a:spcBef>
                        <a:spcAft>
                          <a:spcPts val="0"/>
                        </a:spcAft>
                      </a:pPr>
                      <a:r>
                        <a:rPr lang="en-US" sz="1000" u="none" strike="noStrike">
                          <a:effectLst/>
                          <a:uFill>
                            <a:solidFill>
                              <a:srgbClr val="00AFEF"/>
                            </a:solidFill>
                          </a:uFill>
                          <a:latin typeface="Segoe UI" panose="020B0502040204020203" pitchFamily="34" charset="0"/>
                          <a:cs typeface="Segoe UI" panose="020B0502040204020203" pitchFamily="34" charset="0"/>
                        </a:rPr>
                        <a:t> </a:t>
                      </a:r>
                      <a:endParaRPr lang="en-GB" sz="1000" u="none">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32045264"/>
                  </a:ext>
                </a:extLst>
              </a:tr>
              <a:tr h="174275">
                <a:tc>
                  <a:txBody>
                    <a:bodyPr/>
                    <a:lstStyle/>
                    <a:p>
                      <a:pPr algn="l">
                        <a:spcAft>
                          <a:spcPts val="500"/>
                        </a:spcAft>
                      </a:pPr>
                      <a:r>
                        <a:rPr lang="en-US" sz="1000" b="1">
                          <a:solidFill>
                            <a:srgbClr val="254159"/>
                          </a:solidFill>
                          <a:effectLst/>
                          <a:latin typeface="Segoe UI" panose="020B0502040204020203" pitchFamily="34" charset="0"/>
                          <a:cs typeface="Segoe UI" panose="020B0502040204020203" pitchFamily="34" charset="0"/>
                        </a:rPr>
                        <a:t>Current</a:t>
                      </a:r>
                      <a:r>
                        <a:rPr lang="en-US" sz="1000" b="1" spc="-15">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Assets</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lnSpc>
                          <a:spcPct val="107000"/>
                        </a:lnSpc>
                        <a:spcAft>
                          <a:spcPts val="800"/>
                        </a:spcAft>
                      </a:pPr>
                      <a:r>
                        <a:rPr lang="en-US" sz="1000" b="1">
                          <a:effectLst/>
                          <a:latin typeface="Segoe UI" panose="020B0502040204020203" pitchFamily="34" charset="0"/>
                          <a:cs typeface="Segoe UI" panose="020B0502040204020203" pitchFamily="34" charset="0"/>
                        </a:rPr>
                        <a:t> </a:t>
                      </a:r>
                      <a:endParaRPr lang="en-GB" sz="1000" b="1">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lnSpc>
                          <a:spcPct val="107000"/>
                        </a:lnSpc>
                        <a:spcAft>
                          <a:spcPts val="800"/>
                        </a:spcAft>
                      </a:pPr>
                      <a:r>
                        <a:rPr lang="en-US" sz="1000" b="1">
                          <a:effectLst/>
                          <a:latin typeface="Segoe UI" panose="020B0502040204020203" pitchFamily="34" charset="0"/>
                          <a:cs typeface="Segoe UI" panose="020B0502040204020203" pitchFamily="34" charset="0"/>
                        </a:rPr>
                        <a:t> </a:t>
                      </a:r>
                      <a:endParaRPr lang="en-GB" sz="1000" b="1">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lnSpc>
                          <a:spcPct val="107000"/>
                        </a:lnSpc>
                        <a:spcAft>
                          <a:spcPts val="800"/>
                        </a:spcAft>
                      </a:pPr>
                      <a:r>
                        <a:rPr lang="en-US" sz="1000" b="1" u="none">
                          <a:effectLst/>
                          <a:latin typeface="Segoe UI" panose="020B0502040204020203" pitchFamily="34" charset="0"/>
                          <a:cs typeface="Segoe UI" panose="020B0502040204020203" pitchFamily="34" charset="0"/>
                        </a:rPr>
                        <a:t> </a:t>
                      </a:r>
                      <a:endParaRPr lang="en-GB" sz="1000" b="1" u="none">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extLst>
                  <a:ext uri="{0D108BD9-81ED-4DB2-BD59-A6C34878D82A}">
                    <a16:rowId xmlns:a16="http://schemas.microsoft.com/office/drawing/2014/main" val="209194656"/>
                  </a:ext>
                </a:extLst>
              </a:tr>
              <a:tr h="174275">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Cash and Cash Equivalents</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8</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12,939,036</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US" sz="1000" u="none">
                          <a:effectLst/>
                          <a:latin typeface="Segoe UI" panose="020B0502040204020203" pitchFamily="34" charset="0"/>
                          <a:cs typeface="Segoe UI" panose="020B0502040204020203" pitchFamily="34" charset="0"/>
                        </a:rPr>
                        <a:t>8,912,504</a:t>
                      </a:r>
                      <a:endParaRPr lang="en-GB" sz="1000" u="none">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67497353"/>
                  </a:ext>
                </a:extLst>
              </a:tr>
              <a:tr h="174275">
                <a:tc>
                  <a:txBody>
                    <a:bodyPr/>
                    <a:lstStyle/>
                    <a:p>
                      <a:pPr algn="l">
                        <a:lnSpc>
                          <a:spcPct val="107000"/>
                        </a:lnSpc>
                        <a:spcAft>
                          <a:spcPts val="800"/>
                        </a:spcAft>
                      </a:pPr>
                      <a:r>
                        <a:rPr lang="en-GB" sz="1000">
                          <a:effectLst/>
                          <a:latin typeface="Segoe UI" panose="020B0502040204020203" pitchFamily="34" charset="0"/>
                          <a:ea typeface="Calibri" panose="020F0502020204030204" pitchFamily="34" charset="0"/>
                          <a:cs typeface="Segoe UI" panose="020B0502040204020203" pitchFamily="34" charset="0"/>
                        </a:rPr>
                        <a:t>Accounts Receivables </a:t>
                      </a: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GB" sz="1000">
                          <a:effectLst/>
                          <a:latin typeface="Segoe UI" panose="020B0502040204020203" pitchFamily="34" charset="0"/>
                          <a:ea typeface="Calibri" panose="020F0502020204030204" pitchFamily="34" charset="0"/>
                          <a:cs typeface="Segoe UI" panose="020B0502040204020203" pitchFamily="34" charset="0"/>
                        </a:rPr>
                        <a:t>9</a:t>
                      </a: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GB" sz="1000">
                          <a:effectLst/>
                          <a:latin typeface="Segoe UI" panose="020B0502040204020203" pitchFamily="34" charset="0"/>
                          <a:ea typeface="Calibri" panose="020F0502020204030204" pitchFamily="34" charset="0"/>
                          <a:cs typeface="Segoe UI" panose="020B0502040204020203" pitchFamily="34" charset="0"/>
                        </a:rPr>
                        <a:t>7,853,107</a:t>
                      </a: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GB" sz="1000" u="none">
                          <a:effectLst/>
                          <a:latin typeface="Segoe UI" panose="020B0502040204020203" pitchFamily="34" charset="0"/>
                          <a:ea typeface="Calibri" panose="020F0502020204030204" pitchFamily="34" charset="0"/>
                          <a:cs typeface="Segoe UI" panose="020B0502040204020203" pitchFamily="34" charset="0"/>
                        </a:rPr>
                        <a:t>6362,987</a:t>
                      </a: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406227"/>
                  </a:ext>
                </a:extLst>
              </a:tr>
              <a:tr h="174275">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Inventories</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10</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ts val="1270"/>
                        </a:lnSpc>
                        <a:tabLst>
                          <a:tab pos="558800" algn="l"/>
                        </a:tabLst>
                      </a:pPr>
                      <a:r>
                        <a:rPr lang="en-US" sz="1000" u="none">
                          <a:effectLst/>
                          <a:uFill>
                            <a:solidFill>
                              <a:srgbClr val="00AFEF"/>
                            </a:solidFill>
                          </a:uFill>
                          <a:latin typeface="Segoe UI" panose="020B0502040204020203" pitchFamily="34" charset="0"/>
                          <a:cs typeface="Segoe UI" panose="020B0502040204020203" pitchFamily="34" charset="0"/>
                        </a:rPr>
                        <a:t>152,589</a:t>
                      </a:r>
                      <a:endParaRPr lang="en-GB" sz="1000" u="none">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ts val="1270"/>
                        </a:lnSpc>
                        <a:tabLst>
                          <a:tab pos="359410" algn="l"/>
                        </a:tabLst>
                      </a:pPr>
                      <a:r>
                        <a:rPr lang="en-US" sz="1000" u="none">
                          <a:effectLst/>
                          <a:uFill>
                            <a:solidFill>
                              <a:srgbClr val="00AFEF"/>
                            </a:solidFill>
                          </a:uFill>
                          <a:latin typeface="Segoe UI" panose="020B0502040204020203" pitchFamily="34" charset="0"/>
                          <a:cs typeface="Segoe UI" panose="020B0502040204020203" pitchFamily="34" charset="0"/>
                        </a:rPr>
                        <a:t>113,845</a:t>
                      </a:r>
                      <a:endParaRPr lang="en-GB" sz="1000" u="none">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66977776"/>
                  </a:ext>
                </a:extLst>
              </a:tr>
              <a:tr h="174275">
                <a:tc>
                  <a:txBody>
                    <a:bodyPr/>
                    <a:lstStyle/>
                    <a:p>
                      <a:pPr algn="l">
                        <a:lnSpc>
                          <a:spcPct val="107000"/>
                        </a:lnSpc>
                        <a:spcBef>
                          <a:spcPts val="150"/>
                        </a:spcBef>
                        <a:spcAft>
                          <a:spcPts val="800"/>
                        </a:spcAft>
                      </a:pPr>
                      <a:r>
                        <a:rPr lang="en-US" sz="1000">
                          <a:effectLst/>
                          <a:latin typeface="Segoe UI" panose="020B0502040204020203" pitchFamily="34" charset="0"/>
                          <a:cs typeface="Segoe UI" panose="020B0502040204020203" pitchFamily="34" charset="0"/>
                        </a:rPr>
                        <a:t>Total</a:t>
                      </a:r>
                      <a:r>
                        <a:rPr lang="en-US" sz="1000" spc="5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Current</a:t>
                      </a:r>
                      <a:r>
                        <a:rPr lang="en-US" sz="1000" spc="2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Assets</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ts val="1275"/>
                        </a:lnSpc>
                        <a:spcBef>
                          <a:spcPts val="65"/>
                        </a:spcBef>
                        <a:spcAft>
                          <a:spcPts val="0"/>
                        </a:spcAft>
                        <a:tabLst>
                          <a:tab pos="345440" algn="l"/>
                          <a:tab pos="1479550" algn="l"/>
                        </a:tabLst>
                      </a:pPr>
                      <a:r>
                        <a:rPr lang="en-US" sz="1000" u="none">
                          <a:effectLst/>
                          <a:uFill>
                            <a:solidFill>
                              <a:srgbClr val="00AFEF"/>
                            </a:solidFill>
                          </a:uFill>
                          <a:latin typeface="Segoe UI" panose="020B0502040204020203" pitchFamily="34" charset="0"/>
                          <a:cs typeface="Segoe UI" panose="020B0502040204020203" pitchFamily="34" charset="0"/>
                        </a:rPr>
                        <a:t>20,944,732</a:t>
                      </a:r>
                      <a:endParaRPr lang="en-GB" sz="1000" u="none">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ts val="1275"/>
                        </a:lnSpc>
                        <a:spcBef>
                          <a:spcPts val="65"/>
                        </a:spcBef>
                        <a:spcAft>
                          <a:spcPts val="0"/>
                        </a:spcAft>
                      </a:pPr>
                      <a:r>
                        <a:rPr lang="en-US" sz="1000" u="none">
                          <a:effectLst/>
                          <a:uFill>
                            <a:solidFill>
                              <a:srgbClr val="00AFEF"/>
                            </a:solidFill>
                          </a:uFill>
                          <a:latin typeface="Segoe UI" panose="020B0502040204020203" pitchFamily="34" charset="0"/>
                          <a:cs typeface="Segoe UI" panose="020B0502040204020203" pitchFamily="34" charset="0"/>
                        </a:rPr>
                        <a:t>15,389,336</a:t>
                      </a:r>
                      <a:endParaRPr lang="en-GB" sz="1000" u="none">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98508872"/>
                  </a:ext>
                </a:extLst>
              </a:tr>
              <a:tr h="174275">
                <a:tc>
                  <a:txBody>
                    <a:bodyPr/>
                    <a:lstStyle/>
                    <a:p>
                      <a:pPr marL="0" marR="0" lvl="0" indent="0" algn="l" defTabSz="685800" rtl="0" eaLnBrk="1" fontAlgn="auto" latinLnBrk="0" hangingPunct="1">
                        <a:lnSpc>
                          <a:spcPct val="107000"/>
                        </a:lnSpc>
                        <a:spcBef>
                          <a:spcPts val="150"/>
                        </a:spcBef>
                        <a:spcAft>
                          <a:spcPts val="800"/>
                        </a:spcAft>
                        <a:buClrTx/>
                        <a:buSzTx/>
                        <a:buFontTx/>
                        <a:buNone/>
                        <a:tabLst/>
                        <a:defRPr/>
                      </a:pPr>
                      <a:r>
                        <a:rPr lang="en-US" sz="1000" b="1">
                          <a:solidFill>
                            <a:srgbClr val="254159"/>
                          </a:solidFill>
                          <a:effectLst/>
                          <a:latin typeface="Segoe UI" panose="020B0502040204020203" pitchFamily="34" charset="0"/>
                          <a:cs typeface="Segoe UI" panose="020B0502040204020203" pitchFamily="34" charset="0"/>
                        </a:rPr>
                        <a:t>TOTAL ASSETS</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lnSpc>
                          <a:spcPct val="107000"/>
                        </a:lnSpc>
                        <a:spcAft>
                          <a:spcPts val="800"/>
                        </a:spcAft>
                      </a:pP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lnSpc>
                          <a:spcPts val="1275"/>
                        </a:lnSpc>
                        <a:spcBef>
                          <a:spcPts val="65"/>
                        </a:spcBef>
                        <a:spcAft>
                          <a:spcPts val="0"/>
                        </a:spcAft>
                        <a:tabLst>
                          <a:tab pos="345440" algn="l"/>
                          <a:tab pos="1479550" algn="l"/>
                        </a:tabLst>
                      </a:pPr>
                      <a:r>
                        <a:rPr lang="en-GB" sz="1000" b="1" u="none">
                          <a:solidFill>
                            <a:srgbClr val="254159"/>
                          </a:solidFill>
                          <a:effectLst/>
                          <a:latin typeface="Segoe UI" panose="020B0502040204020203" pitchFamily="34" charset="0"/>
                          <a:ea typeface="Tahoma" panose="020B0604030504040204" pitchFamily="34" charset="0"/>
                          <a:cs typeface="Segoe UI" panose="020B0502040204020203" pitchFamily="34" charset="0"/>
                        </a:rPr>
                        <a:t>29,063,595</a:t>
                      </a: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lnSpc>
                          <a:spcPts val="1275"/>
                        </a:lnSpc>
                        <a:spcBef>
                          <a:spcPts val="65"/>
                        </a:spcBef>
                        <a:spcAft>
                          <a:spcPts val="0"/>
                        </a:spcAft>
                      </a:pPr>
                      <a:r>
                        <a:rPr lang="en-GB" sz="1000" b="1" u="none">
                          <a:solidFill>
                            <a:srgbClr val="254159"/>
                          </a:solidFill>
                          <a:effectLst/>
                          <a:latin typeface="Segoe UI" panose="020B0502040204020203" pitchFamily="34" charset="0"/>
                          <a:ea typeface="Tahoma" panose="020B0604030504040204" pitchFamily="34" charset="0"/>
                          <a:cs typeface="Segoe UI" panose="020B0502040204020203" pitchFamily="34" charset="0"/>
                        </a:rPr>
                        <a:t>25,694,060</a:t>
                      </a: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extLst>
                  <a:ext uri="{0D108BD9-81ED-4DB2-BD59-A6C34878D82A}">
                    <a16:rowId xmlns:a16="http://schemas.microsoft.com/office/drawing/2014/main" val="357677425"/>
                  </a:ext>
                </a:extLst>
              </a:tr>
              <a:tr h="174275">
                <a:tc>
                  <a:txBody>
                    <a:bodyPr/>
                    <a:lstStyle/>
                    <a:p>
                      <a:pPr algn="l">
                        <a:lnSpc>
                          <a:spcPct val="107000"/>
                        </a:lnSpc>
                        <a:spcBef>
                          <a:spcPts val="150"/>
                        </a:spcBef>
                        <a:spcAft>
                          <a:spcPts val="80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ts val="1275"/>
                        </a:lnSpc>
                        <a:spcBef>
                          <a:spcPts val="65"/>
                        </a:spcBef>
                        <a:spcAft>
                          <a:spcPts val="0"/>
                        </a:spcAft>
                        <a:tabLst>
                          <a:tab pos="345440" algn="l"/>
                          <a:tab pos="1479550" algn="l"/>
                        </a:tabLst>
                      </a:pPr>
                      <a:r>
                        <a:rPr lang="en-US" sz="1000" u="none" strike="noStrike">
                          <a:effectLst/>
                          <a:uFill>
                            <a:solidFill>
                              <a:srgbClr val="00AFEF"/>
                            </a:solidFill>
                          </a:uFill>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ts val="1275"/>
                        </a:lnSpc>
                        <a:spcBef>
                          <a:spcPts val="65"/>
                        </a:spcBef>
                        <a:spcAft>
                          <a:spcPts val="0"/>
                        </a:spcAft>
                      </a:pPr>
                      <a:r>
                        <a:rPr lang="en-US" sz="1000" u="none" strike="noStrike">
                          <a:effectLst/>
                          <a:uFill>
                            <a:solidFill>
                              <a:srgbClr val="00AFEF"/>
                            </a:solidFill>
                          </a:uFill>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88236354"/>
                  </a:ext>
                </a:extLst>
              </a:tr>
              <a:tr h="174275">
                <a:tc>
                  <a:txBody>
                    <a:bodyPr/>
                    <a:lstStyle/>
                    <a:p>
                      <a:pPr algn="l">
                        <a:lnSpc>
                          <a:spcPct val="107000"/>
                        </a:lnSpc>
                        <a:spcBef>
                          <a:spcPts val="150"/>
                        </a:spcBef>
                        <a:spcAft>
                          <a:spcPts val="800"/>
                        </a:spcAft>
                      </a:pPr>
                      <a:r>
                        <a:rPr lang="en-US" sz="1000" b="1">
                          <a:solidFill>
                            <a:srgbClr val="254159"/>
                          </a:solidFill>
                          <a:effectLst/>
                          <a:latin typeface="Segoe UI" panose="020B0502040204020203" pitchFamily="34" charset="0"/>
                          <a:cs typeface="Segoe UI" panose="020B0502040204020203" pitchFamily="34" charset="0"/>
                        </a:rPr>
                        <a:t>ACCUMULATED AND LIABILITIES</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lnSpc>
                          <a:spcPts val="1275"/>
                        </a:lnSpc>
                        <a:spcBef>
                          <a:spcPts val="65"/>
                        </a:spcBef>
                        <a:spcAft>
                          <a:spcPts val="0"/>
                        </a:spcAft>
                        <a:tabLst>
                          <a:tab pos="345440" algn="l"/>
                          <a:tab pos="1479550" algn="l"/>
                        </a:tabLst>
                      </a:pPr>
                      <a:r>
                        <a:rPr lang="en-US" sz="1000" u="none" strike="noStrike">
                          <a:effectLst/>
                          <a:uFill>
                            <a:solidFill>
                              <a:srgbClr val="00AFEF"/>
                            </a:solidFill>
                          </a:uFill>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lnSpc>
                          <a:spcPts val="1275"/>
                        </a:lnSpc>
                        <a:spcBef>
                          <a:spcPts val="65"/>
                        </a:spcBef>
                        <a:spcAft>
                          <a:spcPts val="0"/>
                        </a:spcAft>
                      </a:pPr>
                      <a:r>
                        <a:rPr lang="en-US" sz="1000" u="none" strike="noStrike">
                          <a:effectLst/>
                          <a:uFill>
                            <a:solidFill>
                              <a:srgbClr val="00AFEF"/>
                            </a:solidFill>
                          </a:uFill>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extLst>
                  <a:ext uri="{0D108BD9-81ED-4DB2-BD59-A6C34878D82A}">
                    <a16:rowId xmlns:a16="http://schemas.microsoft.com/office/drawing/2014/main" val="669751408"/>
                  </a:ext>
                </a:extLst>
              </a:tr>
              <a:tr h="174275">
                <a:tc>
                  <a:txBody>
                    <a:bodyPr/>
                    <a:lstStyle/>
                    <a:p>
                      <a:pPr algn="l">
                        <a:lnSpc>
                          <a:spcPct val="107000"/>
                        </a:lnSpc>
                        <a:spcBef>
                          <a:spcPts val="150"/>
                        </a:spcBef>
                        <a:spcAft>
                          <a:spcPts val="800"/>
                        </a:spcAft>
                      </a:pPr>
                      <a:r>
                        <a:rPr lang="en-US" sz="1000">
                          <a:effectLst/>
                          <a:latin typeface="Segoe UI" panose="020B0502040204020203" pitchFamily="34" charset="0"/>
                          <a:cs typeface="Segoe UI" panose="020B0502040204020203" pitchFamily="34" charset="0"/>
                        </a:rPr>
                        <a:t>Current liabilities</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ts val="1275"/>
                        </a:lnSpc>
                        <a:spcBef>
                          <a:spcPts val="65"/>
                        </a:spcBef>
                        <a:spcAft>
                          <a:spcPts val="0"/>
                        </a:spcAft>
                        <a:tabLst>
                          <a:tab pos="345440" algn="l"/>
                          <a:tab pos="1479550" algn="l"/>
                        </a:tabLst>
                      </a:pPr>
                      <a:r>
                        <a:rPr lang="en-US" sz="1000" u="none" strike="noStrike">
                          <a:effectLst/>
                          <a:uFill>
                            <a:solidFill>
                              <a:srgbClr val="00AFEF"/>
                            </a:solidFill>
                          </a:uFill>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ts val="1275"/>
                        </a:lnSpc>
                        <a:spcBef>
                          <a:spcPts val="65"/>
                        </a:spcBef>
                        <a:spcAft>
                          <a:spcPts val="0"/>
                        </a:spcAft>
                      </a:pPr>
                      <a:r>
                        <a:rPr lang="en-US" sz="1000" u="none" strike="noStrike">
                          <a:effectLst/>
                          <a:uFill>
                            <a:solidFill>
                              <a:srgbClr val="00AFEF"/>
                            </a:solidFill>
                          </a:uFill>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41518933"/>
                  </a:ext>
                </a:extLst>
              </a:tr>
              <a:tr h="174275">
                <a:tc>
                  <a:txBody>
                    <a:bodyPr/>
                    <a:lstStyle/>
                    <a:p>
                      <a:pPr algn="l">
                        <a:lnSpc>
                          <a:spcPct val="107000"/>
                        </a:lnSpc>
                        <a:spcBef>
                          <a:spcPts val="150"/>
                        </a:spcBef>
                        <a:spcAft>
                          <a:spcPts val="800"/>
                        </a:spcAft>
                      </a:pPr>
                      <a:r>
                        <a:rPr lang="en-US" sz="1000">
                          <a:effectLst/>
                          <a:latin typeface="Segoe UI" panose="020B0502040204020203" pitchFamily="34" charset="0"/>
                          <a:cs typeface="Segoe UI" panose="020B0502040204020203" pitchFamily="34" charset="0"/>
                        </a:rPr>
                        <a:t>Payables And Accruals</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11</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ts val="1275"/>
                        </a:lnSpc>
                        <a:spcBef>
                          <a:spcPts val="820"/>
                        </a:spcBef>
                        <a:tabLst>
                          <a:tab pos="340995" algn="l"/>
                        </a:tabLst>
                      </a:pPr>
                      <a:r>
                        <a:rPr lang="en-US" sz="1000" u="none">
                          <a:effectLst/>
                          <a:uFill>
                            <a:solidFill>
                              <a:srgbClr val="00AFEF"/>
                            </a:solidFill>
                          </a:uFill>
                          <a:latin typeface="Segoe UI" panose="020B0502040204020203" pitchFamily="34" charset="0"/>
                          <a:cs typeface="Segoe UI" panose="020B0502040204020203" pitchFamily="34" charset="0"/>
                        </a:rPr>
                        <a:t>10,298,252</a:t>
                      </a:r>
                      <a:endParaRPr lang="en-GB" sz="1000" u="none">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ts val="1275"/>
                        </a:lnSpc>
                        <a:spcBef>
                          <a:spcPts val="820"/>
                        </a:spcBef>
                        <a:spcAft>
                          <a:spcPts val="0"/>
                        </a:spcAft>
                        <a:tabLst>
                          <a:tab pos="226695" algn="l"/>
                        </a:tabLst>
                      </a:pPr>
                      <a:r>
                        <a:rPr lang="en-US" sz="1000" u="none">
                          <a:effectLst/>
                          <a:uFill>
                            <a:solidFill>
                              <a:srgbClr val="00AFEF"/>
                            </a:solidFill>
                          </a:uFill>
                          <a:latin typeface="Segoe UI" panose="020B0502040204020203" pitchFamily="34" charset="0"/>
                          <a:cs typeface="Segoe UI" panose="020B0502040204020203" pitchFamily="34" charset="0"/>
                        </a:rPr>
                        <a:t>8,654,364</a:t>
                      </a:r>
                      <a:endParaRPr lang="en-GB" sz="1000" u="none">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76373815"/>
                  </a:ext>
                </a:extLst>
              </a:tr>
              <a:tr h="174275">
                <a:tc>
                  <a:txBody>
                    <a:bodyPr/>
                    <a:lstStyle/>
                    <a:p>
                      <a:pPr marL="0" marR="0" lvl="0" indent="0" algn="l" defTabSz="685800" rtl="0" eaLnBrk="1" fontAlgn="auto" latinLnBrk="0" hangingPunct="1">
                        <a:lnSpc>
                          <a:spcPct val="107000"/>
                        </a:lnSpc>
                        <a:spcBef>
                          <a:spcPts val="150"/>
                        </a:spcBef>
                        <a:spcAft>
                          <a:spcPts val="800"/>
                        </a:spcAft>
                        <a:buClrTx/>
                        <a:buSzTx/>
                        <a:buFontTx/>
                        <a:buNone/>
                        <a:tabLst/>
                        <a:defRPr/>
                      </a:pPr>
                      <a:r>
                        <a:rPr lang="en-US" sz="1000">
                          <a:effectLst/>
                          <a:latin typeface="Segoe UI" panose="020B0502040204020203" pitchFamily="34" charset="0"/>
                          <a:cs typeface="Segoe UI" panose="020B0502040204020203" pitchFamily="34" charset="0"/>
                        </a:rPr>
                        <a:t>Total current liabilities</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ts val="1275"/>
                        </a:lnSpc>
                        <a:spcBef>
                          <a:spcPts val="820"/>
                        </a:spcBef>
                        <a:tabLst>
                          <a:tab pos="340995" algn="l"/>
                        </a:tabLst>
                      </a:pPr>
                      <a:r>
                        <a:rPr lang="en-US" sz="1000" u="none">
                          <a:effectLst/>
                          <a:uFill>
                            <a:solidFill>
                              <a:srgbClr val="00AFEF"/>
                            </a:solidFill>
                          </a:uFill>
                          <a:latin typeface="Segoe UI" panose="020B0502040204020203" pitchFamily="34" charset="0"/>
                          <a:cs typeface="Segoe UI" panose="020B0502040204020203" pitchFamily="34" charset="0"/>
                        </a:rPr>
                        <a:t>10,298,252</a:t>
                      </a:r>
                      <a:endParaRPr lang="en-GB" sz="1000" u="none">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ts val="1275"/>
                        </a:lnSpc>
                        <a:spcBef>
                          <a:spcPts val="820"/>
                        </a:spcBef>
                        <a:spcAft>
                          <a:spcPts val="0"/>
                        </a:spcAft>
                        <a:tabLst>
                          <a:tab pos="226695" algn="l"/>
                        </a:tabLst>
                      </a:pPr>
                      <a:r>
                        <a:rPr lang="en-US" sz="1000" u="none">
                          <a:effectLst/>
                          <a:uFill>
                            <a:solidFill>
                              <a:srgbClr val="00AFEF"/>
                            </a:solidFill>
                          </a:uFill>
                          <a:latin typeface="Segoe UI" panose="020B0502040204020203" pitchFamily="34" charset="0"/>
                          <a:cs typeface="Segoe UI" panose="020B0502040204020203" pitchFamily="34" charset="0"/>
                        </a:rPr>
                        <a:t>8,654,364</a:t>
                      </a:r>
                      <a:endParaRPr lang="en-GB" sz="1000" u="none">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6257187"/>
                  </a:ext>
                </a:extLst>
              </a:tr>
              <a:tr h="174275">
                <a:tc>
                  <a:txBody>
                    <a:bodyPr/>
                    <a:lstStyle/>
                    <a:p>
                      <a:pPr algn="l">
                        <a:lnSpc>
                          <a:spcPct val="107000"/>
                        </a:lnSpc>
                        <a:spcBef>
                          <a:spcPts val="150"/>
                        </a:spcBef>
                        <a:spcAft>
                          <a:spcPts val="800"/>
                        </a:spcAft>
                      </a:pPr>
                      <a:r>
                        <a:rPr lang="en-US" sz="1000" b="1">
                          <a:solidFill>
                            <a:srgbClr val="254159"/>
                          </a:solidFill>
                          <a:effectLst/>
                          <a:latin typeface="Segoe UI" panose="020B0502040204020203" pitchFamily="34" charset="0"/>
                          <a:cs typeface="Segoe UI" panose="020B0502040204020203" pitchFamily="34" charset="0"/>
                        </a:rPr>
                        <a:t>Liabilities over one year</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lnSpc>
                          <a:spcPct val="107000"/>
                        </a:lnSpc>
                        <a:spcAft>
                          <a:spcPts val="800"/>
                        </a:spcAft>
                      </a:pPr>
                      <a:r>
                        <a:rPr lang="en-US" sz="1000" b="1">
                          <a:effectLst/>
                          <a:latin typeface="Segoe UI" panose="020B0502040204020203" pitchFamily="34" charset="0"/>
                          <a:cs typeface="Segoe UI" panose="020B0502040204020203" pitchFamily="34" charset="0"/>
                        </a:rPr>
                        <a:t> </a:t>
                      </a:r>
                      <a:endParaRPr lang="en-GB" sz="1000" b="1">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marL="345440" algn="l">
                        <a:spcBef>
                          <a:spcPts val="65"/>
                        </a:spcBef>
                        <a:spcAft>
                          <a:spcPts val="0"/>
                        </a:spcAft>
                      </a:pPr>
                      <a:r>
                        <a:rPr lang="en-US" sz="1000" b="1">
                          <a:effectLst/>
                          <a:latin typeface="Segoe UI" panose="020B0502040204020203" pitchFamily="34" charset="0"/>
                          <a:cs typeface="Segoe UI" panose="020B0502040204020203" pitchFamily="34" charset="0"/>
                        </a:rPr>
                        <a:t> </a:t>
                      </a:r>
                      <a:endParaRPr lang="en-GB" sz="1000" b="1">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marR="65405" algn="l">
                        <a:spcBef>
                          <a:spcPts val="65"/>
                        </a:spcBef>
                        <a:spcAft>
                          <a:spcPts val="0"/>
                        </a:spcAft>
                      </a:pPr>
                      <a:r>
                        <a:rPr lang="en-US" sz="1000" b="1">
                          <a:effectLst/>
                          <a:latin typeface="Segoe UI" panose="020B0502040204020203" pitchFamily="34" charset="0"/>
                          <a:cs typeface="Segoe UI" panose="020B0502040204020203" pitchFamily="34" charset="0"/>
                        </a:rPr>
                        <a:t> </a:t>
                      </a:r>
                      <a:endParaRPr lang="en-GB" sz="1000" b="1">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extLst>
                  <a:ext uri="{0D108BD9-81ED-4DB2-BD59-A6C34878D82A}">
                    <a16:rowId xmlns:a16="http://schemas.microsoft.com/office/drawing/2014/main" val="226872334"/>
                  </a:ext>
                </a:extLst>
              </a:tr>
              <a:tr h="344997">
                <a:tc>
                  <a:txBody>
                    <a:bodyPr/>
                    <a:lstStyle/>
                    <a:p>
                      <a:pPr marL="0" marR="0" lvl="0" indent="0" algn="l" defTabSz="685800" rtl="0" eaLnBrk="1" fontAlgn="auto" latinLnBrk="0" hangingPunct="1">
                        <a:lnSpc>
                          <a:spcPct val="107000"/>
                        </a:lnSpc>
                        <a:spcBef>
                          <a:spcPts val="150"/>
                        </a:spcBef>
                        <a:spcAft>
                          <a:spcPts val="800"/>
                        </a:spcAft>
                        <a:buClrTx/>
                        <a:buSzTx/>
                        <a:buFontTx/>
                        <a:buNone/>
                        <a:tabLst/>
                        <a:defRPr/>
                      </a:pPr>
                      <a:r>
                        <a:rPr lang="en-US" sz="1000">
                          <a:effectLst/>
                          <a:latin typeface="Segoe UI" panose="020B0502040204020203" pitchFamily="34" charset="0"/>
                          <a:cs typeface="Segoe UI" panose="020B0502040204020203" pitchFamily="34" charset="0"/>
                        </a:rPr>
                        <a:t>Deferred income</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lnSpc>
                          <a:spcPct val="107000"/>
                        </a:lnSpc>
                        <a:spcAft>
                          <a:spcPts val="800"/>
                        </a:spcAft>
                      </a:pPr>
                      <a:r>
                        <a:rPr lang="en-GB" sz="1000" b="1">
                          <a:effectLst/>
                          <a:latin typeface="Segoe UI" panose="020B0502040204020203" pitchFamily="34" charset="0"/>
                          <a:ea typeface="Calibri" panose="020F0502020204030204" pitchFamily="34" charset="0"/>
                          <a:cs typeface="Segoe UI" panose="020B0502040204020203" pitchFamily="34" charset="0"/>
                        </a:rPr>
                        <a:t>12</a:t>
                      </a: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345440" algn="l">
                        <a:spcBef>
                          <a:spcPts val="65"/>
                        </a:spcBef>
                        <a:spcAft>
                          <a:spcPts val="0"/>
                        </a:spcAft>
                      </a:pPr>
                      <a:endParaRPr lang="en-GB" sz="1000" b="1">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65405" lvl="0" indent="0" algn="l" defTabSz="685800" rtl="0" eaLnBrk="1" fontAlgn="auto" latinLnBrk="0" hangingPunct="1">
                        <a:lnSpc>
                          <a:spcPct val="100000"/>
                        </a:lnSpc>
                        <a:spcBef>
                          <a:spcPts val="65"/>
                        </a:spcBef>
                        <a:spcAft>
                          <a:spcPts val="0"/>
                        </a:spcAft>
                        <a:buClrTx/>
                        <a:buSzTx/>
                        <a:buFontTx/>
                        <a:buNone/>
                        <a:tabLst/>
                        <a:defRPr/>
                      </a:pPr>
                      <a:r>
                        <a:rPr lang="en-US" sz="1000">
                          <a:effectLst/>
                          <a:latin typeface="Segoe UI" panose="020B0502040204020203" pitchFamily="34" charset="0"/>
                          <a:cs typeface="Segoe UI" panose="020B0502040204020203" pitchFamily="34" charset="0"/>
                        </a:rPr>
                        <a:t>2,064,008</a:t>
                      </a:r>
                      <a:endParaRPr lang="en-GB" sz="1000">
                        <a:effectLst/>
                        <a:latin typeface="Segoe UI" panose="020B0502040204020203" pitchFamily="34" charset="0"/>
                        <a:ea typeface="Tahoma" panose="020B0604030504040204" pitchFamily="34" charset="0"/>
                        <a:cs typeface="Segoe UI" panose="020B0502040204020203" pitchFamily="34" charset="0"/>
                      </a:endParaRPr>
                    </a:p>
                    <a:p>
                      <a:pPr marR="65405" algn="l">
                        <a:spcBef>
                          <a:spcPts val="65"/>
                        </a:spcBef>
                        <a:spcAft>
                          <a:spcPts val="0"/>
                        </a:spcAft>
                      </a:pPr>
                      <a:endParaRPr lang="en-GB" sz="1000" b="1">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68019224"/>
                  </a:ext>
                </a:extLst>
              </a:tr>
              <a:tr h="174275">
                <a:tc>
                  <a:txBody>
                    <a:bodyPr/>
                    <a:lstStyle/>
                    <a:p>
                      <a:pPr algn="l">
                        <a:lnSpc>
                          <a:spcPct val="107000"/>
                        </a:lnSpc>
                        <a:spcBef>
                          <a:spcPts val="150"/>
                        </a:spcBef>
                        <a:spcAft>
                          <a:spcPts val="800"/>
                        </a:spcAft>
                      </a:pPr>
                      <a:r>
                        <a:rPr lang="en-US" sz="1000" b="1">
                          <a:solidFill>
                            <a:srgbClr val="254159"/>
                          </a:solidFill>
                          <a:effectLst/>
                          <a:latin typeface="Segoe UI" panose="020B0502040204020203" pitchFamily="34" charset="0"/>
                          <a:cs typeface="Segoe UI" panose="020B0502040204020203" pitchFamily="34" charset="0"/>
                        </a:rPr>
                        <a:t>Financed By:</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lnSpc>
                          <a:spcPct val="107000"/>
                        </a:lnSpc>
                        <a:spcAft>
                          <a:spcPts val="800"/>
                        </a:spcAft>
                      </a:pPr>
                      <a:r>
                        <a:rPr lang="en-US" sz="1000" b="1">
                          <a:effectLst/>
                          <a:latin typeface="Segoe UI" panose="020B0502040204020203" pitchFamily="34" charset="0"/>
                          <a:cs typeface="Segoe UI" panose="020B0502040204020203" pitchFamily="34" charset="0"/>
                        </a:rPr>
                        <a:t> </a:t>
                      </a:r>
                      <a:endParaRPr lang="en-GB" sz="1000" b="1">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marL="560705" algn="l">
                        <a:spcBef>
                          <a:spcPts val="895"/>
                        </a:spcBef>
                        <a:spcAft>
                          <a:spcPts val="0"/>
                        </a:spcAft>
                      </a:pPr>
                      <a:r>
                        <a:rPr lang="en-US" sz="1000" b="1">
                          <a:effectLst/>
                          <a:latin typeface="Segoe UI" panose="020B0502040204020203" pitchFamily="34" charset="0"/>
                          <a:cs typeface="Segoe UI" panose="020B0502040204020203" pitchFamily="34" charset="0"/>
                        </a:rPr>
                        <a:t> </a:t>
                      </a:r>
                      <a:endParaRPr lang="en-GB" sz="1000" b="1">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marR="65405" algn="l">
                        <a:spcBef>
                          <a:spcPts val="895"/>
                        </a:spcBef>
                        <a:spcAft>
                          <a:spcPts val="0"/>
                        </a:spcAft>
                      </a:pPr>
                      <a:r>
                        <a:rPr lang="en-US" sz="1000" b="1">
                          <a:effectLst/>
                          <a:latin typeface="Segoe UI" panose="020B0502040204020203" pitchFamily="34" charset="0"/>
                          <a:cs typeface="Segoe UI" panose="020B0502040204020203" pitchFamily="34" charset="0"/>
                        </a:rPr>
                        <a:t> </a:t>
                      </a:r>
                      <a:endParaRPr lang="en-GB" sz="1000" b="1">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extLst>
                  <a:ext uri="{0D108BD9-81ED-4DB2-BD59-A6C34878D82A}">
                    <a16:rowId xmlns:a16="http://schemas.microsoft.com/office/drawing/2014/main" val="1470953416"/>
                  </a:ext>
                </a:extLst>
              </a:tr>
              <a:tr h="174275">
                <a:tc>
                  <a:txBody>
                    <a:bodyPr/>
                    <a:lstStyle/>
                    <a:p>
                      <a:pPr algn="l">
                        <a:lnSpc>
                          <a:spcPct val="107000"/>
                        </a:lnSpc>
                        <a:spcBef>
                          <a:spcPts val="150"/>
                        </a:spcBef>
                        <a:spcAft>
                          <a:spcPts val="800"/>
                        </a:spcAft>
                      </a:pPr>
                      <a:r>
                        <a:rPr lang="en-US" sz="1000" b="1">
                          <a:solidFill>
                            <a:srgbClr val="254159"/>
                          </a:solidFill>
                          <a:effectLst/>
                          <a:latin typeface="Segoe UI" panose="020B0502040204020203" pitchFamily="34" charset="0"/>
                          <a:cs typeface="Segoe UI" panose="020B0502040204020203" pitchFamily="34" charset="0"/>
                        </a:rPr>
                        <a:t>Equity</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13</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marL="560705" algn="l">
                        <a:spcBef>
                          <a:spcPts val="895"/>
                        </a:spcBef>
                        <a:spcAft>
                          <a:spcPts val="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marR="65405" algn="l">
                        <a:spcBef>
                          <a:spcPts val="895"/>
                        </a:spcBef>
                        <a:spcAft>
                          <a:spcPts val="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extLst>
                  <a:ext uri="{0D108BD9-81ED-4DB2-BD59-A6C34878D82A}">
                    <a16:rowId xmlns:a16="http://schemas.microsoft.com/office/drawing/2014/main" val="841405543"/>
                  </a:ext>
                </a:extLst>
              </a:tr>
              <a:tr h="358551">
                <a:tc>
                  <a:txBody>
                    <a:bodyPr/>
                    <a:lstStyle/>
                    <a:p>
                      <a:pPr algn="l">
                        <a:lnSpc>
                          <a:spcPct val="107000"/>
                        </a:lnSpc>
                        <a:spcBef>
                          <a:spcPts val="150"/>
                        </a:spcBef>
                        <a:spcAft>
                          <a:spcPts val="800"/>
                        </a:spcAft>
                      </a:pPr>
                      <a:r>
                        <a:rPr lang="en-US" sz="1000">
                          <a:effectLst/>
                          <a:latin typeface="Segoe UI" panose="020B0502040204020203" pitchFamily="34" charset="0"/>
                          <a:cs typeface="Segoe UI" panose="020B0502040204020203" pitchFamily="34" charset="0"/>
                        </a:rPr>
                        <a:t>Capital</a:t>
                      </a:r>
                      <a:r>
                        <a:rPr lang="en-US" sz="1000" spc="7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Grant</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US" sz="1000">
                          <a:effectLst/>
                          <a:latin typeface="Segoe UI" panose="020B0502040204020203" pitchFamily="34" charset="0"/>
                          <a:cs typeface="Segoe UI" panose="020B0502040204020203" pitchFamily="34" charset="0"/>
                        </a:rPr>
                        <a:t>192,170</a:t>
                      </a:r>
                      <a:endParaRPr lang="en-GB" sz="1000">
                        <a:effectLst/>
                        <a:latin typeface="Segoe UI" panose="020B0502040204020203" pitchFamily="34" charset="0"/>
                        <a:cs typeface="Segoe UI" panose="020B0502040204020203" pitchFamily="34" charset="0"/>
                      </a:endParaRPr>
                    </a:p>
                    <a:p>
                      <a:pPr algn="l">
                        <a:lnSpc>
                          <a:spcPts val="1200"/>
                        </a:lnSpc>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US" sz="1000">
                          <a:effectLst/>
                          <a:latin typeface="Segoe UI" panose="020B0502040204020203" pitchFamily="34" charset="0"/>
                          <a:cs typeface="Segoe UI" panose="020B0502040204020203" pitchFamily="34" charset="0"/>
                        </a:rPr>
                        <a:t>192,170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8057803"/>
                  </a:ext>
                </a:extLst>
              </a:tr>
              <a:tr h="405318">
                <a:tc>
                  <a:txBody>
                    <a:bodyPr/>
                    <a:lstStyle/>
                    <a:p>
                      <a:pPr algn="l">
                        <a:lnSpc>
                          <a:spcPct val="107000"/>
                        </a:lnSpc>
                        <a:spcBef>
                          <a:spcPts val="150"/>
                        </a:spcBef>
                        <a:spcAft>
                          <a:spcPts val="800"/>
                        </a:spcAft>
                      </a:pPr>
                      <a:r>
                        <a:rPr lang="en-US" sz="1000">
                          <a:effectLst/>
                          <a:latin typeface="Segoe UI" panose="020B0502040204020203" pitchFamily="34" charset="0"/>
                          <a:cs typeface="Segoe UI" panose="020B0502040204020203" pitchFamily="34" charset="0"/>
                        </a:rPr>
                        <a:t>Accumulated Fund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US" sz="1000">
                          <a:effectLst/>
                          <a:latin typeface="Segoe UI" panose="020B0502040204020203" pitchFamily="34" charset="0"/>
                          <a:cs typeface="Segoe UI" panose="020B0502040204020203" pitchFamily="34" charset="0"/>
                        </a:rPr>
                        <a:t>14,780,572</a:t>
                      </a:r>
                      <a:endParaRPr lang="en-GB" sz="1000">
                        <a:effectLst/>
                        <a:latin typeface="Segoe UI" panose="020B0502040204020203" pitchFamily="34" charset="0"/>
                        <a:cs typeface="Segoe UI" panose="020B0502040204020203" pitchFamily="34" charset="0"/>
                      </a:endParaRPr>
                    </a:p>
                    <a:p>
                      <a:pPr algn="l"/>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US" sz="1000">
                          <a:effectLst/>
                          <a:latin typeface="Segoe UI" panose="020B0502040204020203" pitchFamily="34" charset="0"/>
                          <a:cs typeface="Segoe UI" panose="020B0502040204020203" pitchFamily="34" charset="0"/>
                        </a:rPr>
                        <a:t>5,786,596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02670579"/>
                  </a:ext>
                </a:extLst>
              </a:tr>
              <a:tr h="371737">
                <a:tc>
                  <a:txBody>
                    <a:bodyPr/>
                    <a:lstStyle/>
                    <a:p>
                      <a:pPr marL="31750" marR="721995" algn="l">
                        <a:spcBef>
                          <a:spcPts val="245"/>
                        </a:spcBef>
                        <a:spcAft>
                          <a:spcPts val="0"/>
                        </a:spcAft>
                      </a:pPr>
                      <a:r>
                        <a:rPr lang="en-US" sz="1000">
                          <a:effectLst/>
                          <a:latin typeface="Segoe UI" panose="020B0502040204020203" pitchFamily="34" charset="0"/>
                          <a:cs typeface="Segoe UI" panose="020B0502040204020203" pitchFamily="34" charset="0"/>
                        </a:rPr>
                        <a:t>Surplus</a:t>
                      </a:r>
                      <a:endParaRPr lang="en-GB" sz="1000">
                        <a:effectLst/>
                        <a:latin typeface="Segoe UI" panose="020B0502040204020203" pitchFamily="34" charset="0"/>
                        <a:cs typeface="Segoe UI" panose="020B0502040204020203" pitchFamily="34" charset="0"/>
                      </a:endParaRPr>
                    </a:p>
                    <a:p>
                      <a:pPr algn="l">
                        <a:lnSpc>
                          <a:spcPct val="107000"/>
                        </a:lnSpc>
                        <a:spcBef>
                          <a:spcPts val="150"/>
                        </a:spcBef>
                        <a:spcAft>
                          <a:spcPts val="80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ct val="107000"/>
                        </a:lnSpc>
                        <a:spcAft>
                          <a:spcPts val="80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426720" algn="l">
                        <a:lnSpc>
                          <a:spcPts val="1190"/>
                        </a:lnSpc>
                      </a:pP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675" algn="l">
                        <a:lnSpc>
                          <a:spcPts val="1190"/>
                        </a:lnSpc>
                      </a:pPr>
                      <a:r>
                        <a:rPr lang="en-US" sz="1000">
                          <a:effectLst/>
                          <a:latin typeface="Segoe UI" panose="020B0502040204020203" pitchFamily="34" charset="0"/>
                          <a:cs typeface="Segoe UI" panose="020B0502040204020203" pitchFamily="34" charset="0"/>
                        </a:rPr>
                        <a:t>8,804,278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748931424"/>
                  </a:ext>
                </a:extLst>
              </a:tr>
              <a:tr h="174275">
                <a:tc>
                  <a:txBody>
                    <a:bodyPr/>
                    <a:lstStyle/>
                    <a:p>
                      <a:pPr algn="l">
                        <a:lnSpc>
                          <a:spcPct val="107000"/>
                        </a:lnSpc>
                        <a:spcBef>
                          <a:spcPts val="150"/>
                        </a:spcBef>
                        <a:spcAft>
                          <a:spcPts val="800"/>
                        </a:spcAft>
                      </a:pPr>
                      <a:r>
                        <a:rPr lang="en-US" sz="1000">
                          <a:effectLst/>
                          <a:latin typeface="Segoe UI" panose="020B0502040204020203" pitchFamily="34" charset="0"/>
                          <a:cs typeface="Segoe UI" panose="020B0502040204020203" pitchFamily="34" charset="0"/>
                        </a:rPr>
                        <a:t>Prior</a:t>
                      </a:r>
                      <a:r>
                        <a:rPr lang="en-US" sz="1000" spc="11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Period</a:t>
                      </a:r>
                      <a:r>
                        <a:rPr lang="en-US" sz="1000" spc="11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adjustment</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lnSpc>
                          <a:spcPts val="1195"/>
                        </a:lnSpc>
                        <a:spcBef>
                          <a:spcPts val="1075"/>
                        </a:spcBef>
                      </a:pPr>
                      <a:r>
                        <a:rPr lang="en-US" sz="1000">
                          <a:effectLst/>
                          <a:latin typeface="Segoe UI" panose="020B0502040204020203" pitchFamily="34" charset="0"/>
                          <a:cs typeface="Segoe UI" panose="020B0502040204020203" pitchFamily="34" charset="0"/>
                        </a:rPr>
                        <a:t>13a</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560705" algn="l">
                        <a:spcBef>
                          <a:spcPts val="895"/>
                        </a:spcBef>
                        <a:spcAft>
                          <a:spcPts val="0"/>
                        </a:spcAft>
                      </a:pPr>
                      <a:r>
                        <a:rPr lang="en-US" sz="1000">
                          <a:effectLst/>
                          <a:latin typeface="Segoe UI" panose="020B0502040204020203" pitchFamily="34" charset="0"/>
                          <a:cs typeface="Segoe UI" panose="020B0502040204020203" pitchFamily="34" charset="0"/>
                        </a:rPr>
                        <a: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l">
                        <a:spcBef>
                          <a:spcPts val="895"/>
                        </a:spcBef>
                        <a:spcAft>
                          <a:spcPts val="0"/>
                        </a:spcAft>
                      </a:pPr>
                      <a:r>
                        <a:rPr lang="en-US" sz="1000">
                          <a:effectLst/>
                          <a:latin typeface="Segoe UI" panose="020B0502040204020203" pitchFamily="34" charset="0"/>
                          <a:cs typeface="Segoe UI" panose="020B0502040204020203" pitchFamily="34" charset="0"/>
                        </a:rPr>
                        <a:t>189,699</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60815434"/>
                  </a:ext>
                </a:extLst>
              </a:tr>
              <a:tr h="202659">
                <a:tc>
                  <a:txBody>
                    <a:bodyPr/>
                    <a:lstStyle/>
                    <a:p>
                      <a:pPr algn="l">
                        <a:lnSpc>
                          <a:spcPct val="107000"/>
                        </a:lnSpc>
                        <a:spcBef>
                          <a:spcPts val="150"/>
                        </a:spcBef>
                        <a:spcAft>
                          <a:spcPts val="800"/>
                        </a:spcAft>
                      </a:pPr>
                      <a:r>
                        <a:rPr lang="en-US" sz="1000">
                          <a:effectLst/>
                          <a:latin typeface="Segoe UI" panose="020B0502040204020203" pitchFamily="34" charset="0"/>
                          <a:cs typeface="Segoe UI" panose="020B0502040204020203" pitchFamily="34" charset="0"/>
                        </a:rPr>
                        <a:t>Reserves</a:t>
                      </a:r>
                      <a:r>
                        <a:rPr lang="en-US" sz="1000" spc="-3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and</a:t>
                      </a:r>
                      <a:r>
                        <a:rPr lang="en-US" sz="1000" spc="-3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Revolving</a:t>
                      </a:r>
                      <a:r>
                        <a:rPr lang="en-US" sz="1000" spc="-3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Fund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spcBef>
                          <a:spcPts val="895"/>
                        </a:spcBef>
                      </a:pPr>
                      <a:r>
                        <a:rPr lang="en-US" sz="1000">
                          <a:effectLst/>
                          <a:latin typeface="Segoe UI" panose="020B0502040204020203" pitchFamily="34" charset="0"/>
                          <a:cs typeface="Segoe UI" panose="020B0502040204020203" pitchFamily="34" charset="0"/>
                        </a:rPr>
                        <a:t>2,946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l">
                        <a:spcBef>
                          <a:spcPts val="895"/>
                        </a:spcBef>
                        <a:spcAft>
                          <a:spcPts val="0"/>
                        </a:spcAft>
                      </a:pPr>
                      <a:r>
                        <a:rPr lang="en-US" sz="1000">
                          <a:effectLst/>
                          <a:latin typeface="Segoe UI" panose="020B0502040204020203" pitchFamily="34" charset="0"/>
                          <a:cs typeface="Segoe UI" panose="020B0502040204020203" pitchFamily="34" charset="0"/>
                        </a:rPr>
                        <a:t>2,946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60528156"/>
                  </a:ext>
                </a:extLst>
              </a:tr>
              <a:tr h="202659">
                <a:tc>
                  <a:txBody>
                    <a:bodyPr/>
                    <a:lstStyle/>
                    <a:p>
                      <a:pPr algn="l">
                        <a:lnSpc>
                          <a:spcPct val="107000"/>
                        </a:lnSpc>
                        <a:spcBef>
                          <a:spcPts val="150"/>
                        </a:spcBef>
                        <a:spcAft>
                          <a:spcPts val="800"/>
                        </a:spcAft>
                      </a:pPr>
                      <a:r>
                        <a:rPr lang="en-US" sz="1000" b="1">
                          <a:solidFill>
                            <a:srgbClr val="254159"/>
                          </a:solidFill>
                          <a:effectLst/>
                          <a:latin typeface="Segoe UI" panose="020B0502040204020203" pitchFamily="34" charset="0"/>
                          <a:cs typeface="Segoe UI" panose="020B0502040204020203" pitchFamily="34" charset="0"/>
                        </a:rPr>
                        <a:t>Sub-total</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r>
                        <a:rPr lang="en-US" sz="1000" b="1">
                          <a:solidFill>
                            <a:srgbClr val="254159"/>
                          </a:solidFill>
                          <a:effectLst/>
                          <a:latin typeface="Segoe UI" panose="020B0502040204020203" pitchFamily="34" charset="0"/>
                          <a:cs typeface="Segoe UI" panose="020B0502040204020203" pitchFamily="34" charset="0"/>
                        </a:rPr>
                        <a:t> </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spcBef>
                          <a:spcPts val="65"/>
                        </a:spcBef>
                        <a:spcAft>
                          <a:spcPts val="0"/>
                        </a:spcAft>
                        <a:tabLst>
                          <a:tab pos="1402080" algn="l"/>
                        </a:tabLst>
                      </a:pPr>
                      <a:r>
                        <a:rPr lang="en-US" sz="1000" b="1" u="none">
                          <a:solidFill>
                            <a:srgbClr val="254159"/>
                          </a:solidFill>
                          <a:effectLst/>
                          <a:uFill>
                            <a:solidFill>
                              <a:srgbClr val="00AFEF"/>
                            </a:solidFill>
                          </a:uFill>
                          <a:latin typeface="Segoe UI" panose="020B0502040204020203" pitchFamily="34" charset="0"/>
                          <a:cs typeface="Segoe UI" panose="020B0502040204020203" pitchFamily="34" charset="0"/>
                        </a:rPr>
                        <a:t>17,912,741</a:t>
                      </a:r>
                      <a:endParaRPr lang="en-GB" sz="1000" b="1" u="none">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spcBef>
                          <a:spcPts val="65"/>
                        </a:spcBef>
                        <a:spcAft>
                          <a:spcPts val="0"/>
                        </a:spcAft>
                      </a:pPr>
                      <a:r>
                        <a:rPr lang="en-US" sz="1000" b="1" u="sng">
                          <a:solidFill>
                            <a:srgbClr val="254159"/>
                          </a:solidFill>
                          <a:effectLst/>
                          <a:uFill>
                            <a:solidFill>
                              <a:srgbClr val="00AFEF"/>
                            </a:solidFill>
                          </a:uFill>
                          <a:latin typeface="Segoe UI" panose="020B0502040204020203" pitchFamily="34" charset="0"/>
                          <a:cs typeface="Segoe UI" panose="020B0502040204020203" pitchFamily="34" charset="0"/>
                        </a:rPr>
                        <a:t>14,975,688</a:t>
                      </a:r>
                      <a:endParaRPr lang="en-GB" sz="1000" b="1" u="sng">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extLst>
                  <a:ext uri="{0D108BD9-81ED-4DB2-BD59-A6C34878D82A}">
                    <a16:rowId xmlns:a16="http://schemas.microsoft.com/office/drawing/2014/main" val="285707628"/>
                  </a:ext>
                </a:extLst>
              </a:tr>
              <a:tr h="357772">
                <a:tc>
                  <a:txBody>
                    <a:bodyPr/>
                    <a:lstStyle/>
                    <a:p>
                      <a:pPr algn="l">
                        <a:lnSpc>
                          <a:spcPct val="107000"/>
                        </a:lnSpc>
                        <a:spcBef>
                          <a:spcPts val="150"/>
                        </a:spcBef>
                        <a:spcAft>
                          <a:spcPts val="800"/>
                        </a:spcAft>
                      </a:pPr>
                      <a:r>
                        <a:rPr lang="en-US" sz="1000" b="1" u="none">
                          <a:solidFill>
                            <a:srgbClr val="254159"/>
                          </a:solidFill>
                          <a:effectLst/>
                          <a:latin typeface="Segoe UI" panose="020B0502040204020203" pitchFamily="34" charset="0"/>
                          <a:cs typeface="Segoe UI" panose="020B0502040204020203" pitchFamily="34" charset="0"/>
                        </a:rPr>
                        <a:t>TOTAL ACCUMULATED FUND &amp; LIABILITIES FUNDS</a:t>
                      </a:r>
                      <a:endParaRPr lang="en-GB" sz="1000" b="1" u="none">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r>
                        <a:rPr lang="en-US" sz="1000" b="1" u="none">
                          <a:solidFill>
                            <a:srgbClr val="254159"/>
                          </a:solidFill>
                          <a:effectLst/>
                          <a:latin typeface="Segoe UI" panose="020B0502040204020203" pitchFamily="34" charset="0"/>
                          <a:cs typeface="Segoe UI" panose="020B0502040204020203" pitchFamily="34" charset="0"/>
                        </a:rPr>
                        <a:t> </a:t>
                      </a:r>
                      <a:endParaRPr lang="en-GB" sz="1000" b="1" u="none">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algn="l">
                        <a:lnSpc>
                          <a:spcPts val="875"/>
                        </a:lnSpc>
                        <a:spcAft>
                          <a:spcPts val="0"/>
                        </a:spcAft>
                      </a:pPr>
                      <a:r>
                        <a:rPr lang="en-US" sz="1000" b="1" u="none">
                          <a:solidFill>
                            <a:srgbClr val="254159"/>
                          </a:solidFill>
                          <a:effectLst/>
                          <a:latin typeface="Segoe UI" panose="020B0502040204020203" pitchFamily="34" charset="0"/>
                          <a:cs typeface="Segoe UI" panose="020B0502040204020203" pitchFamily="34" charset="0"/>
                        </a:rPr>
                        <a:t>29,063,595 </a:t>
                      </a:r>
                      <a:endParaRPr lang="en-GB" sz="1000" b="1" u="none">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tc>
                  <a:txBody>
                    <a:bodyPr/>
                    <a:lstStyle/>
                    <a:p>
                      <a:pPr marL="233045" algn="l">
                        <a:spcBef>
                          <a:spcPts val="390"/>
                        </a:spcBef>
                        <a:spcAft>
                          <a:spcPts val="0"/>
                        </a:spcAft>
                      </a:pPr>
                      <a:endParaRPr lang="en-GB" sz="1000" b="1" u="none">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4560" marR="6456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D0DBDE"/>
                    </a:solidFill>
                  </a:tcPr>
                </a:tc>
                <a:extLst>
                  <a:ext uri="{0D108BD9-81ED-4DB2-BD59-A6C34878D82A}">
                    <a16:rowId xmlns:a16="http://schemas.microsoft.com/office/drawing/2014/main" val="1983402817"/>
                  </a:ext>
                </a:extLst>
              </a:tr>
            </a:tbl>
          </a:graphicData>
        </a:graphic>
      </p:graphicFrame>
      <p:sp>
        <p:nvSpPr>
          <p:cNvPr id="28" name="TextBox 27">
            <a:extLst>
              <a:ext uri="{FF2B5EF4-FFF2-40B4-BE49-F238E27FC236}">
                <a16:creationId xmlns:a16="http://schemas.microsoft.com/office/drawing/2014/main" id="{105EB7DC-445E-8D57-CA7C-5DE2E6CE6DD6}"/>
              </a:ext>
            </a:extLst>
          </p:cNvPr>
          <p:cNvSpPr txBox="1"/>
          <p:nvPr/>
        </p:nvSpPr>
        <p:spPr>
          <a:xfrm>
            <a:off x="3986022" y="5036558"/>
            <a:ext cx="672084" cy="246221"/>
          </a:xfrm>
          <a:prstGeom prst="rect">
            <a:avLst/>
          </a:prstGeom>
          <a:noFill/>
        </p:spPr>
        <p:txBody>
          <a:bodyPr wrap="square">
            <a:spAutoFit/>
          </a:bodyPr>
          <a:lstStyle/>
          <a:p>
            <a:r>
              <a:rPr lang="en-GB" sz="1000">
                <a:latin typeface="Segoe UI" panose="020B0502040204020203" pitchFamily="34" charset="0"/>
                <a:cs typeface="Segoe UI" panose="020B0502040204020203" pitchFamily="34" charset="0"/>
              </a:rPr>
              <a:t>852,602</a:t>
            </a:r>
          </a:p>
        </p:txBody>
      </p:sp>
      <p:sp>
        <p:nvSpPr>
          <p:cNvPr id="30" name="TextBox 29">
            <a:extLst>
              <a:ext uri="{FF2B5EF4-FFF2-40B4-BE49-F238E27FC236}">
                <a16:creationId xmlns:a16="http://schemas.microsoft.com/office/drawing/2014/main" id="{D5372A9A-9FA2-7995-FAEB-B5BC79B73D85}"/>
              </a:ext>
            </a:extLst>
          </p:cNvPr>
          <p:cNvSpPr txBox="1"/>
          <p:nvPr/>
        </p:nvSpPr>
        <p:spPr>
          <a:xfrm>
            <a:off x="3986022" y="6456926"/>
            <a:ext cx="757428" cy="246221"/>
          </a:xfrm>
          <a:prstGeom prst="rect">
            <a:avLst/>
          </a:prstGeom>
          <a:noFill/>
        </p:spPr>
        <p:txBody>
          <a:bodyPr wrap="square">
            <a:spAutoFit/>
          </a:bodyPr>
          <a:lstStyle/>
          <a:p>
            <a:r>
              <a:rPr lang="en-GB" sz="1000">
                <a:latin typeface="Segoe UI" panose="020B0502040204020203" pitchFamily="34" charset="0"/>
                <a:cs typeface="Segoe UI" panose="020B0502040204020203" pitchFamily="34" charset="0"/>
              </a:rPr>
              <a:t>2,937,053</a:t>
            </a:r>
          </a:p>
        </p:txBody>
      </p:sp>
      <p:cxnSp>
        <p:nvCxnSpPr>
          <p:cNvPr id="31" name="Straight Connector 30">
            <a:extLst>
              <a:ext uri="{FF2B5EF4-FFF2-40B4-BE49-F238E27FC236}">
                <a16:creationId xmlns:a16="http://schemas.microsoft.com/office/drawing/2014/main" id="{E68487A1-103B-A343-50E1-ECB96CEE6DAB}"/>
              </a:ext>
            </a:extLst>
          </p:cNvPr>
          <p:cNvCxnSpPr>
            <a:cxnSpLocks/>
          </p:cNvCxnSpPr>
          <p:nvPr/>
        </p:nvCxnSpPr>
        <p:spPr>
          <a:xfrm>
            <a:off x="488697" y="2448276"/>
            <a:ext cx="5880607"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21DF837-0C79-5375-CCC9-DE160AE5C94A}"/>
              </a:ext>
            </a:extLst>
          </p:cNvPr>
          <p:cNvCxnSpPr>
            <a:cxnSpLocks/>
          </p:cNvCxnSpPr>
          <p:nvPr/>
        </p:nvCxnSpPr>
        <p:spPr>
          <a:xfrm>
            <a:off x="498857" y="2619891"/>
            <a:ext cx="5870447"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AC4AC82-94AC-4647-732C-E2F8D2A122C7}"/>
              </a:ext>
            </a:extLst>
          </p:cNvPr>
          <p:cNvCxnSpPr>
            <a:cxnSpLocks/>
          </p:cNvCxnSpPr>
          <p:nvPr/>
        </p:nvCxnSpPr>
        <p:spPr>
          <a:xfrm>
            <a:off x="503936" y="3323052"/>
            <a:ext cx="586536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56785CF9-9014-48C0-E803-84DC5418B458}"/>
              </a:ext>
            </a:extLst>
          </p:cNvPr>
          <p:cNvCxnSpPr>
            <a:cxnSpLocks/>
          </p:cNvCxnSpPr>
          <p:nvPr/>
        </p:nvCxnSpPr>
        <p:spPr>
          <a:xfrm>
            <a:off x="514096" y="3488571"/>
            <a:ext cx="585520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45DE897-088D-7366-BD37-B5EFF936BB30}"/>
              </a:ext>
            </a:extLst>
          </p:cNvPr>
          <p:cNvCxnSpPr>
            <a:cxnSpLocks/>
          </p:cNvCxnSpPr>
          <p:nvPr/>
        </p:nvCxnSpPr>
        <p:spPr>
          <a:xfrm>
            <a:off x="498857" y="3659348"/>
            <a:ext cx="5870447"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735F9FB-E660-EF20-1141-76ACBDED6854}"/>
              </a:ext>
            </a:extLst>
          </p:cNvPr>
          <p:cNvCxnSpPr>
            <a:cxnSpLocks/>
          </p:cNvCxnSpPr>
          <p:nvPr/>
        </p:nvCxnSpPr>
        <p:spPr>
          <a:xfrm>
            <a:off x="524256" y="4516763"/>
            <a:ext cx="584504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C0CAA7B6-DAB6-325B-A799-C38BD8136274}"/>
              </a:ext>
            </a:extLst>
          </p:cNvPr>
          <p:cNvCxnSpPr>
            <a:cxnSpLocks/>
          </p:cNvCxnSpPr>
          <p:nvPr/>
        </p:nvCxnSpPr>
        <p:spPr>
          <a:xfrm>
            <a:off x="529335" y="4706358"/>
            <a:ext cx="586536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CBE435A0-BB4E-5E0F-BD6C-E56E5EB802A1}"/>
              </a:ext>
            </a:extLst>
          </p:cNvPr>
          <p:cNvCxnSpPr>
            <a:cxnSpLocks/>
          </p:cNvCxnSpPr>
          <p:nvPr/>
        </p:nvCxnSpPr>
        <p:spPr>
          <a:xfrm>
            <a:off x="539495" y="5262021"/>
            <a:ext cx="585520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4670307C-A720-CE0F-2628-3497BC981154}"/>
              </a:ext>
            </a:extLst>
          </p:cNvPr>
          <p:cNvCxnSpPr>
            <a:cxnSpLocks/>
          </p:cNvCxnSpPr>
          <p:nvPr/>
        </p:nvCxnSpPr>
        <p:spPr>
          <a:xfrm>
            <a:off x="481584" y="5987534"/>
            <a:ext cx="5870447"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9E5805A3-8257-8E5B-904A-6E0A2BF2A15A}"/>
              </a:ext>
            </a:extLst>
          </p:cNvPr>
          <p:cNvCxnSpPr>
            <a:cxnSpLocks/>
          </p:cNvCxnSpPr>
          <p:nvPr/>
        </p:nvCxnSpPr>
        <p:spPr>
          <a:xfrm>
            <a:off x="471424" y="6341102"/>
            <a:ext cx="5870447"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40D0C26-C873-08C0-4295-35E4E32F2C1C}"/>
              </a:ext>
            </a:extLst>
          </p:cNvPr>
          <p:cNvCxnSpPr>
            <a:cxnSpLocks/>
          </p:cNvCxnSpPr>
          <p:nvPr/>
        </p:nvCxnSpPr>
        <p:spPr>
          <a:xfrm>
            <a:off x="465328" y="6740985"/>
            <a:ext cx="5870447"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B4CE7B9D-E4BB-0BA6-21CC-285206363639}"/>
              </a:ext>
            </a:extLst>
          </p:cNvPr>
          <p:cNvSpPr txBox="1"/>
          <p:nvPr/>
        </p:nvSpPr>
        <p:spPr>
          <a:xfrm>
            <a:off x="5177028" y="7392544"/>
            <a:ext cx="900684" cy="246221"/>
          </a:xfrm>
          <a:prstGeom prst="rect">
            <a:avLst/>
          </a:prstGeom>
          <a:noFill/>
        </p:spPr>
        <p:txBody>
          <a:bodyPr wrap="square">
            <a:spAutoFit/>
          </a:bodyPr>
          <a:lstStyle/>
          <a:p>
            <a:r>
              <a:rPr lang="en-GB" sz="1000" b="1">
                <a:solidFill>
                  <a:srgbClr val="254159"/>
                </a:solidFill>
                <a:latin typeface="Segoe UI" panose="020B0502040204020203" pitchFamily="34" charset="0"/>
                <a:cs typeface="Segoe UI" panose="020B0502040204020203" pitchFamily="34" charset="0"/>
              </a:rPr>
              <a:t>25,694,060</a:t>
            </a:r>
          </a:p>
        </p:txBody>
      </p:sp>
    </p:spTree>
    <p:extLst>
      <p:ext uri="{BB962C8B-B14F-4D97-AF65-F5344CB8AC3E}">
        <p14:creationId xmlns:p14="http://schemas.microsoft.com/office/powerpoint/2010/main" val="28522346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2B5539-EC80-E892-CD55-573E8709AB46}"/>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7C0C505-2269-AAD4-CD15-D443B8B8DC2C}"/>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B6ABC0C-B030-9DED-F8E2-94A860B0A7DB}"/>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6AE306-3F01-3D5C-0189-A387E47C3B7E}"/>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4B44811-51D7-8906-BD15-74FDEEB9A908}"/>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8754750-9F1E-6D6D-4A83-BBAFA48D0322}"/>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2C05567-B2F6-DBA2-AE99-62ACE149F93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bject 7">
            <a:extLst>
              <a:ext uri="{FF2B5EF4-FFF2-40B4-BE49-F238E27FC236}">
                <a16:creationId xmlns:a16="http://schemas.microsoft.com/office/drawing/2014/main" id="{862067B9-BD3E-BDC9-4D14-8EFC392CF1D7}"/>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sp>
        <p:nvSpPr>
          <p:cNvPr id="22" name="TextBox 21">
            <a:extLst>
              <a:ext uri="{FF2B5EF4-FFF2-40B4-BE49-F238E27FC236}">
                <a16:creationId xmlns:a16="http://schemas.microsoft.com/office/drawing/2014/main" id="{279AFF8A-82DD-891A-6DE8-19280ADB2BB5}"/>
              </a:ext>
            </a:extLst>
          </p:cNvPr>
          <p:cNvSpPr txBox="1"/>
          <p:nvPr/>
        </p:nvSpPr>
        <p:spPr>
          <a:xfrm>
            <a:off x="783590" y="817320"/>
            <a:ext cx="3768090" cy="584775"/>
          </a:xfrm>
          <a:prstGeom prst="rect">
            <a:avLst/>
          </a:prstGeom>
          <a:noFill/>
        </p:spPr>
        <p:txBody>
          <a:bodyPr wrap="square">
            <a:spAutoFit/>
          </a:bodyPr>
          <a:lstStyle/>
          <a:p>
            <a:r>
              <a:rPr lang="en-GB" sz="1600">
                <a:latin typeface="Segoe UI Light" panose="020B0502040204020203" pitchFamily="34" charset="0"/>
                <a:cs typeface="Segoe UI Light" panose="020B0502040204020203" pitchFamily="34" charset="0"/>
              </a:rPr>
              <a:t>STATEMENT OF CASHFLOW FOR THE YEAR ENDED 31 DECEMBER 2022</a:t>
            </a:r>
          </a:p>
        </p:txBody>
      </p:sp>
      <p:cxnSp>
        <p:nvCxnSpPr>
          <p:cNvPr id="24" name="Straight Connector 23">
            <a:extLst>
              <a:ext uri="{FF2B5EF4-FFF2-40B4-BE49-F238E27FC236}">
                <a16:creationId xmlns:a16="http://schemas.microsoft.com/office/drawing/2014/main" id="{A212FCCE-7304-C3DF-06C0-18EBD30B136B}"/>
              </a:ext>
            </a:extLst>
          </p:cNvPr>
          <p:cNvCxnSpPr>
            <a:cxnSpLocks/>
          </p:cNvCxnSpPr>
          <p:nvPr/>
        </p:nvCxnSpPr>
        <p:spPr>
          <a:xfrm>
            <a:off x="783590" y="1775012"/>
            <a:ext cx="5290820" cy="0"/>
          </a:xfrm>
          <a:prstGeom prst="line">
            <a:avLst/>
          </a:prstGeom>
          <a:ln>
            <a:solidFill>
              <a:srgbClr val="4BC1CE"/>
            </a:solidFill>
          </a:ln>
        </p:spPr>
        <p:style>
          <a:lnRef idx="1">
            <a:schemeClr val="accent1"/>
          </a:lnRef>
          <a:fillRef idx="0">
            <a:schemeClr val="accent1"/>
          </a:fillRef>
          <a:effectRef idx="0">
            <a:schemeClr val="accent1"/>
          </a:effectRef>
          <a:fontRef idx="minor">
            <a:schemeClr val="tx1"/>
          </a:fontRef>
        </p:style>
      </p:cxnSp>
      <p:graphicFrame>
        <p:nvGraphicFramePr>
          <p:cNvPr id="2" name="Table 1">
            <a:extLst>
              <a:ext uri="{FF2B5EF4-FFF2-40B4-BE49-F238E27FC236}">
                <a16:creationId xmlns:a16="http://schemas.microsoft.com/office/drawing/2014/main" id="{98D1E1F8-16DE-3B1D-71B6-423205A7FAAB}"/>
              </a:ext>
            </a:extLst>
          </p:cNvPr>
          <p:cNvGraphicFramePr>
            <a:graphicFrameLocks noGrp="1"/>
          </p:cNvGraphicFramePr>
          <p:nvPr>
            <p:extLst>
              <p:ext uri="{D42A27DB-BD31-4B8C-83A1-F6EECF244321}">
                <p14:modId xmlns:p14="http://schemas.microsoft.com/office/powerpoint/2010/main" val="3335279857"/>
              </p:ext>
            </p:extLst>
          </p:nvPr>
        </p:nvGraphicFramePr>
        <p:xfrm>
          <a:off x="752266" y="2099619"/>
          <a:ext cx="5353467" cy="6304869"/>
        </p:xfrm>
        <a:graphic>
          <a:graphicData uri="http://schemas.openxmlformats.org/drawingml/2006/table">
            <a:tbl>
              <a:tblPr firstRow="1" firstCol="1" bandRow="1">
                <a:tableStyleId>{5C22544A-7EE6-4342-B048-85BDC9FD1C3A}</a:tableStyleId>
              </a:tblPr>
              <a:tblGrid>
                <a:gridCol w="3362534">
                  <a:extLst>
                    <a:ext uri="{9D8B030D-6E8A-4147-A177-3AD203B41FA5}">
                      <a16:colId xmlns:a16="http://schemas.microsoft.com/office/drawing/2014/main" val="3272295664"/>
                    </a:ext>
                  </a:extLst>
                </a:gridCol>
                <a:gridCol w="985520">
                  <a:extLst>
                    <a:ext uri="{9D8B030D-6E8A-4147-A177-3AD203B41FA5}">
                      <a16:colId xmlns:a16="http://schemas.microsoft.com/office/drawing/2014/main" val="2747634620"/>
                    </a:ext>
                  </a:extLst>
                </a:gridCol>
                <a:gridCol w="1005413">
                  <a:extLst>
                    <a:ext uri="{9D8B030D-6E8A-4147-A177-3AD203B41FA5}">
                      <a16:colId xmlns:a16="http://schemas.microsoft.com/office/drawing/2014/main" val="2808707372"/>
                    </a:ext>
                  </a:extLst>
                </a:gridCol>
              </a:tblGrid>
              <a:tr h="406978">
                <a:tc>
                  <a:txBody>
                    <a:bodyPr/>
                    <a:lstStyle/>
                    <a:p>
                      <a:pPr>
                        <a:lnSpc>
                          <a:spcPct val="107000"/>
                        </a:lnSpc>
                        <a:spcAft>
                          <a:spcPts val="800"/>
                        </a:spcAft>
                      </a:pPr>
                      <a:r>
                        <a:rPr lang="en-US" sz="1000">
                          <a:solidFill>
                            <a:schemeClr val="bg1"/>
                          </a:solidFill>
                          <a:effectLst/>
                          <a:latin typeface="Segoe UI" panose="020B0502040204020203" pitchFamily="34" charset="0"/>
                          <a:cs typeface="Segoe UI" panose="020B0502040204020203" pitchFamily="34" charset="0"/>
                        </a:rPr>
                        <a:t> </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1837" marR="61837" marT="0" marB="0">
                    <a:solidFill>
                      <a:srgbClr val="254159"/>
                    </a:solidFill>
                  </a:tcPr>
                </a:tc>
                <a:tc>
                  <a:txBody>
                    <a:bodyPr/>
                    <a:lstStyle/>
                    <a:p>
                      <a:pPr algn="l">
                        <a:lnSpc>
                          <a:spcPct val="100000"/>
                        </a:lnSpc>
                        <a:spcAft>
                          <a:spcPts val="0"/>
                        </a:spcAft>
                      </a:pPr>
                      <a:r>
                        <a:rPr lang="en-US" sz="1000">
                          <a:solidFill>
                            <a:schemeClr val="bg1"/>
                          </a:solidFill>
                          <a:effectLst/>
                          <a:latin typeface="Segoe UI" panose="020B0502040204020203" pitchFamily="34" charset="0"/>
                          <a:cs typeface="Segoe UI" panose="020B0502040204020203" pitchFamily="34" charset="0"/>
                        </a:rPr>
                        <a:t>GHS</a:t>
                      </a:r>
                      <a:endParaRPr lang="en-GB" sz="1000">
                        <a:solidFill>
                          <a:schemeClr val="bg1"/>
                        </a:solidFill>
                        <a:effectLst/>
                        <a:latin typeface="Segoe UI" panose="020B0502040204020203" pitchFamily="34" charset="0"/>
                        <a:cs typeface="Segoe UI" panose="020B0502040204020203" pitchFamily="34" charset="0"/>
                      </a:endParaRPr>
                    </a:p>
                    <a:p>
                      <a:pPr algn="l">
                        <a:lnSpc>
                          <a:spcPct val="100000"/>
                        </a:lnSpc>
                        <a:spcAft>
                          <a:spcPts val="0"/>
                        </a:spcAft>
                      </a:pPr>
                      <a:r>
                        <a:rPr lang="en-US" sz="1000">
                          <a:solidFill>
                            <a:schemeClr val="bg1"/>
                          </a:solidFill>
                          <a:effectLst/>
                          <a:latin typeface="Segoe UI" panose="020B0502040204020203" pitchFamily="34" charset="0"/>
                          <a:cs typeface="Segoe UI" panose="020B0502040204020203" pitchFamily="34" charset="0"/>
                        </a:rPr>
                        <a:t>2022</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1837" marR="61837" marT="0" marB="0">
                    <a:solidFill>
                      <a:srgbClr val="254159"/>
                    </a:solidFill>
                  </a:tcPr>
                </a:tc>
                <a:tc>
                  <a:txBody>
                    <a:bodyPr/>
                    <a:lstStyle/>
                    <a:p>
                      <a:pPr algn="l">
                        <a:lnSpc>
                          <a:spcPct val="100000"/>
                        </a:lnSpc>
                        <a:spcAft>
                          <a:spcPts val="0"/>
                        </a:spcAft>
                      </a:pPr>
                      <a:r>
                        <a:rPr lang="en-US" sz="1000">
                          <a:solidFill>
                            <a:schemeClr val="bg1"/>
                          </a:solidFill>
                          <a:effectLst/>
                          <a:latin typeface="Segoe UI" panose="020B0502040204020203" pitchFamily="34" charset="0"/>
                          <a:cs typeface="Segoe UI" panose="020B0502040204020203" pitchFamily="34" charset="0"/>
                        </a:rPr>
                        <a:t>GHS </a:t>
                      </a:r>
                      <a:endParaRPr lang="en-GB" sz="1000">
                        <a:solidFill>
                          <a:schemeClr val="bg1"/>
                        </a:solidFill>
                        <a:effectLst/>
                        <a:latin typeface="Segoe UI" panose="020B0502040204020203" pitchFamily="34" charset="0"/>
                        <a:cs typeface="Segoe UI" panose="020B0502040204020203" pitchFamily="34" charset="0"/>
                      </a:endParaRPr>
                    </a:p>
                    <a:p>
                      <a:pPr algn="l">
                        <a:lnSpc>
                          <a:spcPct val="100000"/>
                        </a:lnSpc>
                        <a:spcAft>
                          <a:spcPts val="0"/>
                        </a:spcAft>
                      </a:pPr>
                      <a:r>
                        <a:rPr lang="en-US" sz="1000">
                          <a:solidFill>
                            <a:schemeClr val="bg1"/>
                          </a:solidFill>
                          <a:effectLst/>
                          <a:latin typeface="Segoe UI" panose="020B0502040204020203" pitchFamily="34" charset="0"/>
                          <a:cs typeface="Segoe UI" panose="020B0502040204020203" pitchFamily="34" charset="0"/>
                        </a:rPr>
                        <a:t>2021</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1837" marR="61837" marT="0" marB="0">
                    <a:solidFill>
                      <a:srgbClr val="254159"/>
                    </a:solidFill>
                  </a:tcPr>
                </a:tc>
                <a:extLst>
                  <a:ext uri="{0D108BD9-81ED-4DB2-BD59-A6C34878D82A}">
                    <a16:rowId xmlns:a16="http://schemas.microsoft.com/office/drawing/2014/main" val="1015107097"/>
                  </a:ext>
                </a:extLst>
              </a:tr>
              <a:tr h="236469">
                <a:tc>
                  <a:txBody>
                    <a:bodyPr/>
                    <a:lstStyle/>
                    <a:p>
                      <a:pPr marL="127000">
                        <a:spcBef>
                          <a:spcPts val="125"/>
                        </a:spcBef>
                        <a:spcAft>
                          <a:spcPts val="0"/>
                        </a:spcAft>
                      </a:pPr>
                      <a:r>
                        <a:rPr lang="en-US" sz="1000" b="1">
                          <a:solidFill>
                            <a:srgbClr val="254159"/>
                          </a:solidFill>
                          <a:effectLst/>
                          <a:latin typeface="Segoe UI" panose="020B0502040204020203" pitchFamily="34" charset="0"/>
                          <a:cs typeface="Segoe UI" panose="020B0502040204020203" pitchFamily="34" charset="0"/>
                        </a:rPr>
                        <a:t>Operating Activities:</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rgbClr val="D0DBDE"/>
                    </a:solidFill>
                  </a:tcPr>
                </a:tc>
                <a:tc>
                  <a:txBody>
                    <a:bodyPr/>
                    <a:lstStyle/>
                    <a:p>
                      <a:pPr algn="l"/>
                      <a:r>
                        <a:rPr lang="en-US" sz="1000">
                          <a:solidFill>
                            <a:srgbClr val="254159"/>
                          </a:solidFill>
                          <a:effectLst/>
                          <a:latin typeface="Segoe UI" panose="020B0502040204020203" pitchFamily="34" charset="0"/>
                          <a:cs typeface="Segoe UI" panose="020B0502040204020203" pitchFamily="34" charset="0"/>
                        </a:rPr>
                        <a:t> </a:t>
                      </a:r>
                      <a:endParaRPr lang="en-GB" sz="1000">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rgbClr val="D0DBDE"/>
                    </a:solidFill>
                  </a:tcPr>
                </a:tc>
                <a:tc>
                  <a:txBody>
                    <a:bodyPr/>
                    <a:lstStyle/>
                    <a:p>
                      <a:pPr algn="l"/>
                      <a:r>
                        <a:rPr lang="en-US" sz="1000">
                          <a:solidFill>
                            <a:srgbClr val="254159"/>
                          </a:solidFill>
                          <a:effectLst/>
                          <a:latin typeface="Segoe UI" panose="020B0502040204020203" pitchFamily="34" charset="0"/>
                          <a:cs typeface="Segoe UI" panose="020B0502040204020203" pitchFamily="34" charset="0"/>
                        </a:rPr>
                        <a:t> </a:t>
                      </a:r>
                      <a:endParaRPr lang="en-GB" sz="1000">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rgbClr val="D0DBDE"/>
                    </a:solidFill>
                  </a:tcPr>
                </a:tc>
                <a:extLst>
                  <a:ext uri="{0D108BD9-81ED-4DB2-BD59-A6C34878D82A}">
                    <a16:rowId xmlns:a16="http://schemas.microsoft.com/office/drawing/2014/main" val="549386690"/>
                  </a:ext>
                </a:extLst>
              </a:tr>
              <a:tr h="296015">
                <a:tc>
                  <a:txBody>
                    <a:bodyPr/>
                    <a:lstStyle/>
                    <a:p>
                      <a:pPr marL="127000">
                        <a:spcBef>
                          <a:spcPts val="635"/>
                        </a:spcBef>
                        <a:spcAft>
                          <a:spcPts val="0"/>
                        </a:spcAft>
                      </a:pPr>
                      <a:r>
                        <a:rPr lang="en-US" sz="1000" b="0">
                          <a:solidFill>
                            <a:schemeClr val="tx1"/>
                          </a:solidFill>
                          <a:effectLst/>
                          <a:latin typeface="Segoe UI" panose="020B0502040204020203" pitchFamily="34" charset="0"/>
                          <a:cs typeface="Segoe UI" panose="020B0502040204020203" pitchFamily="34" charset="0"/>
                        </a:rPr>
                        <a:t>Surplus/Deficit</a:t>
                      </a:r>
                      <a:r>
                        <a:rPr lang="en-US" sz="1000" b="0" spc="25">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for</a:t>
                      </a:r>
                      <a:r>
                        <a:rPr lang="en-US" sz="1000" b="0" spc="35">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the</a:t>
                      </a:r>
                      <a:r>
                        <a:rPr lang="en-US" sz="1000" b="0" spc="20">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Year</a:t>
                      </a:r>
                      <a:endParaRPr lang="en-GB" sz="1000" b="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71755" algn="l">
                        <a:spcBef>
                          <a:spcPts val="635"/>
                        </a:spcBef>
                        <a:spcAft>
                          <a:spcPts val="0"/>
                        </a:spcAft>
                      </a:pPr>
                      <a:r>
                        <a:rPr lang="en-US" sz="1000">
                          <a:effectLst/>
                          <a:latin typeface="Segoe UI" panose="020B0502040204020203" pitchFamily="34" charset="0"/>
                          <a:cs typeface="Segoe UI" panose="020B0502040204020203" pitchFamily="34" charset="0"/>
                        </a:rPr>
                        <a:t>2,937,052</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128270" algn="l">
                        <a:spcBef>
                          <a:spcPts val="635"/>
                        </a:spcBef>
                        <a:spcAft>
                          <a:spcPts val="0"/>
                        </a:spcAft>
                      </a:pPr>
                      <a:r>
                        <a:rPr lang="en-US" sz="1000">
                          <a:effectLst/>
                          <a:latin typeface="Segoe UI" panose="020B0502040204020203" pitchFamily="34" charset="0"/>
                          <a:cs typeface="Segoe UI" panose="020B0502040204020203" pitchFamily="34" charset="0"/>
                        </a:rPr>
                        <a:t>8,804,278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extLst>
                  <a:ext uri="{0D108BD9-81ED-4DB2-BD59-A6C34878D82A}">
                    <a16:rowId xmlns:a16="http://schemas.microsoft.com/office/drawing/2014/main" val="3596786800"/>
                  </a:ext>
                </a:extLst>
              </a:tr>
              <a:tr h="296015">
                <a:tc>
                  <a:txBody>
                    <a:bodyPr/>
                    <a:lstStyle/>
                    <a:p>
                      <a:pPr marL="127000">
                        <a:spcBef>
                          <a:spcPts val="640"/>
                        </a:spcBef>
                        <a:spcAft>
                          <a:spcPts val="0"/>
                        </a:spcAft>
                      </a:pPr>
                      <a:r>
                        <a:rPr lang="en-US" sz="1000" b="0">
                          <a:solidFill>
                            <a:schemeClr val="tx1"/>
                          </a:solidFill>
                          <a:effectLst/>
                          <a:latin typeface="Segoe UI" panose="020B0502040204020203" pitchFamily="34" charset="0"/>
                          <a:cs typeface="Segoe UI" panose="020B0502040204020203" pitchFamily="34" charset="0"/>
                        </a:rPr>
                        <a:t>Add</a:t>
                      </a:r>
                      <a:r>
                        <a:rPr lang="en-US" sz="1000" b="0" spc="145">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Depreciation</a:t>
                      </a:r>
                      <a:endParaRPr lang="en-GB" sz="1000" b="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69850" algn="l">
                        <a:spcBef>
                          <a:spcPts val="640"/>
                        </a:spcBef>
                        <a:spcAft>
                          <a:spcPts val="0"/>
                        </a:spcAft>
                      </a:pPr>
                      <a:r>
                        <a:rPr lang="en-US" sz="1000">
                          <a:effectLst/>
                          <a:latin typeface="Segoe UI" panose="020B0502040204020203" pitchFamily="34" charset="0"/>
                          <a:cs typeface="Segoe UI" panose="020B0502040204020203" pitchFamily="34" charset="0"/>
                        </a:rPr>
                        <a:t>2,192,359</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128270" algn="l">
                        <a:spcBef>
                          <a:spcPts val="640"/>
                        </a:spcBef>
                        <a:spcAft>
                          <a:spcPts val="0"/>
                        </a:spcAft>
                      </a:pPr>
                      <a:r>
                        <a:rPr lang="en-US" sz="1000">
                          <a:effectLst/>
                          <a:latin typeface="Segoe UI" panose="020B0502040204020203" pitchFamily="34" charset="0"/>
                          <a:cs typeface="Segoe UI" panose="020B0502040204020203" pitchFamily="34" charset="0"/>
                        </a:rPr>
                        <a:t>2,190,734</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extLst>
                  <a:ext uri="{0D108BD9-81ED-4DB2-BD59-A6C34878D82A}">
                    <a16:rowId xmlns:a16="http://schemas.microsoft.com/office/drawing/2014/main" val="3949068683"/>
                  </a:ext>
                </a:extLst>
              </a:tr>
              <a:tr h="295443">
                <a:tc>
                  <a:txBody>
                    <a:bodyPr/>
                    <a:lstStyle/>
                    <a:p>
                      <a:pPr marL="127000">
                        <a:spcBef>
                          <a:spcPts val="635"/>
                        </a:spcBef>
                        <a:spcAft>
                          <a:spcPts val="0"/>
                        </a:spcAft>
                      </a:pPr>
                      <a:r>
                        <a:rPr lang="en-US" sz="1000" b="0">
                          <a:solidFill>
                            <a:schemeClr val="tx1"/>
                          </a:solidFill>
                          <a:effectLst/>
                          <a:latin typeface="Segoe UI" panose="020B0502040204020203" pitchFamily="34" charset="0"/>
                          <a:cs typeface="Segoe UI" panose="020B0502040204020203" pitchFamily="34" charset="0"/>
                        </a:rPr>
                        <a:t>Changes</a:t>
                      </a:r>
                      <a:r>
                        <a:rPr lang="en-US" sz="1000" b="0" spc="40">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in</a:t>
                      </a:r>
                      <a:r>
                        <a:rPr lang="en-US" sz="1000" b="0" spc="40">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Receivables</a:t>
                      </a:r>
                      <a:endParaRPr lang="en-GB" sz="1000" b="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70485" algn="l">
                        <a:spcBef>
                          <a:spcPts val="635"/>
                        </a:spcBef>
                        <a:spcAft>
                          <a:spcPts val="0"/>
                        </a:spcAft>
                      </a:pPr>
                      <a:r>
                        <a:rPr lang="en-US" sz="1000">
                          <a:effectLst/>
                          <a:latin typeface="Segoe UI" panose="020B0502040204020203" pitchFamily="34" charset="0"/>
                          <a:cs typeface="Segoe UI" panose="020B0502040204020203" pitchFamily="34" charset="0"/>
                        </a:rPr>
                        <a:t>(1,427,780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127635" algn="l">
                        <a:spcBef>
                          <a:spcPts val="635"/>
                        </a:spcBef>
                        <a:spcAft>
                          <a:spcPts val="0"/>
                        </a:spcAft>
                      </a:pPr>
                      <a:r>
                        <a:rPr lang="en-US" sz="1000">
                          <a:effectLst/>
                          <a:latin typeface="Segoe UI" panose="020B0502040204020203" pitchFamily="34" charset="0"/>
                          <a:cs typeface="Segoe UI" panose="020B0502040204020203" pitchFamily="34" charset="0"/>
                        </a:rPr>
                        <a:t>(4,930,272)</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extLst>
                  <a:ext uri="{0D108BD9-81ED-4DB2-BD59-A6C34878D82A}">
                    <a16:rowId xmlns:a16="http://schemas.microsoft.com/office/drawing/2014/main" val="2672346570"/>
                  </a:ext>
                </a:extLst>
              </a:tr>
              <a:tr h="295443">
                <a:tc>
                  <a:txBody>
                    <a:bodyPr/>
                    <a:lstStyle/>
                    <a:p>
                      <a:pPr marL="127000">
                        <a:spcBef>
                          <a:spcPts val="635"/>
                        </a:spcBef>
                        <a:spcAft>
                          <a:spcPts val="0"/>
                        </a:spcAft>
                      </a:pPr>
                      <a:r>
                        <a:rPr lang="en-US" sz="1000" b="0">
                          <a:solidFill>
                            <a:schemeClr val="tx1"/>
                          </a:solidFill>
                          <a:effectLst/>
                          <a:latin typeface="Segoe UI" panose="020B0502040204020203" pitchFamily="34" charset="0"/>
                          <a:cs typeface="Segoe UI" panose="020B0502040204020203" pitchFamily="34" charset="0"/>
                        </a:rPr>
                        <a:t>Prepayments</a:t>
                      </a:r>
                      <a:endParaRPr lang="en-GB" sz="1000" b="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68580" algn="l">
                        <a:spcBef>
                          <a:spcPts val="635"/>
                        </a:spcBef>
                        <a:spcAft>
                          <a:spcPts val="0"/>
                        </a:spcAft>
                      </a:pPr>
                      <a:r>
                        <a:rPr lang="en-US" sz="1000">
                          <a:effectLst/>
                          <a:latin typeface="Segoe UI" panose="020B0502040204020203" pitchFamily="34" charset="0"/>
                          <a:cs typeface="Segoe UI" panose="020B0502040204020203" pitchFamily="34" charset="0"/>
                        </a:rPr>
                        <a:t>(62,340)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algn="l"/>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extLst>
                  <a:ext uri="{0D108BD9-81ED-4DB2-BD59-A6C34878D82A}">
                    <a16:rowId xmlns:a16="http://schemas.microsoft.com/office/drawing/2014/main" val="732938417"/>
                  </a:ext>
                </a:extLst>
              </a:tr>
              <a:tr h="294870">
                <a:tc>
                  <a:txBody>
                    <a:bodyPr/>
                    <a:lstStyle/>
                    <a:p>
                      <a:pPr marL="127000">
                        <a:spcBef>
                          <a:spcPts val="635"/>
                        </a:spcBef>
                        <a:spcAft>
                          <a:spcPts val="0"/>
                        </a:spcAft>
                      </a:pPr>
                      <a:r>
                        <a:rPr lang="en-US" sz="1000" b="0">
                          <a:solidFill>
                            <a:schemeClr val="tx1"/>
                          </a:solidFill>
                          <a:effectLst/>
                          <a:latin typeface="Segoe UI" panose="020B0502040204020203" pitchFamily="34" charset="0"/>
                          <a:cs typeface="Segoe UI" panose="020B0502040204020203" pitchFamily="34" charset="0"/>
                        </a:rPr>
                        <a:t>Changes</a:t>
                      </a:r>
                      <a:r>
                        <a:rPr lang="en-US" sz="1000" b="0" spc="15">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in</a:t>
                      </a:r>
                      <a:r>
                        <a:rPr lang="en-US" sz="1000" b="0" spc="20">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Inventories</a:t>
                      </a:r>
                      <a:endParaRPr lang="en-GB" sz="1000" b="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69215" algn="l">
                        <a:spcBef>
                          <a:spcPts val="635"/>
                        </a:spcBef>
                        <a:spcAft>
                          <a:spcPts val="0"/>
                        </a:spcAft>
                      </a:pPr>
                      <a:r>
                        <a:rPr lang="en-US" sz="1000">
                          <a:effectLst/>
                          <a:latin typeface="Segoe UI" panose="020B0502040204020203" pitchFamily="34" charset="0"/>
                          <a:cs typeface="Segoe UI" panose="020B0502040204020203" pitchFamily="34" charset="0"/>
                        </a:rPr>
                        <a:t>(38,743)</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127635" algn="l">
                        <a:spcBef>
                          <a:spcPts val="635"/>
                        </a:spcBef>
                        <a:spcAft>
                          <a:spcPts val="0"/>
                        </a:spcAft>
                      </a:pPr>
                      <a:r>
                        <a:rPr lang="en-US" sz="1000">
                          <a:effectLst/>
                          <a:latin typeface="Segoe UI" panose="020B0502040204020203" pitchFamily="34" charset="0"/>
                          <a:cs typeface="Segoe UI" panose="020B0502040204020203" pitchFamily="34" charset="0"/>
                        </a:rPr>
                        <a:t>(113,845)</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extLst>
                  <a:ext uri="{0D108BD9-81ED-4DB2-BD59-A6C34878D82A}">
                    <a16:rowId xmlns:a16="http://schemas.microsoft.com/office/drawing/2014/main" val="3257930610"/>
                  </a:ext>
                </a:extLst>
              </a:tr>
              <a:tr h="296015">
                <a:tc>
                  <a:txBody>
                    <a:bodyPr/>
                    <a:lstStyle/>
                    <a:p>
                      <a:pPr marL="127000">
                        <a:spcBef>
                          <a:spcPts val="635"/>
                        </a:spcBef>
                        <a:spcAft>
                          <a:spcPts val="0"/>
                        </a:spcAft>
                      </a:pPr>
                      <a:r>
                        <a:rPr lang="en-US" sz="1000" b="0">
                          <a:solidFill>
                            <a:schemeClr val="tx1"/>
                          </a:solidFill>
                          <a:effectLst/>
                          <a:latin typeface="Segoe UI" panose="020B0502040204020203" pitchFamily="34" charset="0"/>
                          <a:cs typeface="Segoe UI" panose="020B0502040204020203" pitchFamily="34" charset="0"/>
                        </a:rPr>
                        <a:t>Changes</a:t>
                      </a:r>
                      <a:r>
                        <a:rPr lang="en-US" sz="1000" b="0" spc="75">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in</a:t>
                      </a:r>
                      <a:r>
                        <a:rPr lang="en-US" sz="1000" b="0" spc="75">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Payables</a:t>
                      </a:r>
                      <a:endParaRPr lang="en-GB" sz="1000" b="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71755" algn="l">
                        <a:spcBef>
                          <a:spcPts val="635"/>
                        </a:spcBef>
                        <a:spcAft>
                          <a:spcPts val="0"/>
                        </a:spcAft>
                      </a:pPr>
                      <a:r>
                        <a:rPr lang="en-US" sz="1000">
                          <a:effectLst/>
                          <a:latin typeface="Segoe UI" panose="020B0502040204020203" pitchFamily="34" charset="0"/>
                          <a:cs typeface="Segoe UI" panose="020B0502040204020203" pitchFamily="34" charset="0"/>
                        </a:rPr>
                        <a:t>1,493,079</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128270" algn="l">
                        <a:spcBef>
                          <a:spcPts val="635"/>
                        </a:spcBef>
                        <a:spcAft>
                          <a:spcPts val="0"/>
                        </a:spcAft>
                      </a:pPr>
                      <a:r>
                        <a:rPr lang="en-US" sz="1000">
                          <a:effectLst/>
                          <a:latin typeface="Segoe UI" panose="020B0502040204020203" pitchFamily="34" charset="0"/>
                          <a:cs typeface="Segoe UI" panose="020B0502040204020203" pitchFamily="34" charset="0"/>
                        </a:rPr>
                        <a:t>5,132,883</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extLst>
                  <a:ext uri="{0D108BD9-81ED-4DB2-BD59-A6C34878D82A}">
                    <a16:rowId xmlns:a16="http://schemas.microsoft.com/office/drawing/2014/main" val="2363957117"/>
                  </a:ext>
                </a:extLst>
              </a:tr>
              <a:tr h="296015">
                <a:tc>
                  <a:txBody>
                    <a:bodyPr/>
                    <a:lstStyle/>
                    <a:p>
                      <a:pPr marL="127000">
                        <a:spcBef>
                          <a:spcPts val="640"/>
                        </a:spcBef>
                        <a:spcAft>
                          <a:spcPts val="0"/>
                        </a:spcAft>
                      </a:pPr>
                      <a:r>
                        <a:rPr lang="en-US" sz="1000" b="0">
                          <a:solidFill>
                            <a:schemeClr val="tx1"/>
                          </a:solidFill>
                          <a:effectLst/>
                          <a:latin typeface="Segoe UI" panose="020B0502040204020203" pitchFamily="34" charset="0"/>
                          <a:cs typeface="Segoe UI" panose="020B0502040204020203" pitchFamily="34" charset="0"/>
                        </a:rPr>
                        <a:t>Other</a:t>
                      </a:r>
                      <a:r>
                        <a:rPr lang="en-US" sz="1000" b="0" spc="70">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Accruals</a:t>
                      </a:r>
                      <a:endParaRPr lang="en-GB" sz="1000" b="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72390" algn="l">
                        <a:spcBef>
                          <a:spcPts val="640"/>
                        </a:spcBef>
                        <a:spcAft>
                          <a:spcPts val="0"/>
                        </a:spcAft>
                      </a:pPr>
                      <a:r>
                        <a:rPr lang="en-US" sz="1000">
                          <a:effectLst/>
                          <a:latin typeface="Segoe UI" panose="020B0502040204020203" pitchFamily="34" charset="0"/>
                          <a:cs typeface="Segoe UI" panose="020B0502040204020203" pitchFamily="34" charset="0"/>
                        </a:rPr>
                        <a:t>150,810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128270" algn="l">
                        <a:spcBef>
                          <a:spcPts val="640"/>
                        </a:spcBef>
                        <a:spcAft>
                          <a:spcPts val="0"/>
                        </a:spcAft>
                      </a:pPr>
                      <a:r>
                        <a:rPr lang="en-US" sz="1000">
                          <a:effectLst/>
                          <a:latin typeface="Segoe UI" panose="020B0502040204020203" pitchFamily="34" charset="0"/>
                          <a:cs typeface="Segoe UI" panose="020B0502040204020203" pitchFamily="34" charset="0"/>
                        </a:rPr>
                        <a:t>431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extLst>
                  <a:ext uri="{0D108BD9-81ED-4DB2-BD59-A6C34878D82A}">
                    <a16:rowId xmlns:a16="http://schemas.microsoft.com/office/drawing/2014/main" val="4041651524"/>
                  </a:ext>
                </a:extLst>
              </a:tr>
              <a:tr h="274830">
                <a:tc>
                  <a:txBody>
                    <a:bodyPr/>
                    <a:lstStyle/>
                    <a:p>
                      <a:pPr marL="127000">
                        <a:lnSpc>
                          <a:spcPts val="1195"/>
                        </a:lnSpc>
                        <a:spcBef>
                          <a:spcPts val="635"/>
                        </a:spcBef>
                        <a:spcAft>
                          <a:spcPts val="0"/>
                        </a:spcAft>
                      </a:pPr>
                      <a:r>
                        <a:rPr lang="en-US" sz="1000" b="0">
                          <a:solidFill>
                            <a:schemeClr val="tx1"/>
                          </a:solidFill>
                          <a:effectLst/>
                          <a:latin typeface="Segoe UI" panose="020B0502040204020203" pitchFamily="34" charset="0"/>
                          <a:cs typeface="Segoe UI" panose="020B0502040204020203" pitchFamily="34" charset="0"/>
                        </a:rPr>
                        <a:t>Changes</a:t>
                      </a:r>
                      <a:r>
                        <a:rPr lang="en-US" sz="1000" b="0" spc="165">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in</a:t>
                      </a:r>
                      <a:r>
                        <a:rPr lang="en-US" sz="1000" b="0" spc="170">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long</a:t>
                      </a:r>
                      <a:r>
                        <a:rPr lang="en-US" sz="1000" b="0" spc="165">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term</a:t>
                      </a:r>
                      <a:r>
                        <a:rPr lang="en-US" sz="1000" b="0" spc="160">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liabilities</a:t>
                      </a:r>
                      <a:endParaRPr lang="en-GB" sz="1000" b="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70485" algn="l">
                        <a:lnSpc>
                          <a:spcPts val="1195"/>
                        </a:lnSpc>
                        <a:spcBef>
                          <a:spcPts val="635"/>
                        </a:spcBef>
                        <a:spcAft>
                          <a:spcPts val="0"/>
                        </a:spcAft>
                      </a:pPr>
                      <a:r>
                        <a:rPr lang="en-US" sz="1000">
                          <a:effectLst/>
                          <a:latin typeface="Segoe UI" panose="020B0502040204020203" pitchFamily="34" charset="0"/>
                          <a:cs typeface="Segoe UI" panose="020B0502040204020203" pitchFamily="34" charset="0"/>
                        </a:rPr>
                        <a:t>(1,211,406)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127635" algn="l">
                        <a:lnSpc>
                          <a:spcPts val="1195"/>
                        </a:lnSpc>
                        <a:spcBef>
                          <a:spcPts val="635"/>
                        </a:spcBef>
                        <a:spcAft>
                          <a:spcPts val="0"/>
                        </a:spcAft>
                      </a:pPr>
                      <a:r>
                        <a:rPr lang="en-US" sz="1000">
                          <a:effectLst/>
                          <a:latin typeface="Segoe UI" panose="020B0502040204020203" pitchFamily="34" charset="0"/>
                          <a:cs typeface="Segoe UI" panose="020B0502040204020203" pitchFamily="34" charset="0"/>
                        </a:rPr>
                        <a:t>(1,209,521)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extLst>
                  <a:ext uri="{0D108BD9-81ED-4DB2-BD59-A6C34878D82A}">
                    <a16:rowId xmlns:a16="http://schemas.microsoft.com/office/drawing/2014/main" val="136711326"/>
                  </a:ext>
                </a:extLst>
              </a:tr>
              <a:tr h="453470">
                <a:tc>
                  <a:txBody>
                    <a:bodyPr/>
                    <a:lstStyle/>
                    <a:p>
                      <a:pPr marL="127000" marR="645795">
                        <a:spcAft>
                          <a:spcPts val="0"/>
                        </a:spcAft>
                      </a:pPr>
                      <a:endParaRPr lang="en-US" sz="1000" b="1">
                        <a:solidFill>
                          <a:srgbClr val="254159"/>
                        </a:solidFill>
                        <a:effectLst/>
                        <a:latin typeface="Segoe UI" panose="020B0502040204020203" pitchFamily="34" charset="0"/>
                        <a:cs typeface="Segoe UI" panose="020B0502040204020203" pitchFamily="34" charset="0"/>
                      </a:endParaRPr>
                    </a:p>
                    <a:p>
                      <a:pPr marL="127000" marR="645795">
                        <a:spcAft>
                          <a:spcPts val="0"/>
                        </a:spcAft>
                      </a:pPr>
                      <a:r>
                        <a:rPr lang="en-US" sz="1000" b="1">
                          <a:solidFill>
                            <a:srgbClr val="254159"/>
                          </a:solidFill>
                          <a:effectLst/>
                          <a:latin typeface="Segoe UI" panose="020B0502040204020203" pitchFamily="34" charset="0"/>
                          <a:cs typeface="Segoe UI" panose="020B0502040204020203" pitchFamily="34" charset="0"/>
                        </a:rPr>
                        <a:t>Net</a:t>
                      </a:r>
                      <a:r>
                        <a:rPr lang="en-US" sz="1000" b="1" spc="135">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cashflow</a:t>
                      </a:r>
                      <a:r>
                        <a:rPr lang="en-US" sz="1000" b="1" spc="145">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from</a:t>
                      </a:r>
                      <a:r>
                        <a:rPr lang="en-US" sz="1000" b="1" spc="130">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Operating </a:t>
                      </a:r>
                      <a:r>
                        <a:rPr lang="en-US" sz="1000" b="1" spc="-255">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Activities</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rgbClr val="D0DBDE"/>
                    </a:solidFill>
                  </a:tcPr>
                </a:tc>
                <a:tc>
                  <a:txBody>
                    <a:bodyPr/>
                    <a:lstStyle/>
                    <a:p>
                      <a:pPr algn="l">
                        <a:spcBef>
                          <a:spcPts val="50"/>
                        </a:spcBef>
                      </a:pPr>
                      <a:r>
                        <a:rPr lang="en-US" sz="1000" b="1">
                          <a:solidFill>
                            <a:srgbClr val="254159"/>
                          </a:solidFill>
                          <a:effectLst/>
                          <a:latin typeface="Segoe UI" panose="020B0502040204020203" pitchFamily="34" charset="0"/>
                          <a:cs typeface="Segoe UI" panose="020B0502040204020203" pitchFamily="34" charset="0"/>
                        </a:rPr>
                        <a:t> </a:t>
                      </a:r>
                      <a:endParaRPr lang="en-GB" sz="1000" b="1">
                        <a:solidFill>
                          <a:srgbClr val="254159"/>
                        </a:solidFill>
                        <a:effectLst/>
                        <a:latin typeface="Segoe UI" panose="020B0502040204020203" pitchFamily="34" charset="0"/>
                        <a:cs typeface="Segoe UI" panose="020B0502040204020203" pitchFamily="34" charset="0"/>
                      </a:endParaRPr>
                    </a:p>
                    <a:p>
                      <a:pPr marR="71755" algn="l"/>
                      <a:r>
                        <a:rPr lang="en-US" sz="1000" b="1">
                          <a:solidFill>
                            <a:srgbClr val="254159"/>
                          </a:solidFill>
                          <a:effectLst/>
                          <a:latin typeface="Segoe UI" panose="020B0502040204020203" pitchFamily="34" charset="0"/>
                          <a:cs typeface="Segoe UI" panose="020B0502040204020203" pitchFamily="34" charset="0"/>
                        </a:rPr>
                        <a:t>4,033,031</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rgbClr val="D0DBDE"/>
                    </a:solidFill>
                  </a:tcPr>
                </a:tc>
                <a:tc>
                  <a:txBody>
                    <a:bodyPr/>
                    <a:lstStyle/>
                    <a:p>
                      <a:pPr algn="l">
                        <a:spcBef>
                          <a:spcPts val="50"/>
                        </a:spcBef>
                      </a:pPr>
                      <a:r>
                        <a:rPr lang="en-US" sz="1000" b="1">
                          <a:solidFill>
                            <a:srgbClr val="254159"/>
                          </a:solidFill>
                          <a:effectLst/>
                          <a:latin typeface="Segoe UI" panose="020B0502040204020203" pitchFamily="34" charset="0"/>
                          <a:cs typeface="Segoe UI" panose="020B0502040204020203" pitchFamily="34" charset="0"/>
                        </a:rPr>
                        <a:t> </a:t>
                      </a:r>
                      <a:endParaRPr lang="en-GB" sz="1000" b="1">
                        <a:solidFill>
                          <a:srgbClr val="254159"/>
                        </a:solidFill>
                        <a:effectLst/>
                        <a:latin typeface="Segoe UI" panose="020B0502040204020203" pitchFamily="34" charset="0"/>
                        <a:cs typeface="Segoe UI" panose="020B0502040204020203" pitchFamily="34" charset="0"/>
                      </a:endParaRPr>
                    </a:p>
                    <a:p>
                      <a:pPr marR="129540" algn="l"/>
                      <a:r>
                        <a:rPr lang="en-US" sz="1000" b="1">
                          <a:solidFill>
                            <a:srgbClr val="254159"/>
                          </a:solidFill>
                          <a:effectLst/>
                          <a:latin typeface="Segoe UI" panose="020B0502040204020203" pitchFamily="34" charset="0"/>
                          <a:cs typeface="Segoe UI" panose="020B0502040204020203" pitchFamily="34" charset="0"/>
                        </a:rPr>
                        <a:t>9,874,686</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rgbClr val="D0DBDE"/>
                    </a:solidFill>
                  </a:tcPr>
                </a:tc>
                <a:extLst>
                  <a:ext uri="{0D108BD9-81ED-4DB2-BD59-A6C34878D82A}">
                    <a16:rowId xmlns:a16="http://schemas.microsoft.com/office/drawing/2014/main" val="69724461"/>
                  </a:ext>
                </a:extLst>
              </a:tr>
              <a:tr h="237041">
                <a:tc>
                  <a:txBody>
                    <a:bodyPr/>
                    <a:lstStyle/>
                    <a:p>
                      <a:pPr marL="127000">
                        <a:spcBef>
                          <a:spcPts val="125"/>
                        </a:spcBef>
                        <a:spcAft>
                          <a:spcPts val="0"/>
                        </a:spcAft>
                      </a:pPr>
                      <a:r>
                        <a:rPr lang="en-US" sz="1000" b="0">
                          <a:solidFill>
                            <a:schemeClr val="tx1"/>
                          </a:solidFill>
                          <a:effectLst/>
                          <a:latin typeface="Segoe UI" panose="020B0502040204020203" pitchFamily="34" charset="0"/>
                          <a:cs typeface="Segoe UI" panose="020B0502040204020203" pitchFamily="34" charset="0"/>
                        </a:rPr>
                        <a:t>Investment</a:t>
                      </a:r>
                      <a:r>
                        <a:rPr lang="en-US" sz="1000" b="0" spc="70">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Activities:</a:t>
                      </a:r>
                      <a:endParaRPr lang="en-GB" sz="1000" b="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algn="l"/>
                      <a:r>
                        <a:rPr lang="en-US" sz="1000">
                          <a:solidFill>
                            <a:schemeClr val="tx1"/>
                          </a:solidFill>
                          <a:effectLst/>
                          <a:latin typeface="Segoe UI" panose="020B0502040204020203" pitchFamily="34" charset="0"/>
                          <a:cs typeface="Segoe UI" panose="020B0502040204020203" pitchFamily="34" charset="0"/>
                        </a:rPr>
                        <a:t> </a:t>
                      </a:r>
                      <a:endParaRPr lang="en-GB" sz="100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algn="l"/>
                      <a:r>
                        <a:rPr lang="en-US" sz="1000">
                          <a:solidFill>
                            <a:schemeClr val="tx1"/>
                          </a:solidFill>
                          <a:effectLst/>
                          <a:latin typeface="Segoe UI" panose="020B0502040204020203" pitchFamily="34" charset="0"/>
                          <a:cs typeface="Segoe UI" panose="020B0502040204020203" pitchFamily="34" charset="0"/>
                        </a:rPr>
                        <a:t> </a:t>
                      </a:r>
                      <a:endParaRPr lang="en-GB" sz="100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extLst>
                  <a:ext uri="{0D108BD9-81ED-4DB2-BD59-A6C34878D82A}">
                    <a16:rowId xmlns:a16="http://schemas.microsoft.com/office/drawing/2014/main" val="3470501659"/>
                  </a:ext>
                </a:extLst>
              </a:tr>
              <a:tr h="274830">
                <a:tc>
                  <a:txBody>
                    <a:bodyPr/>
                    <a:lstStyle/>
                    <a:p>
                      <a:pPr marL="127000">
                        <a:lnSpc>
                          <a:spcPts val="1200"/>
                        </a:lnSpc>
                        <a:spcBef>
                          <a:spcPts val="635"/>
                        </a:spcBef>
                        <a:spcAft>
                          <a:spcPts val="0"/>
                        </a:spcAft>
                      </a:pPr>
                      <a:r>
                        <a:rPr lang="en-US" sz="1000" b="0">
                          <a:solidFill>
                            <a:schemeClr val="tx1"/>
                          </a:solidFill>
                          <a:effectLst/>
                          <a:latin typeface="Segoe UI" panose="020B0502040204020203" pitchFamily="34" charset="0"/>
                          <a:cs typeface="Segoe UI" panose="020B0502040204020203" pitchFamily="34" charset="0"/>
                        </a:rPr>
                        <a:t>Purchases</a:t>
                      </a:r>
                      <a:r>
                        <a:rPr lang="en-US" sz="1000" b="0" spc="45">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of</a:t>
                      </a:r>
                      <a:r>
                        <a:rPr lang="en-US" sz="1000" b="0" spc="40">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Non-Current</a:t>
                      </a:r>
                      <a:r>
                        <a:rPr lang="en-US" sz="1000" b="0" spc="45">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Assets</a:t>
                      </a:r>
                      <a:endParaRPr lang="en-GB" sz="1000" b="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69215" algn="l">
                        <a:lnSpc>
                          <a:spcPts val="1200"/>
                        </a:lnSpc>
                        <a:spcBef>
                          <a:spcPts val="635"/>
                        </a:spcBef>
                        <a:spcAft>
                          <a:spcPts val="0"/>
                        </a:spcAft>
                      </a:pPr>
                      <a:r>
                        <a:rPr lang="en-US" sz="1000">
                          <a:solidFill>
                            <a:schemeClr val="tx1"/>
                          </a:solidFill>
                          <a:effectLst/>
                          <a:latin typeface="Segoe UI" panose="020B0502040204020203" pitchFamily="34" charset="0"/>
                          <a:cs typeface="Segoe UI" panose="020B0502040204020203" pitchFamily="34" charset="0"/>
                        </a:rPr>
                        <a:t>(6,499)</a:t>
                      </a:r>
                      <a:endParaRPr lang="en-GB" sz="100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127635" algn="l">
                        <a:lnSpc>
                          <a:spcPts val="1200"/>
                        </a:lnSpc>
                        <a:spcBef>
                          <a:spcPts val="635"/>
                        </a:spcBef>
                        <a:spcAft>
                          <a:spcPts val="0"/>
                        </a:spcAft>
                      </a:pPr>
                      <a:r>
                        <a:rPr lang="en-US" sz="1000">
                          <a:solidFill>
                            <a:schemeClr val="tx1"/>
                          </a:solidFill>
                          <a:effectLst/>
                          <a:latin typeface="Segoe UI" panose="020B0502040204020203" pitchFamily="34" charset="0"/>
                          <a:cs typeface="Segoe UI" panose="020B0502040204020203" pitchFamily="34" charset="0"/>
                        </a:rPr>
                        <a:t>(2,356,529)</a:t>
                      </a:r>
                      <a:endParaRPr lang="en-GB" sz="100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extLst>
                  <a:ext uri="{0D108BD9-81ED-4DB2-BD59-A6C34878D82A}">
                    <a16:rowId xmlns:a16="http://schemas.microsoft.com/office/drawing/2014/main" val="2080173471"/>
                  </a:ext>
                </a:extLst>
              </a:tr>
              <a:tr h="453470">
                <a:tc>
                  <a:txBody>
                    <a:bodyPr/>
                    <a:lstStyle/>
                    <a:p>
                      <a:pPr marL="127000" marR="506095">
                        <a:spcAft>
                          <a:spcPts val="0"/>
                        </a:spcAft>
                      </a:pPr>
                      <a:endParaRPr lang="en-US" sz="1000" b="1">
                        <a:solidFill>
                          <a:srgbClr val="254159"/>
                        </a:solidFill>
                        <a:effectLst/>
                        <a:latin typeface="Segoe UI" panose="020B0502040204020203" pitchFamily="34" charset="0"/>
                        <a:cs typeface="Segoe UI" panose="020B0502040204020203" pitchFamily="34" charset="0"/>
                      </a:endParaRPr>
                    </a:p>
                    <a:p>
                      <a:pPr marL="127000" marR="506095">
                        <a:spcAft>
                          <a:spcPts val="0"/>
                        </a:spcAft>
                      </a:pPr>
                      <a:r>
                        <a:rPr lang="en-US" sz="1000" b="1">
                          <a:solidFill>
                            <a:srgbClr val="254159"/>
                          </a:solidFill>
                          <a:effectLst/>
                          <a:latin typeface="Segoe UI" panose="020B0502040204020203" pitchFamily="34" charset="0"/>
                          <a:cs typeface="Segoe UI" panose="020B0502040204020203" pitchFamily="34" charset="0"/>
                        </a:rPr>
                        <a:t>Net</a:t>
                      </a:r>
                      <a:r>
                        <a:rPr lang="en-US" sz="1000" b="1" spc="-40">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Cashflow</a:t>
                      </a:r>
                      <a:r>
                        <a:rPr lang="en-US" sz="1000" b="1" spc="-35">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from</a:t>
                      </a:r>
                      <a:r>
                        <a:rPr lang="en-US" sz="1000" b="1" spc="-35">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Investment </a:t>
                      </a:r>
                      <a:r>
                        <a:rPr lang="en-US" sz="1000" b="1" spc="-260">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Activities</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rgbClr val="D0DBDE"/>
                    </a:solidFill>
                  </a:tcPr>
                </a:tc>
                <a:tc>
                  <a:txBody>
                    <a:bodyPr/>
                    <a:lstStyle/>
                    <a:p>
                      <a:pPr algn="l">
                        <a:spcBef>
                          <a:spcPts val="45"/>
                        </a:spcBef>
                      </a:pPr>
                      <a:r>
                        <a:rPr lang="en-US" sz="1000" b="1">
                          <a:solidFill>
                            <a:srgbClr val="254159"/>
                          </a:solidFill>
                          <a:effectLst/>
                          <a:latin typeface="Segoe UI" panose="020B0502040204020203" pitchFamily="34" charset="0"/>
                          <a:cs typeface="Segoe UI" panose="020B0502040204020203" pitchFamily="34" charset="0"/>
                        </a:rPr>
                        <a:t> </a:t>
                      </a:r>
                      <a:endParaRPr lang="en-GB" sz="1000" b="1">
                        <a:solidFill>
                          <a:srgbClr val="254159"/>
                        </a:solidFill>
                        <a:effectLst/>
                        <a:latin typeface="Segoe UI" panose="020B0502040204020203" pitchFamily="34" charset="0"/>
                        <a:cs typeface="Segoe UI" panose="020B0502040204020203" pitchFamily="34" charset="0"/>
                      </a:endParaRPr>
                    </a:p>
                    <a:p>
                      <a:pPr marR="69215" algn="l"/>
                      <a:r>
                        <a:rPr lang="en-US" sz="1000" b="1">
                          <a:solidFill>
                            <a:srgbClr val="254159"/>
                          </a:solidFill>
                          <a:effectLst/>
                          <a:latin typeface="Segoe UI" panose="020B0502040204020203" pitchFamily="34" charset="0"/>
                          <a:cs typeface="Segoe UI" panose="020B0502040204020203" pitchFamily="34" charset="0"/>
                        </a:rPr>
                        <a:t>(6,499)</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rgbClr val="D0DBDE"/>
                    </a:solidFill>
                  </a:tcPr>
                </a:tc>
                <a:tc>
                  <a:txBody>
                    <a:bodyPr/>
                    <a:lstStyle/>
                    <a:p>
                      <a:pPr algn="l">
                        <a:spcBef>
                          <a:spcPts val="45"/>
                        </a:spcBef>
                      </a:pPr>
                      <a:r>
                        <a:rPr lang="en-US" sz="1000" b="1">
                          <a:solidFill>
                            <a:srgbClr val="254159"/>
                          </a:solidFill>
                          <a:effectLst/>
                          <a:latin typeface="Segoe UI" panose="020B0502040204020203" pitchFamily="34" charset="0"/>
                          <a:cs typeface="Segoe UI" panose="020B0502040204020203" pitchFamily="34" charset="0"/>
                        </a:rPr>
                        <a:t> </a:t>
                      </a:r>
                      <a:endParaRPr lang="en-GB" sz="1000" b="1">
                        <a:solidFill>
                          <a:srgbClr val="254159"/>
                        </a:solidFill>
                        <a:effectLst/>
                        <a:latin typeface="Segoe UI" panose="020B0502040204020203" pitchFamily="34" charset="0"/>
                        <a:cs typeface="Segoe UI" panose="020B0502040204020203" pitchFamily="34" charset="0"/>
                      </a:endParaRPr>
                    </a:p>
                    <a:p>
                      <a:pPr marR="128905" algn="l"/>
                      <a:r>
                        <a:rPr lang="en-US" sz="1000" b="1">
                          <a:solidFill>
                            <a:srgbClr val="254159"/>
                          </a:solidFill>
                          <a:effectLst/>
                          <a:latin typeface="Segoe UI" panose="020B0502040204020203" pitchFamily="34" charset="0"/>
                          <a:cs typeface="Segoe UI" panose="020B0502040204020203" pitchFamily="34" charset="0"/>
                        </a:rPr>
                        <a:t>(2,356,529)</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rgbClr val="D0DBDE"/>
                    </a:solidFill>
                  </a:tcPr>
                </a:tc>
                <a:extLst>
                  <a:ext uri="{0D108BD9-81ED-4DB2-BD59-A6C34878D82A}">
                    <a16:rowId xmlns:a16="http://schemas.microsoft.com/office/drawing/2014/main" val="3816528281"/>
                  </a:ext>
                </a:extLst>
              </a:tr>
              <a:tr h="200397">
                <a:tc>
                  <a:txBody>
                    <a:bodyPr/>
                    <a:lstStyle/>
                    <a:p>
                      <a:pPr marL="127000">
                        <a:spcBef>
                          <a:spcPts val="125"/>
                        </a:spcBef>
                        <a:spcAft>
                          <a:spcPts val="0"/>
                        </a:spcAft>
                      </a:pPr>
                      <a:r>
                        <a:rPr lang="en-US" sz="1000" b="0">
                          <a:solidFill>
                            <a:schemeClr val="tx1"/>
                          </a:solidFill>
                          <a:effectLst/>
                          <a:latin typeface="Segoe UI" panose="020B0502040204020203" pitchFamily="34" charset="0"/>
                          <a:cs typeface="Segoe UI" panose="020B0502040204020203" pitchFamily="34" charset="0"/>
                        </a:rPr>
                        <a:t>Financing</a:t>
                      </a:r>
                      <a:r>
                        <a:rPr lang="en-US" sz="1000" b="0" spc="95">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Activities:</a:t>
                      </a:r>
                      <a:endParaRPr lang="en-GB" sz="1000" b="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algn="l"/>
                      <a:r>
                        <a:rPr lang="en-US" sz="1000">
                          <a:solidFill>
                            <a:schemeClr val="tx1"/>
                          </a:solidFill>
                          <a:effectLst/>
                          <a:latin typeface="Segoe UI" panose="020B0502040204020203" pitchFamily="34" charset="0"/>
                          <a:cs typeface="Segoe UI" panose="020B0502040204020203" pitchFamily="34" charset="0"/>
                        </a:rPr>
                        <a:t> </a:t>
                      </a:r>
                      <a:endParaRPr lang="en-GB" sz="100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algn="l"/>
                      <a:r>
                        <a:rPr lang="en-US" sz="1000">
                          <a:solidFill>
                            <a:schemeClr val="tx1"/>
                          </a:solidFill>
                          <a:effectLst/>
                          <a:latin typeface="Segoe UI" panose="020B0502040204020203" pitchFamily="34" charset="0"/>
                          <a:cs typeface="Segoe UI" panose="020B0502040204020203" pitchFamily="34" charset="0"/>
                        </a:rPr>
                        <a:t> </a:t>
                      </a:r>
                      <a:endParaRPr lang="en-GB" sz="100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extLst>
                  <a:ext uri="{0D108BD9-81ED-4DB2-BD59-A6C34878D82A}">
                    <a16:rowId xmlns:a16="http://schemas.microsoft.com/office/drawing/2014/main" val="271390839"/>
                  </a:ext>
                </a:extLst>
              </a:tr>
              <a:tr h="258226">
                <a:tc>
                  <a:txBody>
                    <a:bodyPr/>
                    <a:lstStyle/>
                    <a:p>
                      <a:pPr marL="127000">
                        <a:lnSpc>
                          <a:spcPts val="1190"/>
                        </a:lnSpc>
                        <a:spcBef>
                          <a:spcPts val="965"/>
                        </a:spcBef>
                        <a:spcAft>
                          <a:spcPts val="0"/>
                        </a:spcAft>
                      </a:pPr>
                      <a:r>
                        <a:rPr lang="en-US" sz="1000" b="0">
                          <a:solidFill>
                            <a:schemeClr val="tx1"/>
                          </a:solidFill>
                          <a:effectLst/>
                          <a:latin typeface="Segoe UI" panose="020B0502040204020203" pitchFamily="34" charset="0"/>
                          <a:cs typeface="Segoe UI" panose="020B0502040204020203" pitchFamily="34" charset="0"/>
                        </a:rPr>
                        <a:t>Prior</a:t>
                      </a:r>
                      <a:r>
                        <a:rPr lang="en-US" sz="1000" b="0" spc="100">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Period</a:t>
                      </a:r>
                      <a:r>
                        <a:rPr lang="en-US" sz="1000" b="0" spc="95">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Adjustment</a:t>
                      </a:r>
                      <a:endParaRPr lang="en-GB" sz="1000" b="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71120" algn="l">
                        <a:lnSpc>
                          <a:spcPts val="1190"/>
                        </a:lnSpc>
                        <a:spcBef>
                          <a:spcPts val="965"/>
                        </a:spcBef>
                        <a:spcAft>
                          <a:spcPts val="0"/>
                        </a:spcAft>
                      </a:pPr>
                      <a:r>
                        <a:rPr lang="en-US" sz="1000">
                          <a:solidFill>
                            <a:schemeClr val="tx1"/>
                          </a:solidFill>
                          <a:effectLst/>
                          <a:latin typeface="Segoe UI" panose="020B0502040204020203" pitchFamily="34" charset="0"/>
                          <a:cs typeface="Segoe UI" panose="020B0502040204020203" pitchFamily="34" charset="0"/>
                        </a:rPr>
                        <a:t>-</a:t>
                      </a:r>
                      <a:endParaRPr lang="en-GB" sz="100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marR="128270" algn="l">
                        <a:spcBef>
                          <a:spcPts val="315"/>
                        </a:spcBef>
                        <a:spcAft>
                          <a:spcPts val="0"/>
                        </a:spcAft>
                      </a:pPr>
                      <a:r>
                        <a:rPr lang="en-US" sz="1000">
                          <a:solidFill>
                            <a:schemeClr val="tx1"/>
                          </a:solidFill>
                          <a:effectLst/>
                          <a:latin typeface="Segoe UI" panose="020B0502040204020203" pitchFamily="34" charset="0"/>
                          <a:cs typeface="Segoe UI" panose="020B0502040204020203" pitchFamily="34" charset="0"/>
                        </a:rPr>
                        <a:t>130,074</a:t>
                      </a:r>
                      <a:endParaRPr lang="en-GB" sz="100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extLst>
                  <a:ext uri="{0D108BD9-81ED-4DB2-BD59-A6C34878D82A}">
                    <a16:rowId xmlns:a16="http://schemas.microsoft.com/office/drawing/2014/main" val="1934493968"/>
                  </a:ext>
                </a:extLst>
              </a:tr>
              <a:tr h="453470">
                <a:tc>
                  <a:txBody>
                    <a:bodyPr/>
                    <a:lstStyle/>
                    <a:p>
                      <a:pPr marL="127000" marR="434975">
                        <a:spcAft>
                          <a:spcPts val="0"/>
                        </a:spcAft>
                      </a:pPr>
                      <a:r>
                        <a:rPr lang="en-US" sz="1000" b="1">
                          <a:solidFill>
                            <a:schemeClr val="tx1"/>
                          </a:solidFill>
                          <a:effectLst/>
                          <a:latin typeface="Segoe UI" panose="020B0502040204020203" pitchFamily="34" charset="0"/>
                          <a:cs typeface="Segoe UI" panose="020B0502040204020203" pitchFamily="34" charset="0"/>
                        </a:rPr>
                        <a:t>Net cash Inflow from Financing</a:t>
                      </a:r>
                      <a:r>
                        <a:rPr lang="en-US" sz="1000" b="1" spc="-265">
                          <a:solidFill>
                            <a:schemeClr val="tx1"/>
                          </a:solidFill>
                          <a:effectLst/>
                          <a:latin typeface="Segoe UI" panose="020B0502040204020203" pitchFamily="34" charset="0"/>
                          <a:cs typeface="Segoe UI" panose="020B0502040204020203" pitchFamily="34" charset="0"/>
                        </a:rPr>
                        <a:t>                       </a:t>
                      </a:r>
                      <a:r>
                        <a:rPr lang="en-US" sz="1000" b="1">
                          <a:solidFill>
                            <a:schemeClr val="tx1"/>
                          </a:solidFill>
                          <a:effectLst/>
                          <a:latin typeface="Segoe UI" panose="020B0502040204020203" pitchFamily="34" charset="0"/>
                          <a:cs typeface="Segoe UI" panose="020B0502040204020203" pitchFamily="34" charset="0"/>
                        </a:rPr>
                        <a:t>Activities</a:t>
                      </a:r>
                      <a:endParaRPr lang="en-GB" sz="1000" b="1">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algn="l">
                        <a:spcBef>
                          <a:spcPts val="55"/>
                        </a:spcBef>
                      </a:pPr>
                      <a:r>
                        <a:rPr lang="en-US" sz="1000">
                          <a:solidFill>
                            <a:schemeClr val="tx1"/>
                          </a:solidFill>
                          <a:effectLst/>
                          <a:latin typeface="Segoe UI" panose="020B0502040204020203" pitchFamily="34" charset="0"/>
                          <a:cs typeface="Segoe UI" panose="020B0502040204020203" pitchFamily="34" charset="0"/>
                        </a:rPr>
                        <a:t> </a:t>
                      </a:r>
                      <a:endParaRPr lang="en-GB" sz="1000">
                        <a:solidFill>
                          <a:schemeClr val="tx1"/>
                        </a:solidFill>
                        <a:effectLst/>
                        <a:latin typeface="Segoe UI" panose="020B0502040204020203" pitchFamily="34" charset="0"/>
                        <a:cs typeface="Segoe UI" panose="020B0502040204020203" pitchFamily="34" charset="0"/>
                      </a:endParaRPr>
                    </a:p>
                    <a:p>
                      <a:pPr marR="71120" algn="l"/>
                      <a:r>
                        <a:rPr lang="en-US" sz="1000">
                          <a:solidFill>
                            <a:schemeClr val="tx1"/>
                          </a:solidFill>
                          <a:effectLst/>
                          <a:latin typeface="Segoe UI" panose="020B0502040204020203" pitchFamily="34" charset="0"/>
                          <a:cs typeface="Segoe UI" panose="020B0502040204020203" pitchFamily="34" charset="0"/>
                        </a:rPr>
                        <a:t>-</a:t>
                      </a:r>
                      <a:endParaRPr lang="en-GB" sz="100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algn="l">
                        <a:spcBef>
                          <a:spcPts val="55"/>
                        </a:spcBef>
                      </a:pPr>
                      <a:r>
                        <a:rPr lang="en-US" sz="1000">
                          <a:solidFill>
                            <a:schemeClr val="tx1"/>
                          </a:solidFill>
                          <a:effectLst/>
                          <a:latin typeface="Segoe UI" panose="020B0502040204020203" pitchFamily="34" charset="0"/>
                          <a:cs typeface="Segoe UI" panose="020B0502040204020203" pitchFamily="34" charset="0"/>
                        </a:rPr>
                        <a:t> </a:t>
                      </a:r>
                      <a:endParaRPr lang="en-GB" sz="1000">
                        <a:solidFill>
                          <a:schemeClr val="tx1"/>
                        </a:solidFill>
                        <a:effectLst/>
                        <a:latin typeface="Segoe UI" panose="020B0502040204020203" pitchFamily="34" charset="0"/>
                        <a:cs typeface="Segoe UI" panose="020B0502040204020203" pitchFamily="34" charset="0"/>
                      </a:endParaRPr>
                    </a:p>
                    <a:p>
                      <a:pPr marR="128905" algn="l"/>
                      <a:r>
                        <a:rPr lang="en-US" sz="1000">
                          <a:solidFill>
                            <a:schemeClr val="tx1"/>
                          </a:solidFill>
                          <a:effectLst/>
                          <a:latin typeface="Segoe UI" panose="020B0502040204020203" pitchFamily="34" charset="0"/>
                          <a:cs typeface="Segoe UI" panose="020B0502040204020203" pitchFamily="34" charset="0"/>
                        </a:rPr>
                        <a:t>130,074</a:t>
                      </a:r>
                      <a:endParaRPr lang="en-GB" sz="100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extLst>
                  <a:ext uri="{0D108BD9-81ED-4DB2-BD59-A6C34878D82A}">
                    <a16:rowId xmlns:a16="http://schemas.microsoft.com/office/drawing/2014/main" val="3390577209"/>
                  </a:ext>
                </a:extLst>
              </a:tr>
              <a:tr h="221582">
                <a:tc>
                  <a:txBody>
                    <a:bodyPr/>
                    <a:lstStyle/>
                    <a:p>
                      <a:pPr marL="127000">
                        <a:lnSpc>
                          <a:spcPts val="1200"/>
                        </a:lnSpc>
                        <a:spcBef>
                          <a:spcPts val="635"/>
                        </a:spcBef>
                        <a:spcAft>
                          <a:spcPts val="0"/>
                        </a:spcAft>
                      </a:pPr>
                      <a:r>
                        <a:rPr lang="en-US" sz="1000" b="1">
                          <a:solidFill>
                            <a:srgbClr val="254159"/>
                          </a:solidFill>
                          <a:effectLst/>
                          <a:latin typeface="Segoe UI" panose="020B0502040204020203" pitchFamily="34" charset="0"/>
                          <a:cs typeface="Segoe UI" panose="020B0502040204020203" pitchFamily="34" charset="0"/>
                        </a:rPr>
                        <a:t>Net</a:t>
                      </a:r>
                      <a:r>
                        <a:rPr lang="en-US" sz="1000" b="1" spc="15">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Cash</a:t>
                      </a:r>
                      <a:r>
                        <a:rPr lang="en-US" sz="1000" b="1" spc="25">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inflow</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rgbClr val="D0DBDE"/>
                    </a:solidFill>
                  </a:tcPr>
                </a:tc>
                <a:tc>
                  <a:txBody>
                    <a:bodyPr/>
                    <a:lstStyle/>
                    <a:p>
                      <a:pPr marR="71120" algn="l">
                        <a:lnSpc>
                          <a:spcPts val="1200"/>
                        </a:lnSpc>
                        <a:spcBef>
                          <a:spcPts val="635"/>
                        </a:spcBef>
                        <a:spcAft>
                          <a:spcPts val="0"/>
                        </a:spcAft>
                      </a:pPr>
                      <a:r>
                        <a:rPr lang="en-US" sz="1000" b="1">
                          <a:solidFill>
                            <a:srgbClr val="254159"/>
                          </a:solidFill>
                          <a:effectLst/>
                          <a:latin typeface="Segoe UI" panose="020B0502040204020203" pitchFamily="34" charset="0"/>
                          <a:cs typeface="Segoe UI" panose="020B0502040204020203" pitchFamily="34" charset="0"/>
                        </a:rPr>
                        <a:t>4,026,532</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rgbClr val="D0DBDE"/>
                    </a:solidFill>
                  </a:tcPr>
                </a:tc>
                <a:tc>
                  <a:txBody>
                    <a:bodyPr/>
                    <a:lstStyle/>
                    <a:p>
                      <a:pPr marR="129540" algn="l">
                        <a:lnSpc>
                          <a:spcPts val="1200"/>
                        </a:lnSpc>
                        <a:spcBef>
                          <a:spcPts val="635"/>
                        </a:spcBef>
                        <a:spcAft>
                          <a:spcPts val="0"/>
                        </a:spcAft>
                      </a:pPr>
                      <a:r>
                        <a:rPr lang="en-US" sz="1000" b="1">
                          <a:solidFill>
                            <a:srgbClr val="254159"/>
                          </a:solidFill>
                          <a:effectLst/>
                          <a:latin typeface="Segoe UI" panose="020B0502040204020203" pitchFamily="34" charset="0"/>
                          <a:cs typeface="Segoe UI" panose="020B0502040204020203" pitchFamily="34" charset="0"/>
                        </a:rPr>
                        <a:t>7,648,230</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rgbClr val="D0DBDE"/>
                    </a:solidFill>
                  </a:tcPr>
                </a:tc>
                <a:extLst>
                  <a:ext uri="{0D108BD9-81ED-4DB2-BD59-A6C34878D82A}">
                    <a16:rowId xmlns:a16="http://schemas.microsoft.com/office/drawing/2014/main" val="1965989986"/>
                  </a:ext>
                </a:extLst>
              </a:tr>
              <a:tr h="297733">
                <a:tc>
                  <a:txBody>
                    <a:bodyPr/>
                    <a:lstStyle/>
                    <a:p>
                      <a:pPr marL="127000">
                        <a:lnSpc>
                          <a:spcPts val="1280"/>
                        </a:lnSpc>
                      </a:pPr>
                      <a:endParaRPr lang="en-US" sz="1000" b="0">
                        <a:solidFill>
                          <a:schemeClr val="tx1"/>
                        </a:solidFill>
                        <a:effectLst/>
                        <a:latin typeface="Segoe UI" panose="020B0502040204020203" pitchFamily="34" charset="0"/>
                        <a:cs typeface="Segoe UI" panose="020B0502040204020203" pitchFamily="34" charset="0"/>
                      </a:endParaRPr>
                    </a:p>
                    <a:p>
                      <a:pPr marL="127000">
                        <a:lnSpc>
                          <a:spcPts val="1280"/>
                        </a:lnSpc>
                      </a:pPr>
                      <a:r>
                        <a:rPr lang="en-US" sz="1000" b="0">
                          <a:solidFill>
                            <a:schemeClr val="tx1"/>
                          </a:solidFill>
                          <a:effectLst/>
                          <a:latin typeface="Segoe UI" panose="020B0502040204020203" pitchFamily="34" charset="0"/>
                          <a:cs typeface="Segoe UI" panose="020B0502040204020203" pitchFamily="34" charset="0"/>
                        </a:rPr>
                        <a:t>Cash</a:t>
                      </a:r>
                      <a:r>
                        <a:rPr lang="en-US" sz="1000" b="0" spc="100">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and</a:t>
                      </a:r>
                      <a:r>
                        <a:rPr lang="en-US" sz="1000" b="0" spc="100">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cash</a:t>
                      </a:r>
                      <a:r>
                        <a:rPr lang="en-US" sz="1000" b="0" spc="100">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equivalents</a:t>
                      </a:r>
                      <a:r>
                        <a:rPr lang="en-US" sz="1000" b="0" spc="100">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as</a:t>
                      </a:r>
                      <a:r>
                        <a:rPr lang="en-US" sz="1000" b="0" spc="100">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at</a:t>
                      </a:r>
                      <a:r>
                        <a:rPr lang="en-US" sz="1000" b="0" spc="-265">
                          <a:solidFill>
                            <a:schemeClr val="tx1"/>
                          </a:solidFill>
                          <a:effectLst/>
                          <a:latin typeface="Segoe UI" panose="020B0502040204020203" pitchFamily="34" charset="0"/>
                          <a:cs typeface="Segoe UI" panose="020B0502040204020203" pitchFamily="34" charset="0"/>
                        </a:rPr>
                        <a:t> </a:t>
                      </a:r>
                      <a:r>
                        <a:rPr lang="en-US" sz="1000" b="0">
                          <a:solidFill>
                            <a:schemeClr val="tx1"/>
                          </a:solidFill>
                          <a:effectLst/>
                          <a:latin typeface="Segoe UI" panose="020B0502040204020203" pitchFamily="34" charset="0"/>
                          <a:cs typeface="Segoe UI" panose="020B0502040204020203" pitchFamily="34" charset="0"/>
                        </a:rPr>
                        <a:t>1/1/2022</a:t>
                      </a:r>
                      <a:endParaRPr lang="en-GB" sz="1000" b="0">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algn="l">
                        <a:spcBef>
                          <a:spcPts val="45"/>
                        </a:spcBef>
                      </a:pPr>
                      <a:r>
                        <a:rPr lang="en-US" sz="1000">
                          <a:solidFill>
                            <a:schemeClr val="tx1"/>
                          </a:solidFill>
                          <a:effectLst/>
                          <a:latin typeface="Segoe UI" panose="020B0502040204020203" pitchFamily="34" charset="0"/>
                          <a:cs typeface="Segoe UI" panose="020B0502040204020203" pitchFamily="34" charset="0"/>
                        </a:rPr>
                        <a:t> </a:t>
                      </a:r>
                      <a:endParaRPr lang="en-GB" sz="1000">
                        <a:solidFill>
                          <a:schemeClr val="tx1"/>
                        </a:solidFill>
                        <a:effectLst/>
                        <a:latin typeface="Segoe UI" panose="020B0502040204020203" pitchFamily="34" charset="0"/>
                        <a:cs typeface="Segoe UI" panose="020B0502040204020203" pitchFamily="34" charset="0"/>
                      </a:endParaRPr>
                    </a:p>
                    <a:p>
                      <a:pPr marR="71755" algn="l">
                        <a:lnSpc>
                          <a:spcPts val="1205"/>
                        </a:lnSpc>
                      </a:pPr>
                      <a:r>
                        <a:rPr lang="en-US" sz="1000" u="none">
                          <a:solidFill>
                            <a:schemeClr val="tx1"/>
                          </a:solidFill>
                          <a:effectLst/>
                          <a:latin typeface="Segoe UI" panose="020B0502040204020203" pitchFamily="34" charset="0"/>
                          <a:cs typeface="Segoe UI" panose="020B0502040204020203" pitchFamily="34" charset="0"/>
                        </a:rPr>
                        <a:t>8,912,504</a:t>
                      </a:r>
                      <a:endParaRPr lang="en-GB" sz="1000" u="none">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tc>
                  <a:txBody>
                    <a:bodyPr/>
                    <a:lstStyle/>
                    <a:p>
                      <a:pPr algn="l">
                        <a:spcBef>
                          <a:spcPts val="45"/>
                        </a:spcBef>
                      </a:pPr>
                      <a:r>
                        <a:rPr lang="en-US" sz="1000">
                          <a:solidFill>
                            <a:schemeClr val="tx1"/>
                          </a:solidFill>
                          <a:effectLst/>
                          <a:latin typeface="Segoe UI" panose="020B0502040204020203" pitchFamily="34" charset="0"/>
                          <a:cs typeface="Segoe UI" panose="020B0502040204020203" pitchFamily="34" charset="0"/>
                        </a:rPr>
                        <a:t> </a:t>
                      </a:r>
                      <a:endParaRPr lang="en-GB" sz="1000">
                        <a:solidFill>
                          <a:schemeClr val="tx1"/>
                        </a:solidFill>
                        <a:effectLst/>
                        <a:latin typeface="Segoe UI" panose="020B0502040204020203" pitchFamily="34" charset="0"/>
                        <a:cs typeface="Segoe UI" panose="020B0502040204020203" pitchFamily="34" charset="0"/>
                      </a:endParaRPr>
                    </a:p>
                    <a:p>
                      <a:pPr marR="128270" algn="l">
                        <a:lnSpc>
                          <a:spcPts val="1205"/>
                        </a:lnSpc>
                        <a:tabLst>
                          <a:tab pos="400685" algn="l"/>
                        </a:tabLst>
                      </a:pPr>
                      <a:r>
                        <a:rPr lang="en-US" sz="1000" u="none">
                          <a:solidFill>
                            <a:schemeClr val="tx1"/>
                          </a:solidFill>
                          <a:effectLst/>
                          <a:latin typeface="Segoe UI" panose="020B0502040204020203" pitchFamily="34" charset="0"/>
                          <a:cs typeface="Segoe UI" panose="020B0502040204020203" pitchFamily="34" charset="0"/>
                        </a:rPr>
                        <a:t> 1,264,274</a:t>
                      </a:r>
                      <a:endParaRPr lang="en-GB" sz="1000" u="none">
                        <a:solidFill>
                          <a:schemeClr val="tx1"/>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chemeClr val="bg1"/>
                    </a:solidFill>
                  </a:tcPr>
                </a:tc>
                <a:extLst>
                  <a:ext uri="{0D108BD9-81ED-4DB2-BD59-A6C34878D82A}">
                    <a16:rowId xmlns:a16="http://schemas.microsoft.com/office/drawing/2014/main" val="2285623037"/>
                  </a:ext>
                </a:extLst>
              </a:tr>
              <a:tr h="446599">
                <a:tc>
                  <a:txBody>
                    <a:bodyPr/>
                    <a:lstStyle/>
                    <a:p>
                      <a:pPr marL="127000" marR="406400">
                        <a:lnSpc>
                          <a:spcPts val="1280"/>
                        </a:lnSpc>
                        <a:spcAft>
                          <a:spcPts val="0"/>
                        </a:spcAft>
                      </a:pPr>
                      <a:endParaRPr lang="en-US" sz="1000" b="1">
                        <a:solidFill>
                          <a:srgbClr val="254159"/>
                        </a:solidFill>
                        <a:effectLst/>
                        <a:latin typeface="Segoe UI" panose="020B0502040204020203" pitchFamily="34" charset="0"/>
                        <a:cs typeface="Segoe UI" panose="020B0502040204020203" pitchFamily="34" charset="0"/>
                      </a:endParaRPr>
                    </a:p>
                    <a:p>
                      <a:pPr marL="127000" marR="406400">
                        <a:lnSpc>
                          <a:spcPts val="1280"/>
                        </a:lnSpc>
                        <a:spcAft>
                          <a:spcPts val="0"/>
                        </a:spcAft>
                      </a:pPr>
                      <a:r>
                        <a:rPr lang="en-US" sz="1000" b="1">
                          <a:solidFill>
                            <a:srgbClr val="254159"/>
                          </a:solidFill>
                          <a:effectLst/>
                          <a:latin typeface="Segoe UI" panose="020B0502040204020203" pitchFamily="34" charset="0"/>
                          <a:cs typeface="Segoe UI" panose="020B0502040204020203" pitchFamily="34" charset="0"/>
                        </a:rPr>
                        <a:t>Cash</a:t>
                      </a:r>
                      <a:r>
                        <a:rPr lang="en-US" sz="1000" b="1" spc="20">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and</a:t>
                      </a:r>
                      <a:r>
                        <a:rPr lang="en-US" sz="1000" b="1" spc="25">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cash</a:t>
                      </a:r>
                      <a:r>
                        <a:rPr lang="en-US" sz="1000" b="1" spc="20">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equivalents</a:t>
                      </a:r>
                      <a:r>
                        <a:rPr lang="en-US" sz="1000" b="1" spc="20">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as</a:t>
                      </a:r>
                      <a:r>
                        <a:rPr lang="en-US" sz="1000" b="1" spc="25">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at</a:t>
                      </a:r>
                      <a:r>
                        <a:rPr lang="en-US" sz="1000" b="1" spc="-265">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31/12/2022</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rgbClr val="D0DBDE"/>
                    </a:solidFill>
                  </a:tcPr>
                </a:tc>
                <a:tc>
                  <a:txBody>
                    <a:bodyPr/>
                    <a:lstStyle/>
                    <a:p>
                      <a:pPr algn="l">
                        <a:spcBef>
                          <a:spcPts val="45"/>
                        </a:spcBef>
                      </a:pPr>
                      <a:r>
                        <a:rPr lang="en-US" sz="1000" b="1">
                          <a:solidFill>
                            <a:srgbClr val="254159"/>
                          </a:solidFill>
                          <a:effectLst/>
                          <a:latin typeface="Segoe UI" panose="020B0502040204020203" pitchFamily="34" charset="0"/>
                          <a:cs typeface="Segoe UI" panose="020B0502040204020203" pitchFamily="34" charset="0"/>
                        </a:rPr>
                        <a:t> </a:t>
                      </a:r>
                      <a:endParaRPr lang="en-GB" sz="1000" b="1">
                        <a:solidFill>
                          <a:srgbClr val="254159"/>
                        </a:solidFill>
                        <a:effectLst/>
                        <a:latin typeface="Segoe UI" panose="020B0502040204020203" pitchFamily="34" charset="0"/>
                        <a:cs typeface="Segoe UI" panose="020B0502040204020203" pitchFamily="34" charset="0"/>
                      </a:endParaRPr>
                    </a:p>
                    <a:p>
                      <a:pPr marR="71120" algn="l">
                        <a:lnSpc>
                          <a:spcPts val="1200"/>
                        </a:lnSpc>
                        <a:spcBef>
                          <a:spcPts val="5"/>
                        </a:spcBef>
                        <a:spcAft>
                          <a:spcPts val="0"/>
                        </a:spcAft>
                      </a:pPr>
                      <a:r>
                        <a:rPr lang="en-US" sz="1000" b="1" u="none">
                          <a:solidFill>
                            <a:srgbClr val="254159"/>
                          </a:solidFill>
                          <a:effectLst/>
                          <a:latin typeface="Segoe UI" panose="020B0502040204020203" pitchFamily="34" charset="0"/>
                          <a:cs typeface="Segoe UI" panose="020B0502040204020203" pitchFamily="34" charset="0"/>
                        </a:rPr>
                        <a:t>12,939,036</a:t>
                      </a:r>
                      <a:endParaRPr lang="en-GB" sz="1000" b="1" u="none">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rgbClr val="D0DBDE"/>
                    </a:solidFill>
                  </a:tcPr>
                </a:tc>
                <a:tc>
                  <a:txBody>
                    <a:bodyPr/>
                    <a:lstStyle/>
                    <a:p>
                      <a:pPr algn="l">
                        <a:spcBef>
                          <a:spcPts val="45"/>
                        </a:spcBef>
                      </a:pPr>
                      <a:r>
                        <a:rPr lang="en-US" sz="1000" b="1">
                          <a:solidFill>
                            <a:srgbClr val="254159"/>
                          </a:solidFill>
                          <a:effectLst/>
                          <a:latin typeface="Segoe UI" panose="020B0502040204020203" pitchFamily="34" charset="0"/>
                          <a:cs typeface="Segoe UI" panose="020B0502040204020203" pitchFamily="34" charset="0"/>
                        </a:rPr>
                        <a:t> </a:t>
                      </a:r>
                      <a:endParaRPr lang="en-GB" sz="1000" b="1">
                        <a:solidFill>
                          <a:srgbClr val="254159"/>
                        </a:solidFill>
                        <a:effectLst/>
                        <a:latin typeface="Segoe UI" panose="020B0502040204020203" pitchFamily="34" charset="0"/>
                        <a:cs typeface="Segoe UI" panose="020B0502040204020203" pitchFamily="34" charset="0"/>
                      </a:endParaRPr>
                    </a:p>
                    <a:p>
                      <a:pPr marR="129540" algn="l">
                        <a:lnSpc>
                          <a:spcPts val="1200"/>
                        </a:lnSpc>
                        <a:spcBef>
                          <a:spcPts val="5"/>
                        </a:spcBef>
                        <a:spcAft>
                          <a:spcPts val="0"/>
                        </a:spcAft>
                      </a:pPr>
                      <a:r>
                        <a:rPr lang="en-US" sz="1000" b="1" u="none">
                          <a:solidFill>
                            <a:srgbClr val="254159"/>
                          </a:solidFill>
                          <a:effectLst/>
                          <a:latin typeface="Segoe UI" panose="020B0502040204020203" pitchFamily="34" charset="0"/>
                          <a:cs typeface="Segoe UI" panose="020B0502040204020203" pitchFamily="34" charset="0"/>
                        </a:rPr>
                        <a:t>8,912,504</a:t>
                      </a:r>
                      <a:endParaRPr lang="en-GB" sz="1000" b="1" u="none">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1837" marR="61837" marT="0" marB="0">
                    <a:solidFill>
                      <a:srgbClr val="D0DBDE"/>
                    </a:solidFill>
                  </a:tcPr>
                </a:tc>
                <a:extLst>
                  <a:ext uri="{0D108BD9-81ED-4DB2-BD59-A6C34878D82A}">
                    <a16:rowId xmlns:a16="http://schemas.microsoft.com/office/drawing/2014/main" val="2407339496"/>
                  </a:ext>
                </a:extLst>
              </a:tr>
            </a:tbl>
          </a:graphicData>
        </a:graphic>
      </p:graphicFrame>
      <p:cxnSp>
        <p:nvCxnSpPr>
          <p:cNvPr id="8" name="Straight Connector 7">
            <a:extLst>
              <a:ext uri="{FF2B5EF4-FFF2-40B4-BE49-F238E27FC236}">
                <a16:creationId xmlns:a16="http://schemas.microsoft.com/office/drawing/2014/main" id="{2FBC65DE-7C41-AFD3-9741-425F55F6FA45}"/>
              </a:ext>
            </a:extLst>
          </p:cNvPr>
          <p:cNvCxnSpPr>
            <a:cxnSpLocks/>
          </p:cNvCxnSpPr>
          <p:nvPr/>
        </p:nvCxnSpPr>
        <p:spPr>
          <a:xfrm>
            <a:off x="752266" y="2935956"/>
            <a:ext cx="5353467"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80491CD4-E66E-37E5-197C-3C2E6D82B29E}"/>
              </a:ext>
            </a:extLst>
          </p:cNvPr>
          <p:cNvCxnSpPr>
            <a:cxnSpLocks/>
          </p:cNvCxnSpPr>
          <p:nvPr/>
        </p:nvCxnSpPr>
        <p:spPr>
          <a:xfrm>
            <a:off x="767505" y="3255996"/>
            <a:ext cx="533822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1BE8AB3-3D29-BC1D-E6DE-204D89C7BB5E}"/>
              </a:ext>
            </a:extLst>
          </p:cNvPr>
          <p:cNvCxnSpPr>
            <a:cxnSpLocks/>
          </p:cNvCxnSpPr>
          <p:nvPr/>
        </p:nvCxnSpPr>
        <p:spPr>
          <a:xfrm>
            <a:off x="777665" y="3570867"/>
            <a:ext cx="532806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39E6EBBB-82BB-0912-5C61-A65BA744881C}"/>
              </a:ext>
            </a:extLst>
          </p:cNvPr>
          <p:cNvCxnSpPr>
            <a:cxnSpLocks/>
          </p:cNvCxnSpPr>
          <p:nvPr/>
        </p:nvCxnSpPr>
        <p:spPr>
          <a:xfrm>
            <a:off x="762426" y="3868136"/>
            <a:ext cx="5343307"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8D3CB28-5435-6C24-A141-606195D2CC77}"/>
              </a:ext>
            </a:extLst>
          </p:cNvPr>
          <p:cNvCxnSpPr>
            <a:cxnSpLocks/>
          </p:cNvCxnSpPr>
          <p:nvPr/>
        </p:nvCxnSpPr>
        <p:spPr>
          <a:xfrm>
            <a:off x="780206" y="4152527"/>
            <a:ext cx="5333147"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C9AEAAFC-EAF6-95B9-64CA-C6CA4E92B094}"/>
              </a:ext>
            </a:extLst>
          </p:cNvPr>
          <p:cNvCxnSpPr>
            <a:cxnSpLocks/>
          </p:cNvCxnSpPr>
          <p:nvPr/>
        </p:nvCxnSpPr>
        <p:spPr>
          <a:xfrm>
            <a:off x="777665" y="4454876"/>
            <a:ext cx="532806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6290D2D4-069C-9046-82C3-51911824ECB3}"/>
              </a:ext>
            </a:extLst>
          </p:cNvPr>
          <p:cNvCxnSpPr>
            <a:cxnSpLocks/>
          </p:cNvCxnSpPr>
          <p:nvPr/>
        </p:nvCxnSpPr>
        <p:spPr>
          <a:xfrm>
            <a:off x="787825" y="4754507"/>
            <a:ext cx="531790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1DE8CB78-F9C4-BFB0-82BC-EA35A63BAD3C}"/>
              </a:ext>
            </a:extLst>
          </p:cNvPr>
          <p:cNvCxnSpPr>
            <a:cxnSpLocks/>
          </p:cNvCxnSpPr>
          <p:nvPr/>
        </p:nvCxnSpPr>
        <p:spPr>
          <a:xfrm>
            <a:off x="785285" y="5719796"/>
            <a:ext cx="532806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B2A9177-6EA2-63A0-714B-98405A13236D}"/>
              </a:ext>
            </a:extLst>
          </p:cNvPr>
          <p:cNvCxnSpPr>
            <a:cxnSpLocks/>
          </p:cNvCxnSpPr>
          <p:nvPr/>
        </p:nvCxnSpPr>
        <p:spPr>
          <a:xfrm>
            <a:off x="795445" y="6933827"/>
            <a:ext cx="531790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29418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C6D3D7"/>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2B5539-EC80-E892-CD55-573E8709AB46}"/>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7C0C505-2269-AAD4-CD15-D443B8B8DC2C}"/>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B6ABC0C-B030-9DED-F8E2-94A860B0A7DB}"/>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6AE306-3F01-3D5C-0189-A387E47C3B7E}"/>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4B44811-51D7-8906-BD15-74FDEEB9A908}"/>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8754750-9F1E-6D6D-4A83-BBAFA48D0322}"/>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2C05567-B2F6-DBA2-AE99-62ACE149F93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bject 7">
            <a:extLst>
              <a:ext uri="{FF2B5EF4-FFF2-40B4-BE49-F238E27FC236}">
                <a16:creationId xmlns:a16="http://schemas.microsoft.com/office/drawing/2014/main" id="{862067B9-BD3E-BDC9-4D14-8EFC392CF1D7}"/>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sp>
        <p:nvSpPr>
          <p:cNvPr id="2" name="object 2">
            <a:extLst>
              <a:ext uri="{FF2B5EF4-FFF2-40B4-BE49-F238E27FC236}">
                <a16:creationId xmlns:a16="http://schemas.microsoft.com/office/drawing/2014/main" id="{7CF8D4BA-830A-484E-E5FA-1C043E5959EA}"/>
              </a:ext>
            </a:extLst>
          </p:cNvPr>
          <p:cNvSpPr txBox="1"/>
          <p:nvPr/>
        </p:nvSpPr>
        <p:spPr>
          <a:xfrm>
            <a:off x="636143" y="1030071"/>
            <a:ext cx="5313553" cy="8476679"/>
          </a:xfrm>
          <a:prstGeom prst="rect">
            <a:avLst/>
          </a:prstGeom>
        </p:spPr>
        <p:txBody>
          <a:bodyPr vert="horz" wrap="square" lIns="0" tIns="12700" rIns="0" bIns="0" rtlCol="0">
            <a:spAutoFit/>
          </a:bodyPr>
          <a:lstStyle/>
          <a:p>
            <a:pPr>
              <a:lnSpc>
                <a:spcPct val="100000"/>
              </a:lnSpc>
              <a:spcBef>
                <a:spcPts val="30"/>
              </a:spcBef>
            </a:pPr>
            <a:endParaRPr sz="1000">
              <a:latin typeface="Segoe UI" panose="020B0502040204020203" pitchFamily="34" charset="0"/>
              <a:cs typeface="Segoe UI" panose="020B0502040204020203" pitchFamily="34" charset="0"/>
            </a:endParaRPr>
          </a:p>
          <a:p>
            <a:pPr>
              <a:lnSpc>
                <a:spcPct val="100000"/>
              </a:lnSpc>
              <a:spcBef>
                <a:spcPts val="40"/>
              </a:spcBef>
            </a:pPr>
            <a:r>
              <a:rPr lang="en-GB" sz="1000" b="1">
                <a:solidFill>
                  <a:srgbClr val="254159"/>
                </a:solidFill>
                <a:latin typeface="Segoe UI" panose="020B0502040204020203" pitchFamily="34" charset="0"/>
                <a:cs typeface="Segoe UI" panose="020B0502040204020203" pitchFamily="34" charset="0"/>
              </a:rPr>
              <a:t>REPORTING ENTITY</a:t>
            </a:r>
          </a:p>
          <a:p>
            <a:pPr>
              <a:lnSpc>
                <a:spcPct val="100000"/>
              </a:lnSpc>
              <a:spcBef>
                <a:spcPts val="40"/>
              </a:spcBef>
            </a:pPr>
            <a:r>
              <a:rPr lang="en-GB" sz="1000">
                <a:latin typeface="Segoe UI" panose="020B0502040204020203" pitchFamily="34" charset="0"/>
                <a:cs typeface="Segoe UI" panose="020B0502040204020203" pitchFamily="34" charset="0"/>
              </a:rPr>
              <a:t>These Financial Statements are for a public sector entity (State Interest and Governance Authority) set up under the State Interest and Governance Authority 2019 (Act 990) and operate under the Office of the President. The address of the Authority can be found on page 3 of this annual report.</a:t>
            </a:r>
          </a:p>
          <a:p>
            <a:pPr>
              <a:lnSpc>
                <a:spcPct val="100000"/>
              </a:lnSpc>
              <a:spcBef>
                <a:spcPts val="40"/>
              </a:spcBef>
            </a:pPr>
            <a:endParaRPr lang="en-GB" sz="1000">
              <a:latin typeface="Segoe UI" panose="020B0502040204020203" pitchFamily="34" charset="0"/>
              <a:cs typeface="Segoe UI" panose="020B0502040204020203" pitchFamily="34" charset="0"/>
            </a:endParaRPr>
          </a:p>
          <a:p>
            <a:pPr>
              <a:lnSpc>
                <a:spcPct val="100000"/>
              </a:lnSpc>
              <a:spcBef>
                <a:spcPts val="40"/>
              </a:spcBef>
            </a:pPr>
            <a:endParaRPr lang="en-GB" sz="1000">
              <a:latin typeface="Segoe UI" panose="020B0502040204020203" pitchFamily="34" charset="0"/>
              <a:cs typeface="Segoe UI" panose="020B0502040204020203" pitchFamily="34" charset="0"/>
            </a:endParaRPr>
          </a:p>
          <a:p>
            <a:pPr>
              <a:lnSpc>
                <a:spcPct val="100000"/>
              </a:lnSpc>
              <a:spcBef>
                <a:spcPts val="40"/>
              </a:spcBef>
            </a:pPr>
            <a:endParaRPr lang="en-GB" sz="1000" b="1">
              <a:solidFill>
                <a:srgbClr val="254159"/>
              </a:solidFill>
              <a:latin typeface="Segoe UI" panose="020B0502040204020203" pitchFamily="34" charset="0"/>
              <a:cs typeface="Segoe UI" panose="020B0502040204020203" pitchFamily="34" charset="0"/>
            </a:endParaRPr>
          </a:p>
          <a:p>
            <a:pPr>
              <a:lnSpc>
                <a:spcPct val="100000"/>
              </a:lnSpc>
              <a:spcBef>
                <a:spcPts val="40"/>
              </a:spcBef>
            </a:pPr>
            <a:r>
              <a:rPr lang="en-GB" sz="1000" b="1">
                <a:solidFill>
                  <a:srgbClr val="254159"/>
                </a:solidFill>
                <a:latin typeface="Segoe UI" panose="020B0502040204020203" pitchFamily="34" charset="0"/>
                <a:cs typeface="Segoe UI" panose="020B0502040204020203" pitchFamily="34" charset="0"/>
              </a:rPr>
              <a:t>BASIS OF PREPARATION</a:t>
            </a:r>
          </a:p>
          <a:p>
            <a:pPr>
              <a:lnSpc>
                <a:spcPct val="100000"/>
              </a:lnSpc>
              <a:spcBef>
                <a:spcPts val="40"/>
              </a:spcBef>
            </a:pPr>
            <a:endParaRPr sz="1000">
              <a:latin typeface="Segoe UI" panose="020B0502040204020203" pitchFamily="34" charset="0"/>
              <a:cs typeface="Segoe UI" panose="020B0502040204020203" pitchFamily="34" charset="0"/>
            </a:endParaRPr>
          </a:p>
          <a:p>
            <a:pPr>
              <a:lnSpc>
                <a:spcPct val="100000"/>
              </a:lnSpc>
              <a:spcBef>
                <a:spcPts val="10"/>
              </a:spcBef>
            </a:pPr>
            <a:r>
              <a:rPr lang="en-GB" sz="1000" b="1">
                <a:latin typeface="Segoe UI" panose="020B0502040204020203" pitchFamily="34" charset="0"/>
                <a:cs typeface="Segoe UI" panose="020B0502040204020203" pitchFamily="34" charset="0"/>
              </a:rPr>
              <a:t>Statement of Compliance</a:t>
            </a:r>
          </a:p>
          <a:p>
            <a:pPr>
              <a:lnSpc>
                <a:spcPct val="100000"/>
              </a:lnSpc>
              <a:spcBef>
                <a:spcPts val="10"/>
              </a:spcBef>
            </a:pPr>
            <a:r>
              <a:rPr lang="en-GB" sz="1000">
                <a:latin typeface="Segoe UI" panose="020B0502040204020203" pitchFamily="34" charset="0"/>
                <a:cs typeface="Segoe UI" panose="020B0502040204020203" pitchFamily="34" charset="0"/>
              </a:rPr>
              <a:t>The financial statements have been prepared in accordance with International Public Sector Accounting Standards (IPSAS) and in the manner required by the Covered Entity’s (“The Authority “) ACT, 2019 (Act 990). Basis of Measurement </a:t>
            </a:r>
          </a:p>
          <a:p>
            <a:pPr>
              <a:lnSpc>
                <a:spcPct val="100000"/>
              </a:lnSpc>
              <a:spcBef>
                <a:spcPts val="10"/>
              </a:spcBef>
            </a:pPr>
            <a:endParaRPr lang="en-GB" sz="1000">
              <a:latin typeface="Segoe UI" panose="020B0502040204020203" pitchFamily="34" charset="0"/>
              <a:cs typeface="Segoe UI" panose="020B0502040204020203" pitchFamily="34" charset="0"/>
            </a:endParaRPr>
          </a:p>
          <a:p>
            <a:pPr>
              <a:spcBef>
                <a:spcPts val="10"/>
              </a:spcBef>
            </a:pPr>
            <a:r>
              <a:rPr lang="en-GB" sz="1000" b="1">
                <a:latin typeface="Segoe UI" panose="020B0502040204020203" pitchFamily="34" charset="0"/>
                <a:cs typeface="Segoe UI" panose="020B0502040204020203" pitchFamily="34" charset="0"/>
              </a:rPr>
              <a:t>Basis of Measurement </a:t>
            </a:r>
            <a:endParaRPr lang="en-GB" sz="1000">
              <a:latin typeface="Segoe UI" panose="020B0502040204020203" pitchFamily="34" charset="0"/>
              <a:cs typeface="Segoe UI" panose="020B0502040204020203" pitchFamily="34" charset="0"/>
            </a:endParaRPr>
          </a:p>
          <a:p>
            <a:pPr>
              <a:lnSpc>
                <a:spcPct val="100000"/>
              </a:lnSpc>
              <a:spcBef>
                <a:spcPts val="10"/>
              </a:spcBef>
            </a:pPr>
            <a:r>
              <a:rPr lang="en-GB" sz="1000">
                <a:latin typeface="Segoe UI" panose="020B0502040204020203" pitchFamily="34" charset="0"/>
                <a:cs typeface="Segoe UI" panose="020B0502040204020203" pitchFamily="34" charset="0"/>
              </a:rPr>
              <a:t>The financial statements have been prepared under the historical cost basis. Functional and Presentation Currency </a:t>
            </a:r>
          </a:p>
          <a:p>
            <a:pPr>
              <a:lnSpc>
                <a:spcPct val="100000"/>
              </a:lnSpc>
              <a:spcBef>
                <a:spcPts val="10"/>
              </a:spcBef>
            </a:pPr>
            <a:endParaRPr lang="en-GB" sz="1000">
              <a:latin typeface="Segoe UI" panose="020B0502040204020203" pitchFamily="34" charset="0"/>
              <a:cs typeface="Segoe UI" panose="020B0502040204020203" pitchFamily="34" charset="0"/>
            </a:endParaRPr>
          </a:p>
          <a:p>
            <a:pPr>
              <a:spcBef>
                <a:spcPts val="10"/>
              </a:spcBef>
            </a:pPr>
            <a:r>
              <a:rPr lang="en-GB" sz="1000" b="1">
                <a:latin typeface="Segoe UI" panose="020B0502040204020203" pitchFamily="34" charset="0"/>
                <a:cs typeface="Segoe UI" panose="020B0502040204020203" pitchFamily="34" charset="0"/>
              </a:rPr>
              <a:t>Functional and Presentation Currency </a:t>
            </a:r>
            <a:endParaRPr lang="en-GB" sz="1000">
              <a:latin typeface="Segoe UI" panose="020B0502040204020203" pitchFamily="34" charset="0"/>
              <a:cs typeface="Segoe UI" panose="020B0502040204020203" pitchFamily="34" charset="0"/>
            </a:endParaRPr>
          </a:p>
          <a:p>
            <a:pPr>
              <a:lnSpc>
                <a:spcPct val="100000"/>
              </a:lnSpc>
              <a:spcBef>
                <a:spcPts val="10"/>
              </a:spcBef>
            </a:pPr>
            <a:r>
              <a:rPr lang="en-GB" sz="1000">
                <a:latin typeface="Segoe UI" panose="020B0502040204020203" pitchFamily="34" charset="0"/>
                <a:cs typeface="Segoe UI" panose="020B0502040204020203" pitchFamily="34" charset="0"/>
              </a:rPr>
              <a:t>The financial statements are presented in Ghanaian Cedi (GH¢), which is the Covered Entity’s (“The Authority”) functional currency. All amounts have been rounded to the nearest Ghanaian Cedi (GH¢) unless otherwise stated.</a:t>
            </a:r>
          </a:p>
          <a:p>
            <a:pPr>
              <a:lnSpc>
                <a:spcPct val="100000"/>
              </a:lnSpc>
              <a:spcBef>
                <a:spcPts val="10"/>
              </a:spcBef>
            </a:pPr>
            <a:endParaRPr sz="1000">
              <a:latin typeface="Segoe UI" panose="020B0502040204020203" pitchFamily="34" charset="0"/>
              <a:cs typeface="Segoe UI" panose="020B0502040204020203" pitchFamily="34" charset="0"/>
            </a:endParaRPr>
          </a:p>
          <a:p>
            <a:pPr>
              <a:lnSpc>
                <a:spcPct val="100000"/>
              </a:lnSpc>
              <a:spcBef>
                <a:spcPts val="55"/>
              </a:spcBef>
            </a:pPr>
            <a:r>
              <a:rPr lang="en-GB" sz="1000" b="1">
                <a:solidFill>
                  <a:srgbClr val="254159"/>
                </a:solidFill>
                <a:latin typeface="Segoe UI" panose="020B0502040204020203" pitchFamily="34" charset="0"/>
                <a:cs typeface="Segoe UI" panose="020B0502040204020203" pitchFamily="34" charset="0"/>
              </a:rPr>
              <a:t>SIGNIFICANT ACCOUNTING JUDGEMENTS AND ESTIMATES</a:t>
            </a:r>
          </a:p>
          <a:p>
            <a:pPr>
              <a:lnSpc>
                <a:spcPct val="100000"/>
              </a:lnSpc>
              <a:spcBef>
                <a:spcPts val="55"/>
              </a:spcBef>
            </a:pPr>
            <a:r>
              <a:rPr lang="en-GB" sz="1000">
                <a:latin typeface="Segoe UI" panose="020B0502040204020203" pitchFamily="34" charset="0"/>
                <a:cs typeface="Segoe UI" panose="020B0502040204020203" pitchFamily="34" charset="0"/>
              </a:rPr>
              <a:t>In preparing these financial statements, the board has made judgments and estimates that affect the application of the Authority’s accounting policies and the reported amounts of assets, liabilities, income, and expenses. The estimates and associated assumptions are based on historical experience and various other factors that are believed to be reasonable under the circumstances, the results of which form the basis of making the judgments about carrying values of assets, liabilities, income, and expenses that are not readily apparent from other sources. Actual results may differ from these estimates. </a:t>
            </a:r>
          </a:p>
          <a:p>
            <a:pPr>
              <a:lnSpc>
                <a:spcPct val="100000"/>
              </a:lnSpc>
              <a:spcBef>
                <a:spcPts val="55"/>
              </a:spcBef>
            </a:pPr>
            <a:endParaRPr lang="en-GB" sz="1000">
              <a:latin typeface="Segoe UI" panose="020B0502040204020203" pitchFamily="34" charset="0"/>
              <a:cs typeface="Segoe UI" panose="020B0502040204020203" pitchFamily="34" charset="0"/>
            </a:endParaRPr>
          </a:p>
          <a:p>
            <a:pPr>
              <a:lnSpc>
                <a:spcPct val="100000"/>
              </a:lnSpc>
              <a:spcBef>
                <a:spcPts val="55"/>
              </a:spcBef>
            </a:pPr>
            <a:r>
              <a:rPr lang="en-GB" sz="1000">
                <a:latin typeface="Segoe UI" panose="020B0502040204020203" pitchFamily="34" charset="0"/>
                <a:cs typeface="Segoe UI" panose="020B0502040204020203" pitchFamily="34" charset="0"/>
              </a:rPr>
              <a:t>Estimates and underlying assumptions are reviewed on an ongoing basis. Revisions to estimates are recognised prospectively.</a:t>
            </a:r>
          </a:p>
          <a:p>
            <a:pPr>
              <a:lnSpc>
                <a:spcPct val="100000"/>
              </a:lnSpc>
              <a:spcBef>
                <a:spcPts val="55"/>
              </a:spcBef>
            </a:pPr>
            <a:endParaRPr lang="en-GB" sz="1000">
              <a:latin typeface="Segoe UI" panose="020B0502040204020203" pitchFamily="34" charset="0"/>
              <a:cs typeface="Segoe UI" panose="020B0502040204020203" pitchFamily="34" charset="0"/>
            </a:endParaRPr>
          </a:p>
          <a:p>
            <a:pPr>
              <a:lnSpc>
                <a:spcPct val="100000"/>
              </a:lnSpc>
              <a:spcBef>
                <a:spcPts val="55"/>
              </a:spcBef>
            </a:pPr>
            <a:r>
              <a:rPr lang="en-GB" sz="1000" b="1">
                <a:latin typeface="Segoe UI" panose="020B0502040204020203" pitchFamily="34" charset="0"/>
                <a:cs typeface="Segoe UI" panose="020B0502040204020203" pitchFamily="34" charset="0"/>
              </a:rPr>
              <a:t>Significant Accounting Policies</a:t>
            </a:r>
          </a:p>
          <a:p>
            <a:pPr>
              <a:lnSpc>
                <a:spcPct val="100000"/>
              </a:lnSpc>
              <a:spcBef>
                <a:spcPts val="55"/>
              </a:spcBef>
            </a:pPr>
            <a:r>
              <a:rPr lang="en-GB" sz="1000">
                <a:latin typeface="Segoe UI" panose="020B0502040204020203" pitchFamily="34" charset="0"/>
                <a:cs typeface="Segoe UI" panose="020B0502040204020203" pitchFamily="34" charset="0"/>
              </a:rPr>
              <a:t>The accounting policies set out below have been applied consistently to all periods presented in these financial statements.</a:t>
            </a:r>
          </a:p>
          <a:p>
            <a:pPr>
              <a:lnSpc>
                <a:spcPct val="100000"/>
              </a:lnSpc>
              <a:spcBef>
                <a:spcPts val="55"/>
              </a:spcBef>
            </a:pPr>
            <a:endParaRPr lang="en-GB" sz="1000">
              <a:latin typeface="Segoe UI" panose="020B0502040204020203" pitchFamily="34" charset="0"/>
              <a:cs typeface="Segoe UI" panose="020B0502040204020203" pitchFamily="34" charset="0"/>
            </a:endParaRPr>
          </a:p>
          <a:p>
            <a:pPr>
              <a:lnSpc>
                <a:spcPct val="100000"/>
              </a:lnSpc>
              <a:spcBef>
                <a:spcPts val="55"/>
              </a:spcBef>
            </a:pPr>
            <a:r>
              <a:rPr lang="en-GB" sz="1000" b="1">
                <a:latin typeface="Segoe UI" panose="020B0502040204020203" pitchFamily="34" charset="0"/>
                <a:cs typeface="Segoe UI" panose="020B0502040204020203" pitchFamily="34" charset="0"/>
              </a:rPr>
              <a:t>Foreign Currency Transactions</a:t>
            </a:r>
          </a:p>
          <a:p>
            <a:pPr>
              <a:lnSpc>
                <a:spcPct val="100000"/>
              </a:lnSpc>
              <a:spcBef>
                <a:spcPts val="55"/>
              </a:spcBef>
            </a:pPr>
            <a:r>
              <a:rPr lang="en-GB" sz="1000">
                <a:latin typeface="Segoe UI" panose="020B0502040204020203" pitchFamily="34" charset="0"/>
                <a:cs typeface="Segoe UI" panose="020B0502040204020203" pitchFamily="34" charset="0"/>
              </a:rPr>
              <a:t>Transactions in foreign currencies are translated into functional currency at the exchange rates prevailing at the dates of the transactions.</a:t>
            </a:r>
          </a:p>
          <a:p>
            <a:pPr>
              <a:lnSpc>
                <a:spcPct val="100000"/>
              </a:lnSpc>
              <a:spcBef>
                <a:spcPts val="55"/>
              </a:spcBef>
            </a:pPr>
            <a:endParaRPr lang="en-GB" sz="1000">
              <a:latin typeface="Segoe UI" panose="020B0502040204020203" pitchFamily="34" charset="0"/>
              <a:cs typeface="Segoe UI" panose="020B0502040204020203" pitchFamily="34" charset="0"/>
            </a:endParaRPr>
          </a:p>
          <a:p>
            <a:pPr>
              <a:lnSpc>
                <a:spcPct val="100000"/>
              </a:lnSpc>
              <a:spcBef>
                <a:spcPts val="55"/>
              </a:spcBef>
            </a:pPr>
            <a:r>
              <a:rPr lang="en-GB" sz="1000">
                <a:latin typeface="Segoe UI" panose="020B0502040204020203" pitchFamily="34" charset="0"/>
                <a:cs typeface="Segoe UI" panose="020B0502040204020203" pitchFamily="34" charset="0"/>
              </a:rPr>
              <a:t>Monetary assets and liabilities denominated in foreign currencies are translated into the functional currency at the exchange rate prevailing at the reporting date. Non-monetary assets and liabilities that are measured at fair value in a  foreign currency are translated into the functional currency at the exchange rate when the fair value was determined.  Non-monetary items that are measured based on the historical cost in a foreign currency are translated at the exchange rate prevailing at the date of the transaction. Foreign currency differences are generally recognised in profit or loss and presented within general and administrative expenses or other income depending on whether the net exchange difference results in a gain or a loss.</a:t>
            </a:r>
            <a:endParaRPr sz="1000">
              <a:latin typeface="Segoe UI" panose="020B0502040204020203" pitchFamily="34" charset="0"/>
              <a:cs typeface="Segoe UI" panose="020B0502040204020203" pitchFamily="34" charset="0"/>
            </a:endParaRPr>
          </a:p>
        </p:txBody>
      </p:sp>
      <p:cxnSp>
        <p:nvCxnSpPr>
          <p:cNvPr id="5" name="Straight Connector 4">
            <a:extLst>
              <a:ext uri="{FF2B5EF4-FFF2-40B4-BE49-F238E27FC236}">
                <a16:creationId xmlns:a16="http://schemas.microsoft.com/office/drawing/2014/main" id="{1ECCCF16-1D6C-3197-B660-208276617E9A}"/>
              </a:ext>
            </a:extLst>
          </p:cNvPr>
          <p:cNvCxnSpPr/>
          <p:nvPr/>
        </p:nvCxnSpPr>
        <p:spPr>
          <a:xfrm>
            <a:off x="609249" y="1030071"/>
            <a:ext cx="5313553" cy="0"/>
          </a:xfrm>
          <a:prstGeom prst="line">
            <a:avLst/>
          </a:prstGeom>
          <a:ln>
            <a:solidFill>
              <a:srgbClr val="4BC1CE"/>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7B8F7606-D607-B634-7A3F-588E2EA9FAC6}"/>
              </a:ext>
            </a:extLst>
          </p:cNvPr>
          <p:cNvCxnSpPr/>
          <p:nvPr/>
        </p:nvCxnSpPr>
        <p:spPr>
          <a:xfrm>
            <a:off x="609249" y="2069977"/>
            <a:ext cx="5313553" cy="0"/>
          </a:xfrm>
          <a:prstGeom prst="line">
            <a:avLst/>
          </a:prstGeom>
          <a:ln>
            <a:solidFill>
              <a:srgbClr val="4BC1C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30706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2199404-86DF-8C2B-FCDB-6CF177CC10E1}"/>
              </a:ext>
            </a:extLst>
          </p:cNvPr>
          <p:cNvSpPr/>
          <p:nvPr/>
        </p:nvSpPr>
        <p:spPr>
          <a:xfrm>
            <a:off x="646176" y="909483"/>
            <a:ext cx="5303520" cy="303878"/>
          </a:xfrm>
          <a:prstGeom prst="rect">
            <a:avLst/>
          </a:prstGeom>
          <a:solidFill>
            <a:srgbClr val="2541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692B5539-EC80-E892-CD55-573E8709AB46}"/>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7C0C505-2269-AAD4-CD15-D443B8B8DC2C}"/>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B6ABC0C-B030-9DED-F8E2-94A860B0A7DB}"/>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6AE306-3F01-3D5C-0189-A387E47C3B7E}"/>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4B44811-51D7-8906-BD15-74FDEEB9A908}"/>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8754750-9F1E-6D6D-4A83-BBAFA48D0322}"/>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2C05567-B2F6-DBA2-AE99-62ACE149F93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bject 7">
            <a:extLst>
              <a:ext uri="{FF2B5EF4-FFF2-40B4-BE49-F238E27FC236}">
                <a16:creationId xmlns:a16="http://schemas.microsoft.com/office/drawing/2014/main" id="{862067B9-BD3E-BDC9-4D14-8EFC392CF1D7}"/>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sp>
        <p:nvSpPr>
          <p:cNvPr id="3" name="object 2">
            <a:extLst>
              <a:ext uri="{FF2B5EF4-FFF2-40B4-BE49-F238E27FC236}">
                <a16:creationId xmlns:a16="http://schemas.microsoft.com/office/drawing/2014/main" id="{AE4F4E7C-CC08-A56A-C310-8AEEEEC658AA}"/>
              </a:ext>
            </a:extLst>
          </p:cNvPr>
          <p:cNvSpPr txBox="1"/>
          <p:nvPr/>
        </p:nvSpPr>
        <p:spPr>
          <a:xfrm>
            <a:off x="760284" y="1345894"/>
            <a:ext cx="5337431" cy="7399462"/>
          </a:xfrm>
          <a:prstGeom prst="rect">
            <a:avLst/>
          </a:prstGeom>
        </p:spPr>
        <p:txBody>
          <a:bodyPr vert="horz" wrap="square" lIns="0" tIns="12700" rIns="0" bIns="0" rtlCol="0">
            <a:spAutoFit/>
          </a:bodyPr>
          <a:lstStyle/>
          <a:p>
            <a:pPr>
              <a:lnSpc>
                <a:spcPct val="100000"/>
              </a:lnSpc>
              <a:spcBef>
                <a:spcPts val="20"/>
              </a:spcBef>
            </a:pPr>
            <a:endParaRPr sz="1000">
              <a:latin typeface="Segoe UI" panose="020B0502040204020203" pitchFamily="34" charset="0"/>
              <a:cs typeface="Segoe UI" panose="020B0502040204020203" pitchFamily="34" charset="0"/>
            </a:endParaRPr>
          </a:p>
          <a:p>
            <a:pPr marL="526415" indent="-285750">
              <a:lnSpc>
                <a:spcPct val="100000"/>
              </a:lnSpc>
              <a:buFont typeface="+mj-lt"/>
              <a:buAutoNum type="romanLcPeriod"/>
              <a:tabLst>
                <a:tab pos="697865" algn="l"/>
                <a:tab pos="698500" algn="l"/>
              </a:tabLst>
            </a:pPr>
            <a:r>
              <a:rPr sz="1000" b="1" spc="45">
                <a:solidFill>
                  <a:srgbClr val="005151"/>
                </a:solidFill>
                <a:latin typeface="Segoe UI" panose="020B0502040204020203" pitchFamily="34" charset="0"/>
                <a:cs typeface="Segoe UI" panose="020B0502040204020203" pitchFamily="34" charset="0"/>
              </a:rPr>
              <a:t>Recognition</a:t>
            </a:r>
            <a:r>
              <a:rPr sz="1000" b="1" spc="240">
                <a:solidFill>
                  <a:srgbClr val="005151"/>
                </a:solidFill>
                <a:latin typeface="Segoe UI" panose="020B0502040204020203" pitchFamily="34" charset="0"/>
                <a:cs typeface="Segoe UI" panose="020B0502040204020203" pitchFamily="34" charset="0"/>
              </a:rPr>
              <a:t> </a:t>
            </a:r>
            <a:r>
              <a:rPr sz="1000" b="1" spc="50">
                <a:solidFill>
                  <a:srgbClr val="005151"/>
                </a:solidFill>
                <a:latin typeface="Segoe UI" panose="020B0502040204020203" pitchFamily="34" charset="0"/>
                <a:cs typeface="Segoe UI" panose="020B0502040204020203" pitchFamily="34" charset="0"/>
              </a:rPr>
              <a:t>and</a:t>
            </a:r>
            <a:r>
              <a:rPr sz="1000" b="1" spc="235">
                <a:solidFill>
                  <a:srgbClr val="005151"/>
                </a:solidFill>
                <a:latin typeface="Segoe UI" panose="020B0502040204020203" pitchFamily="34" charset="0"/>
                <a:cs typeface="Segoe UI" panose="020B0502040204020203" pitchFamily="34" charset="0"/>
              </a:rPr>
              <a:t> </a:t>
            </a:r>
            <a:r>
              <a:rPr sz="1000" b="1" spc="45">
                <a:solidFill>
                  <a:srgbClr val="005151"/>
                </a:solidFill>
                <a:latin typeface="Segoe UI" panose="020B0502040204020203" pitchFamily="34" charset="0"/>
                <a:cs typeface="Segoe UI" panose="020B0502040204020203" pitchFamily="34" charset="0"/>
              </a:rPr>
              <a:t>Measurement</a:t>
            </a:r>
            <a:endParaRPr sz="1000">
              <a:solidFill>
                <a:srgbClr val="005151"/>
              </a:solidFill>
              <a:latin typeface="Segoe UI" panose="020B0502040204020203" pitchFamily="34" charset="0"/>
              <a:cs typeface="Segoe UI" panose="020B0502040204020203" pitchFamily="34" charset="0"/>
            </a:endParaRPr>
          </a:p>
          <a:p>
            <a:pPr>
              <a:lnSpc>
                <a:spcPct val="100000"/>
              </a:lnSpc>
              <a:buFont typeface="Cambria"/>
              <a:buAutoNum type="romanLcParenBoth"/>
            </a:pPr>
            <a:endParaRPr sz="1000">
              <a:latin typeface="Segoe UI" panose="020B0502040204020203" pitchFamily="34" charset="0"/>
              <a:cs typeface="Segoe UI" panose="020B0502040204020203" pitchFamily="34" charset="0"/>
            </a:endParaRPr>
          </a:p>
          <a:p>
            <a:pPr>
              <a:lnSpc>
                <a:spcPct val="100000"/>
              </a:lnSpc>
              <a:spcBef>
                <a:spcPts val="10"/>
              </a:spcBef>
            </a:pPr>
            <a:r>
              <a:rPr lang="en-GB" sz="1000">
                <a:latin typeface="Segoe UI" panose="020B0502040204020203" pitchFamily="34" charset="0"/>
                <a:cs typeface="Segoe UI" panose="020B0502040204020203" pitchFamily="34" charset="0"/>
              </a:rPr>
              <a:t>Except for certain leasehold land and buildings which are measured at revalued amounts, all other items of property, plant, and equipment are initially recognised at cost. After initial recognition, items of property are carried at revalued amounts less subsequent accumulated depreciation and subsequent accumulated impairment losses. All other items of property, plant, and equipment are subsequently carried at cost less accumulated depreciation and any accumulated impairment losses. </a:t>
            </a:r>
          </a:p>
          <a:p>
            <a:pPr>
              <a:lnSpc>
                <a:spcPct val="100000"/>
              </a:lnSpc>
              <a:spcBef>
                <a:spcPts val="10"/>
              </a:spcBef>
            </a:pPr>
            <a:endParaRPr lang="en-GB" sz="1000">
              <a:latin typeface="Segoe UI" panose="020B0502040204020203" pitchFamily="34" charset="0"/>
              <a:cs typeface="Segoe UI" panose="020B0502040204020203" pitchFamily="34" charset="0"/>
            </a:endParaRPr>
          </a:p>
          <a:p>
            <a:pPr>
              <a:lnSpc>
                <a:spcPct val="100000"/>
              </a:lnSpc>
              <a:spcBef>
                <a:spcPts val="10"/>
              </a:spcBef>
            </a:pPr>
            <a:r>
              <a:rPr lang="en-GB" sz="1000">
                <a:latin typeface="Segoe UI" panose="020B0502040204020203" pitchFamily="34" charset="0"/>
                <a:cs typeface="Segoe UI" panose="020B0502040204020203" pitchFamily="34" charset="0"/>
              </a:rPr>
              <a:t>Any accumulated depreciation at the date of revaluation is eliminated against the gross carrying amount of the asset and the net amount restated to the revalued amount of the asset. Revaluation is carried out as and when the management deem it fit to do so. An increase in the carrying amount of property, plant, and equipment as a result of a revaluation is recognized in other comprehensive income and accumulated in equity under the revaluation reserve. However, the increase is recognized in profit or loss to the extent that it reverses a revaluation decrease of the same asset previously recognized in profit or loss.</a:t>
            </a:r>
          </a:p>
          <a:p>
            <a:pPr>
              <a:lnSpc>
                <a:spcPct val="100000"/>
              </a:lnSpc>
              <a:spcBef>
                <a:spcPts val="10"/>
              </a:spcBef>
            </a:pPr>
            <a:endParaRPr sz="1000">
              <a:latin typeface="Segoe UI" panose="020B0502040204020203" pitchFamily="34" charset="0"/>
              <a:cs typeface="Segoe UI" panose="020B0502040204020203" pitchFamily="34" charset="0"/>
            </a:endParaRPr>
          </a:p>
          <a:p>
            <a:pPr>
              <a:lnSpc>
                <a:spcPct val="100000"/>
              </a:lnSpc>
              <a:spcBef>
                <a:spcPts val="45"/>
              </a:spcBef>
            </a:pPr>
            <a:r>
              <a:rPr lang="en-GB" sz="1000">
                <a:latin typeface="Segoe UI" panose="020B0502040204020203" pitchFamily="34" charset="0"/>
                <a:cs typeface="Segoe UI" panose="020B0502040204020203" pitchFamily="34" charset="0"/>
              </a:rPr>
              <a:t>A  revaluation decrease is recognized in profit or loss.  However,  the decrease is recognized in other comprehensive income to the extent of any credit balance existing in the revaluation surplus in respect of that asset. Surplus on revaluation is transferred to retained earnings on disposal of the relevant revalued assets. </a:t>
            </a:r>
          </a:p>
          <a:p>
            <a:pPr>
              <a:lnSpc>
                <a:spcPct val="100000"/>
              </a:lnSpc>
              <a:spcBef>
                <a:spcPts val="45"/>
              </a:spcBef>
            </a:pPr>
            <a:endParaRPr lang="en-GB" sz="1000">
              <a:latin typeface="Segoe UI" panose="020B0502040204020203" pitchFamily="34" charset="0"/>
              <a:cs typeface="Segoe UI" panose="020B0502040204020203" pitchFamily="34" charset="0"/>
            </a:endParaRPr>
          </a:p>
          <a:p>
            <a:pPr>
              <a:lnSpc>
                <a:spcPct val="100000"/>
              </a:lnSpc>
              <a:spcBef>
                <a:spcPts val="45"/>
              </a:spcBef>
            </a:pPr>
            <a:r>
              <a:rPr lang="en-GB" sz="1000">
                <a:latin typeface="Segoe UI" panose="020B0502040204020203" pitchFamily="34" charset="0"/>
                <a:cs typeface="Segoe UI" panose="020B0502040204020203" pitchFamily="34" charset="0"/>
              </a:rPr>
              <a:t>The cost of self-constructed assets includes the cost of materials and direct labour and any other costs directly attributable to bringing the asset to a working condition for its intended use. Purchased software that is integral to the functionality of the related equipment is capitalised as part of that equipment. If significant parts of an item of plant and equipment have different useful lives, then they are accounted for as separate items (major components) of plant and equipment. Plant and equipment under construction is stated at initial cost and depreciated from the date the asset is made available for use over its estimated useful life. </a:t>
            </a:r>
          </a:p>
          <a:p>
            <a:pPr>
              <a:lnSpc>
                <a:spcPct val="100000"/>
              </a:lnSpc>
              <a:spcBef>
                <a:spcPts val="45"/>
              </a:spcBef>
            </a:pPr>
            <a:endParaRPr lang="en-GB" sz="1000">
              <a:latin typeface="Segoe UI" panose="020B0502040204020203" pitchFamily="34" charset="0"/>
              <a:cs typeface="Segoe UI" panose="020B0502040204020203" pitchFamily="34" charset="0"/>
            </a:endParaRPr>
          </a:p>
          <a:p>
            <a:pPr>
              <a:lnSpc>
                <a:spcPct val="100000"/>
              </a:lnSpc>
              <a:spcBef>
                <a:spcPts val="45"/>
              </a:spcBef>
            </a:pPr>
            <a:r>
              <a:rPr lang="en-GB" sz="1000">
                <a:latin typeface="Segoe UI" panose="020B0502040204020203" pitchFamily="34" charset="0"/>
                <a:cs typeface="Segoe UI" panose="020B0502040204020203" pitchFamily="34" charset="0"/>
              </a:rPr>
              <a:t>Assets are transferred from capital work in progress to an appropriate category of plant and equipment when commissioned and ready for its intended use. Any gain or loss on disposal of property, plant, and equipment is recognised in profit or loss.</a:t>
            </a:r>
          </a:p>
          <a:p>
            <a:pPr>
              <a:lnSpc>
                <a:spcPct val="100000"/>
              </a:lnSpc>
              <a:spcBef>
                <a:spcPts val="45"/>
              </a:spcBef>
            </a:pPr>
            <a:endParaRPr sz="1000">
              <a:latin typeface="Segoe UI" panose="020B0502040204020203" pitchFamily="34" charset="0"/>
              <a:cs typeface="Segoe UI" panose="020B0502040204020203" pitchFamily="34" charset="0"/>
            </a:endParaRPr>
          </a:p>
          <a:p>
            <a:pPr marL="297815" indent="-285750">
              <a:lnSpc>
                <a:spcPct val="100000"/>
              </a:lnSpc>
              <a:buFont typeface="+mj-lt"/>
              <a:buAutoNum type="romanLcPeriod" startAt="2"/>
              <a:tabLst>
                <a:tab pos="469265" algn="l"/>
                <a:tab pos="469900" algn="l"/>
              </a:tabLst>
            </a:pPr>
            <a:r>
              <a:rPr sz="1000" b="1" spc="50">
                <a:solidFill>
                  <a:srgbClr val="005151"/>
                </a:solidFill>
                <a:latin typeface="Segoe UI" panose="020B0502040204020203" pitchFamily="34" charset="0"/>
                <a:cs typeface="Segoe UI" panose="020B0502040204020203" pitchFamily="34" charset="0"/>
              </a:rPr>
              <a:t>Subsequent</a:t>
            </a:r>
            <a:r>
              <a:rPr sz="1000" b="1" spc="180">
                <a:solidFill>
                  <a:srgbClr val="005151"/>
                </a:solidFill>
                <a:latin typeface="Segoe UI" panose="020B0502040204020203" pitchFamily="34" charset="0"/>
                <a:cs typeface="Segoe UI" panose="020B0502040204020203" pitchFamily="34" charset="0"/>
              </a:rPr>
              <a:t> </a:t>
            </a:r>
            <a:r>
              <a:rPr sz="1000" b="1" spc="40">
                <a:solidFill>
                  <a:srgbClr val="005151"/>
                </a:solidFill>
                <a:latin typeface="Segoe UI" panose="020B0502040204020203" pitchFamily="34" charset="0"/>
                <a:cs typeface="Segoe UI" panose="020B0502040204020203" pitchFamily="34" charset="0"/>
              </a:rPr>
              <a:t>expenditure</a:t>
            </a:r>
            <a:endParaRPr lang="en-GB" sz="1000" b="1" spc="40">
              <a:solidFill>
                <a:srgbClr val="005151"/>
              </a:solidFill>
              <a:latin typeface="Segoe UI" panose="020B0502040204020203" pitchFamily="34" charset="0"/>
              <a:cs typeface="Segoe UI" panose="020B0502040204020203" pitchFamily="34" charset="0"/>
            </a:endParaRPr>
          </a:p>
          <a:p>
            <a:pPr marL="12065">
              <a:lnSpc>
                <a:spcPct val="100000"/>
              </a:lnSpc>
              <a:tabLst>
                <a:tab pos="469265" algn="l"/>
                <a:tab pos="469900" algn="l"/>
              </a:tabLst>
            </a:pPr>
            <a:endParaRPr sz="1000">
              <a:solidFill>
                <a:srgbClr val="005151"/>
              </a:solidFill>
              <a:latin typeface="Segoe UI" panose="020B0502040204020203" pitchFamily="34" charset="0"/>
              <a:cs typeface="Segoe UI" panose="020B0502040204020203" pitchFamily="34" charset="0"/>
            </a:endParaRPr>
          </a:p>
          <a:p>
            <a:pPr>
              <a:lnSpc>
                <a:spcPct val="100000"/>
              </a:lnSpc>
              <a:spcBef>
                <a:spcPts val="40"/>
              </a:spcBef>
            </a:pPr>
            <a:r>
              <a:rPr lang="en-GB" sz="1000">
                <a:latin typeface="Segoe UI" panose="020B0502040204020203" pitchFamily="34" charset="0"/>
                <a:cs typeface="Segoe UI" panose="020B0502040204020203" pitchFamily="34" charset="0"/>
              </a:rPr>
              <a:t>Subsequent expenditure is capitalized only when it is probable that the future economic benefits associated with the expenditure will flow to the Authority. Repairs and maintenance of items of property, plant, and equipment are expensed as incurred.</a:t>
            </a:r>
          </a:p>
          <a:p>
            <a:pPr>
              <a:lnSpc>
                <a:spcPct val="100000"/>
              </a:lnSpc>
              <a:spcBef>
                <a:spcPts val="40"/>
              </a:spcBef>
            </a:pPr>
            <a:endParaRPr sz="1000">
              <a:latin typeface="Segoe UI" panose="020B0502040204020203" pitchFamily="34" charset="0"/>
              <a:cs typeface="Segoe UI" panose="020B0502040204020203" pitchFamily="34" charset="0"/>
            </a:endParaRPr>
          </a:p>
          <a:p>
            <a:pPr marL="297815" indent="-285750">
              <a:lnSpc>
                <a:spcPct val="100000"/>
              </a:lnSpc>
              <a:spcBef>
                <a:spcPts val="5"/>
              </a:spcBef>
              <a:buFont typeface="+mj-lt"/>
              <a:buAutoNum type="romanLcPeriod" startAt="3"/>
              <a:tabLst>
                <a:tab pos="469265" algn="l"/>
                <a:tab pos="469900" algn="l"/>
              </a:tabLst>
            </a:pPr>
            <a:r>
              <a:rPr sz="1000" b="1">
                <a:solidFill>
                  <a:srgbClr val="005151"/>
                </a:solidFill>
                <a:latin typeface="Segoe UI" panose="020B0502040204020203" pitchFamily="34" charset="0"/>
                <a:cs typeface="Segoe UI" panose="020B0502040204020203" pitchFamily="34" charset="0"/>
              </a:rPr>
              <a:t>Capital</a:t>
            </a:r>
            <a:r>
              <a:rPr sz="1000" b="1" spc="140">
                <a:solidFill>
                  <a:srgbClr val="005151"/>
                </a:solidFill>
                <a:latin typeface="Segoe UI" panose="020B0502040204020203" pitchFamily="34" charset="0"/>
                <a:cs typeface="Segoe UI" panose="020B0502040204020203" pitchFamily="34" charset="0"/>
              </a:rPr>
              <a:t> </a:t>
            </a:r>
            <a:r>
              <a:rPr sz="1000" b="1" spc="50">
                <a:solidFill>
                  <a:srgbClr val="005151"/>
                </a:solidFill>
                <a:latin typeface="Segoe UI" panose="020B0502040204020203" pitchFamily="34" charset="0"/>
                <a:cs typeface="Segoe UI" panose="020B0502040204020203" pitchFamily="34" charset="0"/>
              </a:rPr>
              <a:t>work-</a:t>
            </a:r>
            <a:r>
              <a:rPr sz="1000" b="1">
                <a:solidFill>
                  <a:srgbClr val="005151"/>
                </a:solidFill>
                <a:latin typeface="Segoe UI" panose="020B0502040204020203" pitchFamily="34" charset="0"/>
                <a:cs typeface="Segoe UI" panose="020B0502040204020203" pitchFamily="34" charset="0"/>
              </a:rPr>
              <a:t>in-</a:t>
            </a:r>
            <a:r>
              <a:rPr sz="1000" b="1" spc="40">
                <a:solidFill>
                  <a:srgbClr val="005151"/>
                </a:solidFill>
                <a:latin typeface="Segoe UI" panose="020B0502040204020203" pitchFamily="34" charset="0"/>
                <a:cs typeface="Segoe UI" panose="020B0502040204020203" pitchFamily="34" charset="0"/>
              </a:rPr>
              <a:t>progress</a:t>
            </a:r>
            <a:endParaRPr lang="en-GB" sz="1000" b="1" spc="40">
              <a:solidFill>
                <a:srgbClr val="005151"/>
              </a:solidFill>
              <a:latin typeface="Segoe UI" panose="020B0502040204020203" pitchFamily="34" charset="0"/>
              <a:cs typeface="Segoe UI" panose="020B0502040204020203" pitchFamily="34" charset="0"/>
            </a:endParaRPr>
          </a:p>
          <a:p>
            <a:pPr marL="12065">
              <a:lnSpc>
                <a:spcPct val="100000"/>
              </a:lnSpc>
              <a:spcBef>
                <a:spcPts val="5"/>
              </a:spcBef>
              <a:tabLst>
                <a:tab pos="469265" algn="l"/>
                <a:tab pos="469900" algn="l"/>
              </a:tabLst>
            </a:pPr>
            <a:endParaRPr sz="1000">
              <a:solidFill>
                <a:srgbClr val="005151"/>
              </a:solidFill>
              <a:latin typeface="Segoe UI" panose="020B0502040204020203" pitchFamily="34" charset="0"/>
              <a:cs typeface="Segoe UI" panose="020B0502040204020203" pitchFamily="34" charset="0"/>
            </a:endParaRPr>
          </a:p>
          <a:p>
            <a:r>
              <a:rPr lang="en-GB" sz="1000">
                <a:latin typeface="Segoe UI" panose="020B0502040204020203" pitchFamily="34" charset="0"/>
                <a:cs typeface="Segoe UI" panose="020B0502040204020203" pitchFamily="34" charset="0"/>
              </a:rPr>
              <a:t>Construction-related property, plant, and equipment are originally valued at cost and depreciated throughout their useful lives from the moment the item is put into service. When assets are commissioned and ready for their intended use, they are moved from capital work-in-progress to the appropriate class of property, plant, and equipment.</a:t>
            </a:r>
          </a:p>
          <a:p>
            <a:pPr>
              <a:lnSpc>
                <a:spcPct val="100000"/>
              </a:lnSpc>
            </a:pPr>
            <a:endParaRPr sz="1000">
              <a:latin typeface="Segoe UI" panose="020B0502040204020203" pitchFamily="34" charset="0"/>
              <a:cs typeface="Segoe UI" panose="020B0502040204020203" pitchFamily="34" charset="0"/>
            </a:endParaRPr>
          </a:p>
        </p:txBody>
      </p:sp>
      <p:sp>
        <p:nvSpPr>
          <p:cNvPr id="8" name="TextBox 7">
            <a:extLst>
              <a:ext uri="{FF2B5EF4-FFF2-40B4-BE49-F238E27FC236}">
                <a16:creationId xmlns:a16="http://schemas.microsoft.com/office/drawing/2014/main" id="{6F234F44-EECF-9578-8564-78C21EF86D6F}"/>
              </a:ext>
            </a:extLst>
          </p:cNvPr>
          <p:cNvSpPr txBox="1"/>
          <p:nvPr/>
        </p:nvSpPr>
        <p:spPr>
          <a:xfrm>
            <a:off x="646176" y="909483"/>
            <a:ext cx="2889504" cy="276999"/>
          </a:xfrm>
          <a:prstGeom prst="rect">
            <a:avLst/>
          </a:prstGeom>
          <a:noFill/>
        </p:spPr>
        <p:txBody>
          <a:bodyPr wrap="square">
            <a:spAutoFit/>
          </a:bodyPr>
          <a:lstStyle/>
          <a:p>
            <a:pPr marL="12700">
              <a:lnSpc>
                <a:spcPct val="100000"/>
              </a:lnSpc>
            </a:pPr>
            <a:r>
              <a:rPr lang="en-GB" sz="1200" b="1" spc="90">
                <a:solidFill>
                  <a:schemeClr val="bg1"/>
                </a:solidFill>
                <a:latin typeface="Segoe UI" panose="020B0502040204020203" pitchFamily="34" charset="0"/>
                <a:cs typeface="Segoe UI" panose="020B0502040204020203" pitchFamily="34" charset="0"/>
              </a:rPr>
              <a:t>Property,</a:t>
            </a:r>
            <a:r>
              <a:rPr lang="en-GB" sz="1200" b="1" spc="5">
                <a:solidFill>
                  <a:schemeClr val="bg1"/>
                </a:solidFill>
                <a:latin typeface="Segoe UI" panose="020B0502040204020203" pitchFamily="34" charset="0"/>
                <a:cs typeface="Segoe UI" panose="020B0502040204020203" pitchFamily="34" charset="0"/>
              </a:rPr>
              <a:t> </a:t>
            </a:r>
            <a:r>
              <a:rPr lang="en-GB" sz="1200" b="1" spc="90">
                <a:solidFill>
                  <a:schemeClr val="bg1"/>
                </a:solidFill>
                <a:latin typeface="Segoe UI" panose="020B0502040204020203" pitchFamily="34" charset="0"/>
                <a:cs typeface="Segoe UI" panose="020B0502040204020203" pitchFamily="34" charset="0"/>
              </a:rPr>
              <a:t>Plant,</a:t>
            </a:r>
            <a:r>
              <a:rPr lang="en-GB" sz="1200" b="1" spc="10">
                <a:solidFill>
                  <a:schemeClr val="bg1"/>
                </a:solidFill>
                <a:latin typeface="Segoe UI" panose="020B0502040204020203" pitchFamily="34" charset="0"/>
                <a:cs typeface="Segoe UI" panose="020B0502040204020203" pitchFamily="34" charset="0"/>
              </a:rPr>
              <a:t> </a:t>
            </a:r>
            <a:r>
              <a:rPr lang="en-GB" sz="1200" b="1" spc="110">
                <a:solidFill>
                  <a:schemeClr val="bg1"/>
                </a:solidFill>
                <a:latin typeface="Segoe UI" panose="020B0502040204020203" pitchFamily="34" charset="0"/>
                <a:cs typeface="Segoe UI" panose="020B0502040204020203" pitchFamily="34" charset="0"/>
              </a:rPr>
              <a:t>and</a:t>
            </a:r>
            <a:r>
              <a:rPr lang="en-GB" sz="1200" b="1" spc="5">
                <a:solidFill>
                  <a:schemeClr val="bg1"/>
                </a:solidFill>
                <a:latin typeface="Segoe UI" panose="020B0502040204020203" pitchFamily="34" charset="0"/>
                <a:cs typeface="Segoe UI" panose="020B0502040204020203" pitchFamily="34" charset="0"/>
              </a:rPr>
              <a:t> </a:t>
            </a:r>
            <a:r>
              <a:rPr lang="en-GB" sz="1200" b="1" spc="95">
                <a:solidFill>
                  <a:schemeClr val="bg1"/>
                </a:solidFill>
                <a:latin typeface="Segoe UI" panose="020B0502040204020203" pitchFamily="34" charset="0"/>
                <a:cs typeface="Segoe UI" panose="020B0502040204020203" pitchFamily="34" charset="0"/>
              </a:rPr>
              <a:t>Equipment</a:t>
            </a:r>
            <a:endParaRPr lang="en-GB" sz="1200">
              <a:solidFill>
                <a:schemeClr val="bg1"/>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727667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94497FB0-EAA6-41EF-E849-4E89CFA2D0AD}"/>
              </a:ext>
            </a:extLst>
          </p:cNvPr>
          <p:cNvSpPr txBox="1"/>
          <p:nvPr/>
        </p:nvSpPr>
        <p:spPr>
          <a:xfrm>
            <a:off x="708884" y="4227496"/>
            <a:ext cx="2254250" cy="1446550"/>
          </a:xfrm>
          <a:prstGeom prst="rect">
            <a:avLst/>
          </a:prstGeom>
          <a:noFill/>
        </p:spPr>
        <p:txBody>
          <a:bodyPr wrap="square">
            <a:spAutoFit/>
          </a:bodyPr>
          <a:lstStyle/>
          <a:p>
            <a:r>
              <a:rPr lang="en-GB" sz="1100">
                <a:solidFill>
                  <a:schemeClr val="tx1">
                    <a:lumMod val="75000"/>
                    <a:lumOff val="25000"/>
                  </a:schemeClr>
                </a:solidFill>
                <a:latin typeface="Segoe UI" panose="020B0502040204020203" pitchFamily="34" charset="0"/>
                <a:cs typeface="Segoe UI" panose="020B0502040204020203" pitchFamily="34" charset="0"/>
              </a:rPr>
              <a:t>Buildings  (Office and Residential)</a:t>
            </a:r>
          </a:p>
          <a:p>
            <a:r>
              <a:rPr lang="en-GB" sz="1100">
                <a:solidFill>
                  <a:schemeClr val="tx1">
                    <a:lumMod val="75000"/>
                    <a:lumOff val="25000"/>
                  </a:schemeClr>
                </a:solidFill>
                <a:latin typeface="Segoe UI" panose="020B0502040204020203" pitchFamily="34" charset="0"/>
                <a:cs typeface="Segoe UI" panose="020B0502040204020203" pitchFamily="34" charset="0"/>
              </a:rPr>
              <a:t>Plant and equipment</a:t>
            </a:r>
          </a:p>
          <a:p>
            <a:r>
              <a:rPr lang="en-GB" sz="1100">
                <a:solidFill>
                  <a:schemeClr val="tx1">
                    <a:lumMod val="75000"/>
                    <a:lumOff val="25000"/>
                  </a:schemeClr>
                </a:solidFill>
                <a:latin typeface="Segoe UI" panose="020B0502040204020203" pitchFamily="34" charset="0"/>
                <a:cs typeface="Segoe UI" panose="020B0502040204020203" pitchFamily="34" charset="0"/>
              </a:rPr>
              <a:t>Motor vehicles</a:t>
            </a:r>
          </a:p>
          <a:p>
            <a:r>
              <a:rPr lang="en-GB" sz="1100">
                <a:solidFill>
                  <a:schemeClr val="tx1">
                    <a:lumMod val="75000"/>
                    <a:lumOff val="25000"/>
                  </a:schemeClr>
                </a:solidFill>
                <a:latin typeface="Segoe UI" panose="020B0502040204020203" pitchFamily="34" charset="0"/>
                <a:cs typeface="Segoe UI" panose="020B0502040204020203" pitchFamily="34" charset="0"/>
              </a:rPr>
              <a:t>Computers &amp; Accessories</a:t>
            </a:r>
          </a:p>
          <a:p>
            <a:r>
              <a:rPr lang="en-GB" sz="1100">
                <a:solidFill>
                  <a:schemeClr val="tx1">
                    <a:lumMod val="75000"/>
                    <a:lumOff val="25000"/>
                  </a:schemeClr>
                </a:solidFill>
                <a:latin typeface="Segoe UI" panose="020B0502040204020203" pitchFamily="34" charset="0"/>
                <a:cs typeface="Segoe UI" panose="020B0502040204020203" pitchFamily="34" charset="0"/>
              </a:rPr>
              <a:t>Household Equipment </a:t>
            </a:r>
          </a:p>
          <a:p>
            <a:r>
              <a:rPr lang="en-GB" sz="1100">
                <a:solidFill>
                  <a:schemeClr val="tx1">
                    <a:lumMod val="75000"/>
                    <a:lumOff val="25000"/>
                  </a:schemeClr>
                </a:solidFill>
                <a:latin typeface="Segoe UI" panose="020B0502040204020203" pitchFamily="34" charset="0"/>
                <a:cs typeface="Segoe UI" panose="020B0502040204020203" pitchFamily="34" charset="0"/>
              </a:rPr>
              <a:t>Capitalised Software costs</a:t>
            </a:r>
          </a:p>
          <a:p>
            <a:r>
              <a:rPr lang="en-GB" sz="1100">
                <a:solidFill>
                  <a:schemeClr val="tx1">
                    <a:lumMod val="75000"/>
                    <a:lumOff val="25000"/>
                  </a:schemeClr>
                </a:solidFill>
                <a:latin typeface="Segoe UI" panose="020B0502040204020203" pitchFamily="34" charset="0"/>
                <a:cs typeface="Segoe UI" panose="020B0502040204020203" pitchFamily="34" charset="0"/>
              </a:rPr>
              <a:t>Furniture and Fitting</a:t>
            </a:r>
          </a:p>
          <a:p>
            <a:r>
              <a:rPr lang="en-GB" sz="1100">
                <a:solidFill>
                  <a:schemeClr val="tx1">
                    <a:lumMod val="75000"/>
                    <a:lumOff val="25000"/>
                  </a:schemeClr>
                </a:solidFill>
                <a:latin typeface="Segoe UI" panose="020B0502040204020203" pitchFamily="34" charset="0"/>
                <a:cs typeface="Segoe UI" panose="020B0502040204020203" pitchFamily="34" charset="0"/>
              </a:rPr>
              <a:t>Software (Intangible)</a:t>
            </a:r>
          </a:p>
        </p:txBody>
      </p:sp>
      <p:sp>
        <p:nvSpPr>
          <p:cNvPr id="22" name="Rectangle 21">
            <a:extLst>
              <a:ext uri="{FF2B5EF4-FFF2-40B4-BE49-F238E27FC236}">
                <a16:creationId xmlns:a16="http://schemas.microsoft.com/office/drawing/2014/main" id="{C3A9F86B-E174-73A3-7E41-4F3F7CBA0DBC}"/>
              </a:ext>
            </a:extLst>
          </p:cNvPr>
          <p:cNvSpPr/>
          <p:nvPr/>
        </p:nvSpPr>
        <p:spPr>
          <a:xfrm>
            <a:off x="2998694" y="4227496"/>
            <a:ext cx="723900" cy="1394757"/>
          </a:xfrm>
          <a:prstGeom prst="rect">
            <a:avLst/>
          </a:prstGeom>
          <a:solidFill>
            <a:srgbClr val="D9E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bject 5">
            <a:extLst>
              <a:ext uri="{FF2B5EF4-FFF2-40B4-BE49-F238E27FC236}">
                <a16:creationId xmlns:a16="http://schemas.microsoft.com/office/drawing/2014/main" id="{8F52C4CF-F804-5070-42C5-3041ADB08179}"/>
              </a:ext>
            </a:extLst>
          </p:cNvPr>
          <p:cNvSpPr txBox="1"/>
          <p:nvPr/>
        </p:nvSpPr>
        <p:spPr>
          <a:xfrm>
            <a:off x="3058663" y="4286848"/>
            <a:ext cx="606425" cy="1340485"/>
          </a:xfrm>
          <a:prstGeom prst="rect">
            <a:avLst/>
          </a:prstGeom>
        </p:spPr>
        <p:txBody>
          <a:bodyPr vert="horz" wrap="square" lIns="0" tIns="13335" rIns="0" bIns="0" rtlCol="0">
            <a:spAutoFit/>
          </a:bodyPr>
          <a:lstStyle/>
          <a:p>
            <a:pPr marL="12700">
              <a:lnSpc>
                <a:spcPts val="1300"/>
              </a:lnSpc>
              <a:spcBef>
                <a:spcPts val="105"/>
              </a:spcBef>
            </a:pPr>
            <a:r>
              <a:rPr sz="1100" spc="85">
                <a:latin typeface="Segoe UI" panose="020B0502040204020203" pitchFamily="34" charset="0"/>
                <a:cs typeface="Segoe UI" panose="020B0502040204020203" pitchFamily="34" charset="0"/>
              </a:rPr>
              <a:t>50</a:t>
            </a:r>
            <a:r>
              <a:rPr sz="1100" spc="30">
                <a:latin typeface="Segoe UI" panose="020B0502040204020203" pitchFamily="34" charset="0"/>
                <a:cs typeface="Segoe UI" panose="020B0502040204020203" pitchFamily="34" charset="0"/>
              </a:rPr>
              <a:t> </a:t>
            </a:r>
            <a:r>
              <a:rPr sz="1100" spc="55">
                <a:latin typeface="Segoe UI" panose="020B0502040204020203" pitchFamily="34" charset="0"/>
                <a:cs typeface="Segoe UI" panose="020B0502040204020203" pitchFamily="34" charset="0"/>
              </a:rPr>
              <a:t>years</a:t>
            </a:r>
            <a:endParaRPr sz="1100">
              <a:latin typeface="Segoe UI" panose="020B0502040204020203" pitchFamily="34" charset="0"/>
              <a:cs typeface="Segoe UI" panose="020B0502040204020203" pitchFamily="34" charset="0"/>
            </a:endParaRPr>
          </a:p>
          <a:p>
            <a:pPr marL="12700">
              <a:lnSpc>
                <a:spcPts val="1285"/>
              </a:lnSpc>
            </a:pPr>
            <a:r>
              <a:rPr sz="1100" spc="80">
                <a:latin typeface="Segoe UI" panose="020B0502040204020203" pitchFamily="34" charset="0"/>
                <a:cs typeface="Segoe UI" panose="020B0502040204020203" pitchFamily="34" charset="0"/>
              </a:rPr>
              <a:t>10</a:t>
            </a:r>
            <a:r>
              <a:rPr sz="1100" spc="-10">
                <a:latin typeface="Segoe UI" panose="020B0502040204020203" pitchFamily="34" charset="0"/>
                <a:cs typeface="Segoe UI" panose="020B0502040204020203" pitchFamily="34" charset="0"/>
              </a:rPr>
              <a:t> </a:t>
            </a:r>
            <a:r>
              <a:rPr sz="1100" spc="55">
                <a:latin typeface="Segoe UI" panose="020B0502040204020203" pitchFamily="34" charset="0"/>
                <a:cs typeface="Segoe UI" panose="020B0502040204020203" pitchFamily="34" charset="0"/>
              </a:rPr>
              <a:t>years</a:t>
            </a:r>
            <a:endParaRPr sz="1100">
              <a:latin typeface="Segoe UI" panose="020B0502040204020203" pitchFamily="34" charset="0"/>
              <a:cs typeface="Segoe UI" panose="020B0502040204020203" pitchFamily="34" charset="0"/>
            </a:endParaRPr>
          </a:p>
          <a:p>
            <a:pPr marL="12700">
              <a:lnSpc>
                <a:spcPts val="1285"/>
              </a:lnSpc>
            </a:pPr>
            <a:r>
              <a:rPr sz="1100" spc="50">
                <a:latin typeface="Segoe UI" panose="020B0502040204020203" pitchFamily="34" charset="0"/>
                <a:cs typeface="Segoe UI" panose="020B0502040204020203" pitchFamily="34" charset="0"/>
              </a:rPr>
              <a:t>5</a:t>
            </a:r>
            <a:r>
              <a:rPr sz="1100" spc="180">
                <a:latin typeface="Segoe UI" panose="020B0502040204020203" pitchFamily="34" charset="0"/>
                <a:cs typeface="Segoe UI" panose="020B0502040204020203" pitchFamily="34" charset="0"/>
              </a:rPr>
              <a:t> </a:t>
            </a:r>
            <a:r>
              <a:rPr sz="1100" spc="-10">
                <a:latin typeface="Segoe UI" panose="020B0502040204020203" pitchFamily="34" charset="0"/>
                <a:cs typeface="Segoe UI" panose="020B0502040204020203" pitchFamily="34" charset="0"/>
              </a:rPr>
              <a:t>years</a:t>
            </a:r>
            <a:endParaRPr sz="1100">
              <a:latin typeface="Segoe UI" panose="020B0502040204020203" pitchFamily="34" charset="0"/>
              <a:cs typeface="Segoe UI" panose="020B0502040204020203" pitchFamily="34" charset="0"/>
            </a:endParaRPr>
          </a:p>
          <a:p>
            <a:pPr marL="12700">
              <a:lnSpc>
                <a:spcPts val="1295"/>
              </a:lnSpc>
            </a:pPr>
            <a:r>
              <a:rPr sz="1100" spc="85">
                <a:latin typeface="Segoe UI" panose="020B0502040204020203" pitchFamily="34" charset="0"/>
                <a:cs typeface="Segoe UI" panose="020B0502040204020203" pitchFamily="34" charset="0"/>
              </a:rPr>
              <a:t>4</a:t>
            </a:r>
            <a:r>
              <a:rPr sz="1100" spc="20">
                <a:latin typeface="Segoe UI" panose="020B0502040204020203" pitchFamily="34" charset="0"/>
                <a:cs typeface="Segoe UI" panose="020B0502040204020203" pitchFamily="34" charset="0"/>
              </a:rPr>
              <a:t> </a:t>
            </a:r>
            <a:r>
              <a:rPr sz="1100" spc="50">
                <a:latin typeface="Segoe UI" panose="020B0502040204020203" pitchFamily="34" charset="0"/>
                <a:cs typeface="Segoe UI" panose="020B0502040204020203" pitchFamily="34" charset="0"/>
              </a:rPr>
              <a:t>years</a:t>
            </a:r>
            <a:endParaRPr sz="1100">
              <a:latin typeface="Segoe UI" panose="020B0502040204020203" pitchFamily="34" charset="0"/>
              <a:cs typeface="Segoe UI" panose="020B0502040204020203" pitchFamily="34" charset="0"/>
            </a:endParaRPr>
          </a:p>
          <a:p>
            <a:pPr marL="12700">
              <a:lnSpc>
                <a:spcPts val="1290"/>
              </a:lnSpc>
            </a:pPr>
            <a:r>
              <a:rPr sz="1100" spc="85">
                <a:latin typeface="Segoe UI" panose="020B0502040204020203" pitchFamily="34" charset="0"/>
                <a:cs typeface="Segoe UI" panose="020B0502040204020203" pitchFamily="34" charset="0"/>
              </a:rPr>
              <a:t>4</a:t>
            </a:r>
            <a:r>
              <a:rPr sz="1100" spc="20">
                <a:latin typeface="Segoe UI" panose="020B0502040204020203" pitchFamily="34" charset="0"/>
                <a:cs typeface="Segoe UI" panose="020B0502040204020203" pitchFamily="34" charset="0"/>
              </a:rPr>
              <a:t> </a:t>
            </a:r>
            <a:r>
              <a:rPr sz="1100" spc="50">
                <a:latin typeface="Segoe UI" panose="020B0502040204020203" pitchFamily="34" charset="0"/>
                <a:cs typeface="Segoe UI" panose="020B0502040204020203" pitchFamily="34" charset="0"/>
              </a:rPr>
              <a:t>years</a:t>
            </a:r>
            <a:endParaRPr sz="1100">
              <a:latin typeface="Segoe UI" panose="020B0502040204020203" pitchFamily="34" charset="0"/>
              <a:cs typeface="Segoe UI" panose="020B0502040204020203" pitchFamily="34" charset="0"/>
            </a:endParaRPr>
          </a:p>
          <a:p>
            <a:pPr marL="12700">
              <a:lnSpc>
                <a:spcPts val="1280"/>
              </a:lnSpc>
            </a:pPr>
            <a:r>
              <a:rPr sz="1100" spc="85">
                <a:latin typeface="Segoe UI" panose="020B0502040204020203" pitchFamily="34" charset="0"/>
                <a:cs typeface="Segoe UI" panose="020B0502040204020203" pitchFamily="34" charset="0"/>
              </a:rPr>
              <a:t>5</a:t>
            </a:r>
            <a:r>
              <a:rPr sz="1100" spc="20">
                <a:latin typeface="Segoe UI" panose="020B0502040204020203" pitchFamily="34" charset="0"/>
                <a:cs typeface="Segoe UI" panose="020B0502040204020203" pitchFamily="34" charset="0"/>
              </a:rPr>
              <a:t> </a:t>
            </a:r>
            <a:r>
              <a:rPr sz="1100" spc="50">
                <a:latin typeface="Segoe UI" panose="020B0502040204020203" pitchFamily="34" charset="0"/>
                <a:cs typeface="Segoe UI" panose="020B0502040204020203" pitchFamily="34" charset="0"/>
              </a:rPr>
              <a:t>years</a:t>
            </a:r>
            <a:endParaRPr sz="1100">
              <a:latin typeface="Segoe UI" panose="020B0502040204020203" pitchFamily="34" charset="0"/>
              <a:cs typeface="Segoe UI" panose="020B0502040204020203" pitchFamily="34" charset="0"/>
            </a:endParaRPr>
          </a:p>
          <a:p>
            <a:pPr marL="12700">
              <a:lnSpc>
                <a:spcPts val="1295"/>
              </a:lnSpc>
            </a:pPr>
            <a:r>
              <a:rPr sz="1100" spc="85">
                <a:latin typeface="Segoe UI" panose="020B0502040204020203" pitchFamily="34" charset="0"/>
                <a:cs typeface="Segoe UI" panose="020B0502040204020203" pitchFamily="34" charset="0"/>
              </a:rPr>
              <a:t>5</a:t>
            </a:r>
            <a:r>
              <a:rPr sz="1100" spc="20">
                <a:latin typeface="Segoe UI" panose="020B0502040204020203" pitchFamily="34" charset="0"/>
                <a:cs typeface="Segoe UI" panose="020B0502040204020203" pitchFamily="34" charset="0"/>
              </a:rPr>
              <a:t> </a:t>
            </a:r>
            <a:r>
              <a:rPr sz="1100" spc="50">
                <a:latin typeface="Segoe UI" panose="020B0502040204020203" pitchFamily="34" charset="0"/>
                <a:cs typeface="Segoe UI" panose="020B0502040204020203" pitchFamily="34" charset="0"/>
              </a:rPr>
              <a:t>years</a:t>
            </a:r>
            <a:endParaRPr sz="1100">
              <a:latin typeface="Segoe UI" panose="020B0502040204020203" pitchFamily="34" charset="0"/>
              <a:cs typeface="Segoe UI" panose="020B0502040204020203" pitchFamily="34" charset="0"/>
            </a:endParaRPr>
          </a:p>
          <a:p>
            <a:pPr marL="12700">
              <a:lnSpc>
                <a:spcPts val="1315"/>
              </a:lnSpc>
            </a:pPr>
            <a:r>
              <a:rPr sz="1100" spc="55">
                <a:latin typeface="Segoe UI" panose="020B0502040204020203" pitchFamily="34" charset="0"/>
                <a:cs typeface="Segoe UI" panose="020B0502040204020203" pitchFamily="34" charset="0"/>
              </a:rPr>
              <a:t>10</a:t>
            </a:r>
            <a:r>
              <a:rPr sz="1100" spc="135">
                <a:latin typeface="Segoe UI" panose="020B0502040204020203" pitchFamily="34" charset="0"/>
                <a:cs typeface="Segoe UI" panose="020B0502040204020203" pitchFamily="34" charset="0"/>
              </a:rPr>
              <a:t> </a:t>
            </a:r>
            <a:r>
              <a:rPr sz="1100" spc="-20">
                <a:latin typeface="Segoe UI" panose="020B0502040204020203" pitchFamily="34" charset="0"/>
                <a:cs typeface="Segoe UI" panose="020B0502040204020203" pitchFamily="34" charset="0"/>
              </a:rPr>
              <a:t>years</a:t>
            </a:r>
            <a:endParaRPr sz="1100">
              <a:latin typeface="Segoe UI" panose="020B0502040204020203" pitchFamily="34" charset="0"/>
              <a:cs typeface="Segoe UI" panose="020B0502040204020203" pitchFamily="34" charset="0"/>
            </a:endParaRPr>
          </a:p>
        </p:txBody>
      </p:sp>
      <p:sp>
        <p:nvSpPr>
          <p:cNvPr id="7" name="Rectangle 6">
            <a:extLst>
              <a:ext uri="{FF2B5EF4-FFF2-40B4-BE49-F238E27FC236}">
                <a16:creationId xmlns:a16="http://schemas.microsoft.com/office/drawing/2014/main" id="{692B5539-EC80-E892-CD55-573E8709AB46}"/>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7C0C505-2269-AAD4-CD15-D443B8B8DC2C}"/>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B6ABC0C-B030-9DED-F8E2-94A860B0A7DB}"/>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6AE306-3F01-3D5C-0189-A387E47C3B7E}"/>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4B44811-51D7-8906-BD15-74FDEEB9A908}"/>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8754750-9F1E-6D6D-4A83-BBAFA48D0322}"/>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2C05567-B2F6-DBA2-AE99-62ACE149F93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bject 7">
            <a:extLst>
              <a:ext uri="{FF2B5EF4-FFF2-40B4-BE49-F238E27FC236}">
                <a16:creationId xmlns:a16="http://schemas.microsoft.com/office/drawing/2014/main" id="{862067B9-BD3E-BDC9-4D14-8EFC392CF1D7}"/>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sp>
        <p:nvSpPr>
          <p:cNvPr id="19" name="TextBox 18">
            <a:extLst>
              <a:ext uri="{FF2B5EF4-FFF2-40B4-BE49-F238E27FC236}">
                <a16:creationId xmlns:a16="http://schemas.microsoft.com/office/drawing/2014/main" id="{AE1DBEBC-D1D3-CC45-7610-67F3CFEFA0E2}"/>
              </a:ext>
            </a:extLst>
          </p:cNvPr>
          <p:cNvSpPr txBox="1"/>
          <p:nvPr/>
        </p:nvSpPr>
        <p:spPr>
          <a:xfrm>
            <a:off x="708884" y="486141"/>
            <a:ext cx="5409528" cy="3647152"/>
          </a:xfrm>
          <a:prstGeom prst="rect">
            <a:avLst/>
          </a:prstGeom>
          <a:noFill/>
        </p:spPr>
        <p:txBody>
          <a:bodyPr wrap="square">
            <a:spAutoFit/>
          </a:bodyPr>
          <a:lstStyle/>
          <a:p>
            <a:endParaRPr lang="en-GB" sz="1100">
              <a:latin typeface="Segoe UI" panose="020B0502040204020203" pitchFamily="34" charset="0"/>
              <a:cs typeface="Segoe UI" panose="020B0502040204020203" pitchFamily="34" charset="0"/>
            </a:endParaRPr>
          </a:p>
          <a:p>
            <a:pPr marL="285750" indent="-285750">
              <a:buFont typeface="+mj-lt"/>
              <a:buAutoNum type="romanLcPeriod" startAt="4"/>
            </a:pPr>
            <a:r>
              <a:rPr lang="en-GB" sz="1100" b="1">
                <a:solidFill>
                  <a:srgbClr val="005151"/>
                </a:solidFill>
                <a:latin typeface="Segoe UI" panose="020B0502040204020203" pitchFamily="34" charset="0"/>
                <a:cs typeface="Segoe UI" panose="020B0502040204020203" pitchFamily="34" charset="0"/>
              </a:rPr>
              <a:t>Spare parts and improvements</a:t>
            </a:r>
          </a:p>
          <a:p>
            <a:r>
              <a:rPr lang="en-GB" sz="1100">
                <a:latin typeface="Segoe UI" panose="020B0502040204020203" pitchFamily="34" charset="0"/>
                <a:cs typeface="Segoe UI" panose="020B0502040204020203" pitchFamily="34" charset="0"/>
              </a:rPr>
              <a:t>The Authority's spare parts, stand-by, and service equipment are all classified as inventories. Major spare parts and stand-by equipment, on the other hand, are categorized as property, plant, and equipment if they are intended to be utilized for more than one period or can only be used in conjunction with an item of property, plant, and equipment.</a:t>
            </a:r>
          </a:p>
          <a:p>
            <a:endParaRPr lang="en-GB" sz="1100">
              <a:latin typeface="Segoe UI" panose="020B0502040204020203" pitchFamily="34" charset="0"/>
              <a:cs typeface="Segoe UI" panose="020B0502040204020203" pitchFamily="34" charset="0"/>
            </a:endParaRPr>
          </a:p>
          <a:p>
            <a:pPr marL="285750" indent="-285750">
              <a:buFont typeface="+mj-lt"/>
              <a:buAutoNum type="romanLcPeriod" startAt="5"/>
            </a:pPr>
            <a:r>
              <a:rPr lang="en-GB" sz="1100" b="1">
                <a:solidFill>
                  <a:srgbClr val="005151"/>
                </a:solidFill>
                <a:latin typeface="Segoe UI" panose="020B0502040204020203" pitchFamily="34" charset="0"/>
                <a:cs typeface="Segoe UI" panose="020B0502040204020203" pitchFamily="34" charset="0"/>
              </a:rPr>
              <a:t>Depreciation</a:t>
            </a:r>
          </a:p>
          <a:p>
            <a:r>
              <a:rPr lang="en-GB" sz="1100">
                <a:latin typeface="Segoe UI" panose="020B0502040204020203" pitchFamily="34" charset="0"/>
                <a:cs typeface="Segoe UI" panose="020B0502040204020203" pitchFamily="34" charset="0"/>
              </a:rPr>
              <a:t>Items of property, plant, and equipment are depreciated from the date they are installed and ready for use, or in respect of self-constructed assets, from the date the asset is commissioned and ready for use.</a:t>
            </a:r>
          </a:p>
          <a:p>
            <a:endParaRPr lang="en-GB" sz="1100">
              <a:latin typeface="Segoe UI" panose="020B0502040204020203" pitchFamily="34" charset="0"/>
              <a:cs typeface="Segoe UI" panose="020B0502040204020203" pitchFamily="34" charset="0"/>
            </a:endParaRPr>
          </a:p>
          <a:p>
            <a:r>
              <a:rPr lang="en-GB" sz="1100">
                <a:latin typeface="Segoe UI" panose="020B0502040204020203" pitchFamily="34" charset="0"/>
                <a:cs typeface="Segoe UI" panose="020B0502040204020203" pitchFamily="34" charset="0"/>
              </a:rPr>
              <a:t>Depreciation is calculated to write off the cost of items of property, plant, and equipment less their estimated residual values using the straight-line method over their estimated useful lives and is generally recognised in profit or loss. Leased assets are amortization over the shorter of the lease term and their useful lives unless it is reasonably certain that the Authority will obtain ownership by the end of the lease term.  The land is not depreciated.</a:t>
            </a:r>
          </a:p>
          <a:p>
            <a:endParaRPr lang="en-GB" sz="1100">
              <a:latin typeface="Segoe UI" panose="020B0502040204020203" pitchFamily="34" charset="0"/>
              <a:cs typeface="Segoe UI" panose="020B0502040204020203" pitchFamily="34" charset="0"/>
            </a:endParaRPr>
          </a:p>
          <a:p>
            <a:r>
              <a:rPr lang="en-GB" sz="1100">
                <a:latin typeface="Segoe UI" panose="020B0502040204020203" pitchFamily="34" charset="0"/>
                <a:cs typeface="Segoe UI" panose="020B0502040204020203" pitchFamily="34" charset="0"/>
              </a:rPr>
              <a:t>The estimated useful lives for the current and comparative periods are as follows;</a:t>
            </a:r>
          </a:p>
        </p:txBody>
      </p:sp>
      <p:cxnSp>
        <p:nvCxnSpPr>
          <p:cNvPr id="25" name="Straight Connector 24">
            <a:extLst>
              <a:ext uri="{FF2B5EF4-FFF2-40B4-BE49-F238E27FC236}">
                <a16:creationId xmlns:a16="http://schemas.microsoft.com/office/drawing/2014/main" id="{DED0E839-0717-1F12-C06D-0A33F04538EC}"/>
              </a:ext>
            </a:extLst>
          </p:cNvPr>
          <p:cNvCxnSpPr/>
          <p:nvPr/>
        </p:nvCxnSpPr>
        <p:spPr>
          <a:xfrm>
            <a:off x="804134" y="4454488"/>
            <a:ext cx="2910840"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F7562DA-A492-AAE2-F7CA-B1709C820E12}"/>
              </a:ext>
            </a:extLst>
          </p:cNvPr>
          <p:cNvCxnSpPr/>
          <p:nvPr/>
        </p:nvCxnSpPr>
        <p:spPr>
          <a:xfrm>
            <a:off x="804134" y="4629748"/>
            <a:ext cx="2910840"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56D97E5D-8B03-1350-09BE-BF93C7C45C19}"/>
              </a:ext>
            </a:extLst>
          </p:cNvPr>
          <p:cNvCxnSpPr/>
          <p:nvPr/>
        </p:nvCxnSpPr>
        <p:spPr>
          <a:xfrm>
            <a:off x="811754" y="4779608"/>
            <a:ext cx="2910840"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2D6D7B9-1203-1366-54A9-06D7BA75AE22}"/>
              </a:ext>
            </a:extLst>
          </p:cNvPr>
          <p:cNvCxnSpPr/>
          <p:nvPr/>
        </p:nvCxnSpPr>
        <p:spPr>
          <a:xfrm>
            <a:off x="811754" y="4954868"/>
            <a:ext cx="2910840"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30F48D9-4D22-1313-4E13-C7904F806A37}"/>
              </a:ext>
            </a:extLst>
          </p:cNvPr>
          <p:cNvCxnSpPr/>
          <p:nvPr/>
        </p:nvCxnSpPr>
        <p:spPr>
          <a:xfrm>
            <a:off x="796514" y="5121873"/>
            <a:ext cx="2910840"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04C12C5-3AC3-A579-394F-6EA6BC4D854E}"/>
              </a:ext>
            </a:extLst>
          </p:cNvPr>
          <p:cNvCxnSpPr/>
          <p:nvPr/>
        </p:nvCxnSpPr>
        <p:spPr>
          <a:xfrm>
            <a:off x="796514" y="5297133"/>
            <a:ext cx="2910840"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A0832F6B-50D5-6C9F-D512-EAFB062C1A02}"/>
              </a:ext>
            </a:extLst>
          </p:cNvPr>
          <p:cNvCxnSpPr/>
          <p:nvPr/>
        </p:nvCxnSpPr>
        <p:spPr>
          <a:xfrm>
            <a:off x="804134" y="5446993"/>
            <a:ext cx="2910840"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F0E2A5D-844C-90AE-1C61-123F8D6101F8}"/>
              </a:ext>
            </a:extLst>
          </p:cNvPr>
          <p:cNvCxnSpPr/>
          <p:nvPr/>
        </p:nvCxnSpPr>
        <p:spPr>
          <a:xfrm>
            <a:off x="804134" y="5622253"/>
            <a:ext cx="2910840"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F965505B-4C4E-E713-9A19-21071E2A2932}"/>
              </a:ext>
            </a:extLst>
          </p:cNvPr>
          <p:cNvSpPr txBox="1"/>
          <p:nvPr/>
        </p:nvSpPr>
        <p:spPr>
          <a:xfrm>
            <a:off x="708884" y="5839917"/>
            <a:ext cx="5409528" cy="3477875"/>
          </a:xfrm>
          <a:prstGeom prst="rect">
            <a:avLst/>
          </a:prstGeom>
          <a:noFill/>
        </p:spPr>
        <p:txBody>
          <a:bodyPr wrap="square">
            <a:spAutoFit/>
          </a:bodyPr>
          <a:lstStyle/>
          <a:p>
            <a:r>
              <a:rPr lang="en-GB" sz="1100">
                <a:latin typeface="Segoe UI" panose="020B0502040204020203" pitchFamily="34" charset="0"/>
                <a:cs typeface="Segoe UI" panose="020B0502040204020203" pitchFamily="34" charset="0"/>
              </a:rPr>
              <a:t>Depreciation methods, useful lives, and residual values are reassessed at each reporting date and adjusted if appropriate.</a:t>
            </a:r>
          </a:p>
          <a:p>
            <a:endParaRPr lang="en-GB" sz="1100">
              <a:latin typeface="Segoe UI" panose="020B0502040204020203" pitchFamily="34" charset="0"/>
              <a:cs typeface="Segoe UI" panose="020B0502040204020203" pitchFamily="34" charset="0"/>
            </a:endParaRPr>
          </a:p>
          <a:p>
            <a:pPr marL="285750" indent="-285750">
              <a:buAutoNum type="romanLcParenBoth" startAt="6"/>
            </a:pPr>
            <a:r>
              <a:rPr lang="en-GB" sz="1100" b="1">
                <a:solidFill>
                  <a:schemeClr val="tx1">
                    <a:lumMod val="75000"/>
                    <a:lumOff val="25000"/>
                  </a:schemeClr>
                </a:solidFill>
                <a:latin typeface="Segoe UI" panose="020B0502040204020203" pitchFamily="34" charset="0"/>
                <a:cs typeface="Segoe UI" panose="020B0502040204020203" pitchFamily="34" charset="0"/>
              </a:rPr>
              <a:t>Intangible Assets</a:t>
            </a:r>
          </a:p>
          <a:p>
            <a:endParaRPr lang="en-GB" sz="1100">
              <a:latin typeface="Segoe UI" panose="020B0502040204020203" pitchFamily="34" charset="0"/>
              <a:cs typeface="Segoe UI" panose="020B0502040204020203" pitchFamily="34" charset="0"/>
            </a:endParaRPr>
          </a:p>
          <a:p>
            <a:r>
              <a:rPr lang="en-GB" sz="1100">
                <a:latin typeface="Segoe UI" panose="020B0502040204020203" pitchFamily="34" charset="0"/>
                <a:cs typeface="Segoe UI" panose="020B0502040204020203" pitchFamily="34" charset="0"/>
              </a:rPr>
              <a:t>Computer Software Acquired computer software licenses and intellectual property are capitalized based on the cost of acquiring and putting the programme into use. These expenses are amortized on a straight-line basis over the assets' anticipated useful lifetimes. Expenses incurred in the development or maintenance of computer software programs are recorded as an expenditure. Intangible assets are costs directly related with the creation of an identifiable and distinctive software program managed by the Authority that will likely yield economic benefits surpassing costs beyond one year. The expenses of developing computer software are capitalized as assets and amortized over their anticipated useful life.</a:t>
            </a:r>
          </a:p>
          <a:p>
            <a:endParaRPr lang="en-GB" sz="1100">
              <a:latin typeface="Segoe UI" panose="020B0502040204020203" pitchFamily="34" charset="0"/>
              <a:cs typeface="Segoe UI" panose="020B0502040204020203" pitchFamily="34" charset="0"/>
            </a:endParaRPr>
          </a:p>
          <a:p>
            <a:r>
              <a:rPr lang="en-GB" sz="1100" b="1">
                <a:latin typeface="Segoe UI" panose="020B0502040204020203" pitchFamily="34" charset="0"/>
                <a:cs typeface="Segoe UI" panose="020B0502040204020203" pitchFamily="34" charset="0"/>
              </a:rPr>
              <a:t>Inventories</a:t>
            </a:r>
            <a:r>
              <a:rPr lang="en-GB" sz="1100">
                <a:latin typeface="Segoe UI" panose="020B0502040204020203" pitchFamily="34" charset="0"/>
                <a:cs typeface="Segoe UI" panose="020B0502040204020203" pitchFamily="34" charset="0"/>
              </a:rPr>
              <a:t> </a:t>
            </a:r>
          </a:p>
          <a:p>
            <a:r>
              <a:rPr lang="en-GB" sz="1100">
                <a:latin typeface="Segoe UI" panose="020B0502040204020203" pitchFamily="34" charset="0"/>
                <a:cs typeface="Segoe UI" panose="020B0502040204020203" pitchFamily="34" charset="0"/>
              </a:rPr>
              <a:t>Inventories are measured at the lower of cost and net realisable value. The cost of inventories is determined on a weighted average cost basis. Stocks comprise stationaries, souvenirs, and programmes materials. Net realisable value represents the estimated selling price in the ordinary course of business, less any further</a:t>
            </a:r>
          </a:p>
        </p:txBody>
      </p:sp>
    </p:spTree>
    <p:extLst>
      <p:ext uri="{BB962C8B-B14F-4D97-AF65-F5344CB8AC3E}">
        <p14:creationId xmlns:p14="http://schemas.microsoft.com/office/powerpoint/2010/main" val="22295805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2B5539-EC80-E892-CD55-573E8709AB46}"/>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7C0C505-2269-AAD4-CD15-D443B8B8DC2C}"/>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B6ABC0C-B030-9DED-F8E2-94A860B0A7DB}"/>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6AE306-3F01-3D5C-0189-A387E47C3B7E}"/>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4B44811-51D7-8906-BD15-74FDEEB9A908}"/>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8754750-9F1E-6D6D-4A83-BBAFA48D0322}"/>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2C05567-B2F6-DBA2-AE99-62ACE149F93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bject 7">
            <a:extLst>
              <a:ext uri="{FF2B5EF4-FFF2-40B4-BE49-F238E27FC236}">
                <a16:creationId xmlns:a16="http://schemas.microsoft.com/office/drawing/2014/main" id="{862067B9-BD3E-BDC9-4D14-8EFC392CF1D7}"/>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sp>
        <p:nvSpPr>
          <p:cNvPr id="9" name="object 2">
            <a:extLst>
              <a:ext uri="{FF2B5EF4-FFF2-40B4-BE49-F238E27FC236}">
                <a16:creationId xmlns:a16="http://schemas.microsoft.com/office/drawing/2014/main" id="{1168BED5-2203-D6D2-16EA-10B7771E6DEB}"/>
              </a:ext>
            </a:extLst>
          </p:cNvPr>
          <p:cNvSpPr txBox="1"/>
          <p:nvPr/>
        </p:nvSpPr>
        <p:spPr>
          <a:xfrm>
            <a:off x="790762" y="658341"/>
            <a:ext cx="5276476" cy="6142707"/>
          </a:xfrm>
          <a:prstGeom prst="rect">
            <a:avLst/>
          </a:prstGeom>
        </p:spPr>
        <p:txBody>
          <a:bodyPr vert="horz" wrap="square" lIns="0" tIns="12700" rIns="0" bIns="0" rtlCol="0">
            <a:spAutoFit/>
          </a:bodyPr>
          <a:lstStyle/>
          <a:p>
            <a:pPr>
              <a:lnSpc>
                <a:spcPct val="100000"/>
              </a:lnSpc>
              <a:spcBef>
                <a:spcPts val="35"/>
              </a:spcBef>
            </a:pPr>
            <a:endParaRPr sz="1000">
              <a:latin typeface="Segoe UI" panose="020B0502040204020203" pitchFamily="34" charset="0"/>
              <a:cs typeface="Segoe UI" panose="020B0502040204020203" pitchFamily="34" charset="0"/>
            </a:endParaRPr>
          </a:p>
          <a:p>
            <a:pPr>
              <a:lnSpc>
                <a:spcPct val="100000"/>
              </a:lnSpc>
            </a:pPr>
            <a:r>
              <a:rPr lang="en-GB" sz="1000">
                <a:latin typeface="Segoe UI" panose="020B0502040204020203" pitchFamily="34" charset="0"/>
                <a:cs typeface="Segoe UI" panose="020B0502040204020203" pitchFamily="34" charset="0"/>
              </a:rPr>
              <a:t>estimated costs either to completion or to sell. Where appropriate, an impairment provision is raised in respect of slow-moving, obsolete, and defective stocks.</a:t>
            </a:r>
            <a:endParaRPr sz="1000">
              <a:latin typeface="Segoe UI" panose="020B0502040204020203" pitchFamily="34" charset="0"/>
              <a:cs typeface="Segoe UI" panose="020B0502040204020203" pitchFamily="34" charset="0"/>
            </a:endParaRPr>
          </a:p>
          <a:p>
            <a:pPr marL="12700">
              <a:lnSpc>
                <a:spcPct val="100000"/>
              </a:lnSpc>
              <a:spcBef>
                <a:spcPts val="975"/>
              </a:spcBef>
            </a:pPr>
            <a:r>
              <a:rPr sz="1000" b="1" spc="105">
                <a:solidFill>
                  <a:srgbClr val="254159"/>
                </a:solidFill>
                <a:latin typeface="Segoe UI" panose="020B0502040204020203" pitchFamily="34" charset="0"/>
                <a:cs typeface="Segoe UI" panose="020B0502040204020203" pitchFamily="34" charset="0"/>
              </a:rPr>
              <a:t>Employee</a:t>
            </a:r>
            <a:r>
              <a:rPr sz="1000" b="1" spc="10">
                <a:solidFill>
                  <a:srgbClr val="254159"/>
                </a:solidFill>
                <a:latin typeface="Segoe UI" panose="020B0502040204020203" pitchFamily="34" charset="0"/>
                <a:cs typeface="Segoe UI" panose="020B0502040204020203" pitchFamily="34" charset="0"/>
              </a:rPr>
              <a:t> </a:t>
            </a:r>
            <a:r>
              <a:rPr sz="1000" b="1" spc="80">
                <a:solidFill>
                  <a:srgbClr val="254159"/>
                </a:solidFill>
                <a:latin typeface="Segoe UI" panose="020B0502040204020203" pitchFamily="34" charset="0"/>
                <a:cs typeface="Segoe UI" panose="020B0502040204020203" pitchFamily="34" charset="0"/>
              </a:rPr>
              <a:t>Benefits</a:t>
            </a:r>
            <a:endParaRPr sz="1000">
              <a:latin typeface="Segoe UI" panose="020B0502040204020203" pitchFamily="34" charset="0"/>
              <a:cs typeface="Segoe UI" panose="020B0502040204020203" pitchFamily="34" charset="0"/>
            </a:endParaRPr>
          </a:p>
          <a:p>
            <a:pPr>
              <a:lnSpc>
                <a:spcPct val="100000"/>
              </a:lnSpc>
              <a:spcBef>
                <a:spcPts val="40"/>
              </a:spcBef>
            </a:pPr>
            <a:endParaRPr lang="en-GB" sz="1000">
              <a:latin typeface="Segoe UI" panose="020B0502040204020203" pitchFamily="34" charset="0"/>
              <a:cs typeface="Segoe UI" panose="020B0502040204020203" pitchFamily="34" charset="0"/>
            </a:endParaRPr>
          </a:p>
          <a:p>
            <a:pPr marL="285750" indent="-285750">
              <a:lnSpc>
                <a:spcPct val="100000"/>
              </a:lnSpc>
              <a:spcBef>
                <a:spcPts val="40"/>
              </a:spcBef>
              <a:buFont typeface="+mj-lt"/>
              <a:buAutoNum type="romanUcPeriod"/>
            </a:pPr>
            <a:r>
              <a:rPr lang="en-GB" sz="1000" b="1">
                <a:latin typeface="Segoe UI" panose="020B0502040204020203" pitchFamily="34" charset="0"/>
                <a:cs typeface="Segoe UI" panose="020B0502040204020203" pitchFamily="34" charset="0"/>
              </a:rPr>
              <a:t>Short-term benefits </a:t>
            </a:r>
          </a:p>
          <a:p>
            <a:pPr>
              <a:lnSpc>
                <a:spcPct val="100000"/>
              </a:lnSpc>
              <a:spcBef>
                <a:spcPts val="40"/>
              </a:spcBef>
            </a:pPr>
            <a:r>
              <a:rPr lang="en-GB" sz="1000">
                <a:latin typeface="Segoe UI" panose="020B0502040204020203" pitchFamily="34" charset="0"/>
                <a:cs typeface="Segoe UI" panose="020B0502040204020203" pitchFamily="34" charset="0"/>
              </a:rPr>
              <a:t>Short-term employee benefits are expensed as the associated service is provided. A liability is recognised for the amount expected to be paid if the Authority has a present legal or constructive obligation to pay this amount because of past service provided by the employee and the obligation can be estimated reliably. </a:t>
            </a:r>
          </a:p>
          <a:p>
            <a:pPr>
              <a:lnSpc>
                <a:spcPct val="100000"/>
              </a:lnSpc>
              <a:spcBef>
                <a:spcPts val="40"/>
              </a:spcBef>
            </a:pPr>
            <a:endParaRPr lang="en-GB" sz="1000">
              <a:latin typeface="Segoe UI" panose="020B0502040204020203" pitchFamily="34" charset="0"/>
              <a:cs typeface="Segoe UI" panose="020B0502040204020203" pitchFamily="34" charset="0"/>
            </a:endParaRPr>
          </a:p>
          <a:p>
            <a:pPr marL="285750" indent="-285750">
              <a:lnSpc>
                <a:spcPct val="100000"/>
              </a:lnSpc>
              <a:spcBef>
                <a:spcPts val="40"/>
              </a:spcBef>
              <a:buFont typeface="+mj-lt"/>
              <a:buAutoNum type="romanUcPeriod" startAt="2"/>
            </a:pPr>
            <a:r>
              <a:rPr lang="en-GB" sz="1000" b="1">
                <a:latin typeface="Segoe UI" panose="020B0502040204020203" pitchFamily="34" charset="0"/>
                <a:cs typeface="Segoe UI" panose="020B0502040204020203" pitchFamily="34" charset="0"/>
              </a:rPr>
              <a:t>Defined Contribution  Plans</a:t>
            </a:r>
          </a:p>
          <a:p>
            <a:pPr>
              <a:lnSpc>
                <a:spcPct val="100000"/>
              </a:lnSpc>
              <a:spcBef>
                <a:spcPts val="40"/>
              </a:spcBef>
            </a:pPr>
            <a:r>
              <a:rPr lang="en-GB" sz="1000">
                <a:latin typeface="Segoe UI" panose="020B0502040204020203" pitchFamily="34" charset="0"/>
                <a:cs typeface="Segoe UI" panose="020B0502040204020203" pitchFamily="34" charset="0"/>
              </a:rPr>
              <a:t>A defined contribution plan is a post-employment benefit plan under which the entity pays fixed contributions into a separate entity and will have no legal or constructive obligation to pay further amounts. Obligations for contributions to defined contribution schemes are expenses as the related service is provided.</a:t>
            </a:r>
          </a:p>
          <a:p>
            <a:pPr>
              <a:lnSpc>
                <a:spcPct val="100000"/>
              </a:lnSpc>
              <a:spcBef>
                <a:spcPts val="40"/>
              </a:spcBef>
            </a:pPr>
            <a:endParaRPr lang="en-GB" sz="1000">
              <a:latin typeface="Segoe UI" panose="020B0502040204020203" pitchFamily="34" charset="0"/>
              <a:cs typeface="Segoe UI" panose="020B0502040204020203" pitchFamily="34" charset="0"/>
            </a:endParaRPr>
          </a:p>
          <a:p>
            <a:pPr>
              <a:lnSpc>
                <a:spcPct val="100000"/>
              </a:lnSpc>
              <a:spcBef>
                <a:spcPts val="40"/>
              </a:spcBef>
            </a:pPr>
            <a:r>
              <a:rPr lang="en-GB" sz="1000" b="1">
                <a:solidFill>
                  <a:srgbClr val="254159"/>
                </a:solidFill>
                <a:latin typeface="Segoe UI" panose="020B0502040204020203" pitchFamily="34" charset="0"/>
                <a:cs typeface="Segoe UI" panose="020B0502040204020203" pitchFamily="34" charset="0"/>
              </a:rPr>
              <a:t>Taxation</a:t>
            </a:r>
          </a:p>
          <a:p>
            <a:pPr>
              <a:lnSpc>
                <a:spcPct val="100000"/>
              </a:lnSpc>
              <a:spcBef>
                <a:spcPts val="40"/>
              </a:spcBef>
            </a:pPr>
            <a:r>
              <a:rPr lang="en-GB" sz="1000">
                <a:latin typeface="Segoe UI" panose="020B0502040204020203" pitchFamily="34" charset="0"/>
                <a:cs typeface="Segoe UI" panose="020B0502040204020203" pitchFamily="34" charset="0"/>
              </a:rPr>
              <a:t>The Covered Entity (“The Authority”) is not a taxable entity. No provision is therefore made in the financial statements.</a:t>
            </a:r>
          </a:p>
          <a:p>
            <a:pPr>
              <a:lnSpc>
                <a:spcPct val="100000"/>
              </a:lnSpc>
              <a:spcBef>
                <a:spcPts val="40"/>
              </a:spcBef>
            </a:pPr>
            <a:endParaRPr lang="en-GB" sz="1000">
              <a:latin typeface="Segoe UI" panose="020B0502040204020203" pitchFamily="34" charset="0"/>
              <a:cs typeface="Segoe UI" panose="020B0502040204020203" pitchFamily="34" charset="0"/>
            </a:endParaRPr>
          </a:p>
          <a:p>
            <a:pPr>
              <a:lnSpc>
                <a:spcPct val="100000"/>
              </a:lnSpc>
              <a:spcBef>
                <a:spcPts val="40"/>
              </a:spcBef>
            </a:pPr>
            <a:r>
              <a:rPr lang="en-GB" sz="1000" b="1">
                <a:solidFill>
                  <a:srgbClr val="254159"/>
                </a:solidFill>
                <a:latin typeface="Segoe UI" panose="020B0502040204020203" pitchFamily="34" charset="0"/>
                <a:cs typeface="Segoe UI" panose="020B0502040204020203" pitchFamily="34" charset="0"/>
              </a:rPr>
              <a:t>Revenue from Non-exchange Transactions</a:t>
            </a:r>
          </a:p>
          <a:p>
            <a:pPr>
              <a:lnSpc>
                <a:spcPct val="100000"/>
              </a:lnSpc>
              <a:spcBef>
                <a:spcPts val="40"/>
              </a:spcBef>
            </a:pPr>
            <a:r>
              <a:rPr lang="en-GB" sz="1000">
                <a:latin typeface="Segoe UI" panose="020B0502040204020203" pitchFamily="34" charset="0"/>
                <a:cs typeface="Segoe UI" panose="020B0502040204020203" pitchFamily="34" charset="0"/>
              </a:rPr>
              <a:t>The Revenue from non-exchange transactions is the gross inflow from the central government of economic benefits or service potential received and receivable by the entity. The rendering of services typically involves the performance of agreed tasks or mandates over a sustained period.</a:t>
            </a:r>
          </a:p>
          <a:p>
            <a:pPr>
              <a:lnSpc>
                <a:spcPct val="100000"/>
              </a:lnSpc>
              <a:spcBef>
                <a:spcPts val="40"/>
              </a:spcBef>
            </a:pPr>
            <a:endParaRPr lang="en-GB" sz="1000">
              <a:latin typeface="Segoe UI" panose="020B0502040204020203" pitchFamily="34" charset="0"/>
              <a:cs typeface="Segoe UI" panose="020B0502040204020203" pitchFamily="34" charset="0"/>
            </a:endParaRPr>
          </a:p>
          <a:p>
            <a:pPr>
              <a:lnSpc>
                <a:spcPct val="100000"/>
              </a:lnSpc>
              <a:spcBef>
                <a:spcPts val="40"/>
              </a:spcBef>
            </a:pPr>
            <a:r>
              <a:rPr lang="en-GB" sz="1000" b="1">
                <a:solidFill>
                  <a:srgbClr val="254159"/>
                </a:solidFill>
                <a:latin typeface="Segoe UI" panose="020B0502040204020203" pitchFamily="34" charset="0"/>
                <a:cs typeface="Segoe UI" panose="020B0502040204020203" pitchFamily="34" charset="0"/>
              </a:rPr>
              <a:t>Fees and Fines</a:t>
            </a:r>
          </a:p>
          <a:p>
            <a:pPr>
              <a:lnSpc>
                <a:spcPct val="100000"/>
              </a:lnSpc>
              <a:spcBef>
                <a:spcPts val="40"/>
              </a:spcBef>
            </a:pPr>
            <a:r>
              <a:rPr lang="en-GB" sz="1000">
                <a:latin typeface="Segoe UI" panose="020B0502040204020203" pitchFamily="34" charset="0"/>
                <a:cs typeface="Segoe UI" panose="020B0502040204020203" pitchFamily="34" charset="0"/>
              </a:rPr>
              <a:t>Revenue from the fees and fines are recognised when the risks and rewards of ownership have been transferred to the buyer and can be reliably measured and when it is probable that the economic benefits associated with a  transaction will flow to the Authority and the amount of revenue and associated costs incurred or to be incurred can be measured reliably.</a:t>
            </a:r>
          </a:p>
          <a:p>
            <a:pPr>
              <a:lnSpc>
                <a:spcPct val="100000"/>
              </a:lnSpc>
              <a:spcBef>
                <a:spcPts val="40"/>
              </a:spcBef>
            </a:pPr>
            <a:endParaRPr lang="en-GB" sz="1000">
              <a:latin typeface="Segoe UI" panose="020B0502040204020203" pitchFamily="34" charset="0"/>
              <a:cs typeface="Segoe UI" panose="020B0502040204020203" pitchFamily="34" charset="0"/>
            </a:endParaRPr>
          </a:p>
          <a:p>
            <a:pPr>
              <a:lnSpc>
                <a:spcPct val="100000"/>
              </a:lnSpc>
              <a:spcBef>
                <a:spcPts val="40"/>
              </a:spcBef>
            </a:pPr>
            <a:r>
              <a:rPr lang="en-GB" sz="1000" b="1">
                <a:solidFill>
                  <a:srgbClr val="254159"/>
                </a:solidFill>
                <a:latin typeface="Segoe UI" panose="020B0502040204020203" pitchFamily="34" charset="0"/>
                <a:cs typeface="Segoe UI" panose="020B0502040204020203" pitchFamily="34" charset="0"/>
              </a:rPr>
              <a:t>Revenue from Exchange Transactions</a:t>
            </a:r>
          </a:p>
          <a:p>
            <a:pPr>
              <a:lnSpc>
                <a:spcPct val="100000"/>
              </a:lnSpc>
              <a:spcBef>
                <a:spcPts val="40"/>
              </a:spcBef>
            </a:pPr>
            <a:r>
              <a:rPr lang="en-GB" sz="1000">
                <a:latin typeface="Segoe UI" panose="020B0502040204020203" pitchFamily="34" charset="0"/>
                <a:cs typeface="Segoe UI" panose="020B0502040204020203" pitchFamily="34" charset="0"/>
              </a:rPr>
              <a:t>Revenue from the sales of properties and services rendered are recognised when the risks and rewards of ownership have been transferred to the buyer and can be reliably measured and when it is probable that the economic benefits associated with a transaction will flow to the Authority and the amount of revenue and associated costs incurred or to be incurred can be measured reliably. These are usually disposals or divestitures of state entities.</a:t>
            </a:r>
            <a:endParaRPr sz="100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103523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2B5539-EC80-E892-CD55-573E8709AB46}"/>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7C0C505-2269-AAD4-CD15-D443B8B8DC2C}"/>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B6ABC0C-B030-9DED-F8E2-94A860B0A7DB}"/>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6AE306-3F01-3D5C-0189-A387E47C3B7E}"/>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4B44811-51D7-8906-BD15-74FDEEB9A908}"/>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8754750-9F1E-6D6D-4A83-BBAFA48D0322}"/>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2C05567-B2F6-DBA2-AE99-62ACE149F93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bject 7">
            <a:extLst>
              <a:ext uri="{FF2B5EF4-FFF2-40B4-BE49-F238E27FC236}">
                <a16:creationId xmlns:a16="http://schemas.microsoft.com/office/drawing/2014/main" id="{862067B9-BD3E-BDC9-4D14-8EFC392CF1D7}"/>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sp>
        <p:nvSpPr>
          <p:cNvPr id="8" name="TextBox 7">
            <a:extLst>
              <a:ext uri="{FF2B5EF4-FFF2-40B4-BE49-F238E27FC236}">
                <a16:creationId xmlns:a16="http://schemas.microsoft.com/office/drawing/2014/main" id="{B19033D9-66DE-B084-D065-95B57DF47D02}"/>
              </a:ext>
            </a:extLst>
          </p:cNvPr>
          <p:cNvSpPr txBox="1"/>
          <p:nvPr/>
        </p:nvSpPr>
        <p:spPr>
          <a:xfrm>
            <a:off x="711395" y="1182737"/>
            <a:ext cx="5435210" cy="7709803"/>
          </a:xfrm>
          <a:prstGeom prst="rect">
            <a:avLst/>
          </a:prstGeom>
          <a:noFill/>
        </p:spPr>
        <p:txBody>
          <a:bodyPr wrap="square">
            <a:spAutoFit/>
          </a:bodyPr>
          <a:lstStyle/>
          <a:p>
            <a:r>
              <a:rPr lang="en-GB" sz="1100" b="1" u="none" strike="noStrike" baseline="0">
                <a:solidFill>
                  <a:srgbClr val="254159"/>
                </a:solidFill>
                <a:latin typeface="Segoe UI" panose="020B0502040204020203" pitchFamily="34" charset="0"/>
                <a:cs typeface="Segoe UI" panose="020B0502040204020203" pitchFamily="34" charset="0"/>
              </a:rPr>
              <a:t>Finance Income and Expenses </a:t>
            </a:r>
            <a:endParaRPr lang="en-GB" sz="1100" b="0" u="none" strike="noStrike" baseline="0">
              <a:solidFill>
                <a:srgbClr val="254159"/>
              </a:solidFill>
              <a:latin typeface="Segoe UI" panose="020B0502040204020203" pitchFamily="34" charset="0"/>
              <a:cs typeface="Segoe UI" panose="020B0502040204020203" pitchFamily="34" charset="0"/>
            </a:endParaRPr>
          </a:p>
          <a:p>
            <a:r>
              <a:rPr lang="en-GB" sz="1100" b="0" u="none" strike="noStrike" baseline="0">
                <a:solidFill>
                  <a:srgbClr val="000000"/>
                </a:solidFill>
                <a:latin typeface="Segoe UI" panose="020B0502040204020203" pitchFamily="34" charset="0"/>
                <a:cs typeface="Segoe UI" panose="020B0502040204020203" pitchFamily="34" charset="0"/>
              </a:rPr>
              <a:t>Finance income comprises interest income on funds invested or held in bank accounts. Interest income is recognised in profit or loss, using the effective interest method. Finance expenses which comprise interest expenses on loans and borrowings are recognised in profit and loss. </a:t>
            </a:r>
          </a:p>
          <a:p>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1" u="none" strike="noStrike" baseline="0">
                <a:solidFill>
                  <a:srgbClr val="488787"/>
                </a:solidFill>
                <a:latin typeface="Segoe UI" panose="020B0502040204020203" pitchFamily="34" charset="0"/>
                <a:cs typeface="Segoe UI" panose="020B0502040204020203" pitchFamily="34" charset="0"/>
              </a:rPr>
              <a:t>Rental Income </a:t>
            </a:r>
            <a:endParaRPr lang="en-GB" sz="1100" b="0" u="none" strike="noStrike" baseline="0">
              <a:solidFill>
                <a:srgbClr val="488787"/>
              </a:solidFill>
              <a:latin typeface="Segoe UI" panose="020B0502040204020203" pitchFamily="34" charset="0"/>
              <a:cs typeface="Segoe UI" panose="020B0502040204020203" pitchFamily="34" charset="0"/>
            </a:endParaRPr>
          </a:p>
          <a:p>
            <a:r>
              <a:rPr lang="en-GB" sz="1100" b="0" u="none" strike="noStrike" baseline="0">
                <a:solidFill>
                  <a:srgbClr val="000000"/>
                </a:solidFill>
                <a:latin typeface="Segoe UI" panose="020B0502040204020203" pitchFamily="34" charset="0"/>
                <a:cs typeface="Segoe UI" panose="020B0502040204020203" pitchFamily="34" charset="0"/>
              </a:rPr>
              <a:t>Rental income arising from rental of residential properties is accounted for and recognised as revenue as and when deductions are made by Controller and Accountant General directly from staff occupying the bungalows on monthly basis. These deductions are subsequently transferred to the Authority’s profit and loss account. </a:t>
            </a:r>
          </a:p>
          <a:p>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1" u="none" strike="noStrike" baseline="0">
                <a:solidFill>
                  <a:srgbClr val="488787"/>
                </a:solidFill>
                <a:latin typeface="Segoe UI" panose="020B0502040204020203" pitchFamily="34" charset="0"/>
                <a:cs typeface="Segoe UI" panose="020B0502040204020203" pitchFamily="34" charset="0"/>
              </a:rPr>
              <a:t>Other Income </a:t>
            </a:r>
            <a:endParaRPr lang="en-GB" sz="1100" b="0" u="none" strike="noStrike" baseline="0">
              <a:solidFill>
                <a:srgbClr val="488787"/>
              </a:solidFill>
              <a:latin typeface="Segoe UI" panose="020B0502040204020203" pitchFamily="34" charset="0"/>
              <a:cs typeface="Segoe UI" panose="020B0502040204020203" pitchFamily="34" charset="0"/>
            </a:endParaRPr>
          </a:p>
          <a:p>
            <a:r>
              <a:rPr lang="en-GB" sz="1100" b="0" u="none" strike="noStrike" baseline="0">
                <a:solidFill>
                  <a:srgbClr val="000000"/>
                </a:solidFill>
                <a:latin typeface="Segoe UI" panose="020B0502040204020203" pitchFamily="34" charset="0"/>
                <a:cs typeface="Segoe UI" panose="020B0502040204020203" pitchFamily="34" charset="0"/>
              </a:rPr>
              <a:t>Other income comprises but not limited to profit on disposal of property, plant, and equipment, bad debts recovered, sundry income, and exchange gains. </a:t>
            </a:r>
          </a:p>
          <a:p>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1" u="none" strike="noStrike" baseline="0">
                <a:solidFill>
                  <a:srgbClr val="488787"/>
                </a:solidFill>
                <a:latin typeface="Segoe UI" panose="020B0502040204020203" pitchFamily="34" charset="0"/>
                <a:cs typeface="Segoe UI" panose="020B0502040204020203" pitchFamily="34" charset="0"/>
              </a:rPr>
              <a:t>Leases </a:t>
            </a:r>
            <a:endParaRPr lang="en-GB" sz="1100" b="0" u="none" strike="noStrike" baseline="0">
              <a:solidFill>
                <a:srgbClr val="488787"/>
              </a:solidFill>
              <a:latin typeface="Segoe UI" panose="020B0502040204020203" pitchFamily="34" charset="0"/>
              <a:cs typeface="Segoe UI" panose="020B0502040204020203" pitchFamily="34" charset="0"/>
            </a:endParaRPr>
          </a:p>
          <a:p>
            <a:r>
              <a:rPr lang="en-GB" sz="1100" b="0" u="none" strike="noStrike" baseline="0">
                <a:solidFill>
                  <a:srgbClr val="000000"/>
                </a:solidFill>
                <a:latin typeface="Segoe UI" panose="020B0502040204020203" pitchFamily="34" charset="0"/>
                <a:cs typeface="Segoe UI" panose="020B0502040204020203" pitchFamily="34" charset="0"/>
              </a:rPr>
              <a:t>A contract is, or contains, a lease if the contract conveys the right to control the use of an identified asset for a period of time in exchange for consideration. IPSAS 13 establishes principles for the recognition, measurement, presentation and disclosure of leases, with the objective of ensuring that leases and lessors provide relevant information that faithfully represents lease transactions. </a:t>
            </a:r>
          </a:p>
          <a:p>
            <a:r>
              <a:rPr lang="en-GB" sz="1100" b="0" u="none" strike="noStrike" baseline="0">
                <a:solidFill>
                  <a:srgbClr val="000000"/>
                </a:solidFill>
                <a:latin typeface="Segoe UI" panose="020B0502040204020203" pitchFamily="34" charset="0"/>
                <a:cs typeface="Segoe UI" panose="020B0502040204020203" pitchFamily="34" charset="0"/>
              </a:rPr>
              <a:t>The Authority recognises an asset (Right of Use of the leased item) and a financial liability (Lease Liability) to pay rentals for all leases, under the single accounting model in line with IPSAS 13 except for short-term leases and low-value leases expensed in the statement of Comprehensive Income. </a:t>
            </a:r>
          </a:p>
          <a:p>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0" u="none" strike="noStrike" baseline="0">
                <a:solidFill>
                  <a:srgbClr val="000000"/>
                </a:solidFill>
                <a:latin typeface="Segoe UI" panose="020B0502040204020203" pitchFamily="34" charset="0"/>
                <a:cs typeface="Segoe UI" panose="020B0502040204020203" pitchFamily="34" charset="0"/>
              </a:rPr>
              <a:t>The Right-of-Use (RoU) asset is measured at cost less accumulated depreciation and accumulated impairment. Right-of-Use assets are measured at cost comprising the following: </a:t>
            </a:r>
          </a:p>
          <a:p>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1" i="0" u="none" strike="noStrike" baseline="0">
                <a:solidFill>
                  <a:srgbClr val="000000"/>
                </a:solidFill>
                <a:latin typeface="Segoe UI" panose="020B0502040204020203" pitchFamily="34" charset="0"/>
                <a:cs typeface="Segoe UI" panose="020B0502040204020203" pitchFamily="34" charset="0"/>
              </a:rPr>
              <a:t>The amount of the initial measurement of lease liability</a:t>
            </a:r>
            <a:r>
              <a:rPr lang="en-GB" sz="1100" b="0" i="0" u="none" strike="noStrike" baseline="0">
                <a:solidFill>
                  <a:srgbClr val="000000"/>
                </a:solidFill>
                <a:latin typeface="Segoe UI" panose="020B0502040204020203" pitchFamily="34" charset="0"/>
                <a:cs typeface="Segoe UI" panose="020B0502040204020203" pitchFamily="34" charset="0"/>
              </a:rPr>
              <a:t>. </a:t>
            </a:r>
          </a:p>
          <a:p>
            <a:r>
              <a:rPr lang="en-GB" sz="1100" b="0" i="0" u="none" strike="noStrike" baseline="0">
                <a:solidFill>
                  <a:srgbClr val="000000"/>
                </a:solidFill>
                <a:latin typeface="Segoe UI" panose="020B0502040204020203" pitchFamily="34" charset="0"/>
                <a:cs typeface="Segoe UI" panose="020B0502040204020203" pitchFamily="34" charset="0"/>
              </a:rPr>
              <a:t>Any lease payments made at or before the commencement date less any lease incentives received. </a:t>
            </a:r>
          </a:p>
          <a:p>
            <a:endParaRPr lang="en-GB" sz="1100" b="0" i="0" u="none" strike="noStrike" baseline="0">
              <a:solidFill>
                <a:srgbClr val="000000"/>
              </a:solidFill>
              <a:latin typeface="Segoe UI" panose="020B0502040204020203" pitchFamily="34" charset="0"/>
              <a:cs typeface="Segoe UI" panose="020B0502040204020203" pitchFamily="34" charset="0"/>
            </a:endParaRPr>
          </a:p>
          <a:p>
            <a:r>
              <a:rPr lang="en-GB" sz="1100" b="1" i="0" u="none" strike="noStrike" baseline="0">
                <a:solidFill>
                  <a:srgbClr val="000000"/>
                </a:solidFill>
                <a:latin typeface="Segoe UI" panose="020B0502040204020203" pitchFamily="34" charset="0"/>
                <a:cs typeface="Segoe UI" panose="020B0502040204020203" pitchFamily="34" charset="0"/>
              </a:rPr>
              <a:t>Any initial direct costs, and Restoration costs. </a:t>
            </a:r>
          </a:p>
          <a:p>
            <a:endParaRPr lang="en-GB" sz="1100" b="0" i="0" u="none" strike="noStrike" baseline="0">
              <a:solidFill>
                <a:srgbClr val="000000"/>
              </a:solidFill>
              <a:latin typeface="Segoe UI" panose="020B0502040204020203" pitchFamily="34" charset="0"/>
              <a:cs typeface="Segoe UI" panose="020B0502040204020203" pitchFamily="34" charset="0"/>
            </a:endParaRPr>
          </a:p>
          <a:p>
            <a:r>
              <a:rPr lang="en-GB" sz="1100" b="0" i="0" u="none" strike="noStrike" baseline="0">
                <a:solidFill>
                  <a:srgbClr val="000000"/>
                </a:solidFill>
                <a:latin typeface="Segoe UI" panose="020B0502040204020203" pitchFamily="34" charset="0"/>
                <a:cs typeface="Segoe UI" panose="020B0502040204020203" pitchFamily="34" charset="0"/>
              </a:rPr>
              <a:t>Right-of-use assets are generally depreciated over lease period on straight-line basis over the lease period. </a:t>
            </a:r>
          </a:p>
          <a:p>
            <a:endParaRPr lang="en-GB" sz="1100" b="0" i="0" u="none" strike="noStrike" baseline="0">
              <a:solidFill>
                <a:srgbClr val="000000"/>
              </a:solidFill>
              <a:latin typeface="Segoe UI" panose="020B0502040204020203" pitchFamily="34" charset="0"/>
              <a:cs typeface="Segoe UI" panose="020B0502040204020203" pitchFamily="34" charset="0"/>
            </a:endParaRPr>
          </a:p>
          <a:p>
            <a:r>
              <a:rPr lang="en-GB" sz="1100" b="0" i="0" u="none" strike="noStrike" baseline="0">
                <a:solidFill>
                  <a:srgbClr val="000000"/>
                </a:solidFill>
                <a:latin typeface="Segoe UI" panose="020B0502040204020203" pitchFamily="34" charset="0"/>
                <a:cs typeface="Segoe UI" panose="020B0502040204020203" pitchFamily="34" charset="0"/>
              </a:rPr>
              <a:t>The lease liability is initially measured at the present value of the lease payments payable over the lease unexpired periods, discounted at the rate implicit in the lease. If the rate cannot be readily determined, the Authority uses the incremental borrowing rate. </a:t>
            </a:r>
            <a:endParaRPr lang="en-GB" sz="110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2956893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2B5539-EC80-E892-CD55-573E8709AB46}"/>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7C0C505-2269-AAD4-CD15-D443B8B8DC2C}"/>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B6ABC0C-B030-9DED-F8E2-94A860B0A7DB}"/>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6AE306-3F01-3D5C-0189-A387E47C3B7E}"/>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4B44811-51D7-8906-BD15-74FDEEB9A908}"/>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8754750-9F1E-6D6D-4A83-BBAFA48D0322}"/>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2C05567-B2F6-DBA2-AE99-62ACE149F93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bject 7">
            <a:extLst>
              <a:ext uri="{FF2B5EF4-FFF2-40B4-BE49-F238E27FC236}">
                <a16:creationId xmlns:a16="http://schemas.microsoft.com/office/drawing/2014/main" id="{862067B9-BD3E-BDC9-4D14-8EFC392CF1D7}"/>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sp>
        <p:nvSpPr>
          <p:cNvPr id="3" name="TextBox 2">
            <a:extLst>
              <a:ext uri="{FF2B5EF4-FFF2-40B4-BE49-F238E27FC236}">
                <a16:creationId xmlns:a16="http://schemas.microsoft.com/office/drawing/2014/main" id="{4B14D0EC-0167-BDBB-A4B8-AAA999EB72D5}"/>
              </a:ext>
            </a:extLst>
          </p:cNvPr>
          <p:cNvSpPr txBox="1"/>
          <p:nvPr/>
        </p:nvSpPr>
        <p:spPr>
          <a:xfrm>
            <a:off x="705299" y="934602"/>
            <a:ext cx="5063354" cy="8217634"/>
          </a:xfrm>
          <a:prstGeom prst="rect">
            <a:avLst/>
          </a:prstGeom>
          <a:noFill/>
        </p:spPr>
        <p:txBody>
          <a:bodyPr wrap="square">
            <a:spAutoFit/>
          </a:bodyPr>
          <a:lstStyle/>
          <a:p>
            <a:r>
              <a:rPr lang="en-GB" sz="1100" b="1" u="none" strike="noStrike" baseline="0">
                <a:solidFill>
                  <a:srgbClr val="254159"/>
                </a:solidFill>
                <a:latin typeface="Segoe UI" panose="020B0502040204020203" pitchFamily="34" charset="0"/>
                <a:cs typeface="Segoe UI" panose="020B0502040204020203" pitchFamily="34" charset="0"/>
              </a:rPr>
              <a:t>Financial Assets </a:t>
            </a:r>
          </a:p>
          <a:p>
            <a:endParaRPr lang="en-GB" sz="1100" b="0" i="0" u="none" strike="noStrike" baseline="0">
              <a:solidFill>
                <a:srgbClr val="000000"/>
              </a:solidFill>
              <a:latin typeface="Segoe UI" panose="020B0502040204020203" pitchFamily="34" charset="0"/>
              <a:cs typeface="Segoe UI" panose="020B0502040204020203" pitchFamily="34" charset="0"/>
            </a:endParaRPr>
          </a:p>
          <a:p>
            <a:r>
              <a:rPr lang="en-GB" sz="1100" b="1" i="0" u="none" strike="noStrike" baseline="0" err="1">
                <a:solidFill>
                  <a:srgbClr val="000000"/>
                </a:solidFill>
                <a:latin typeface="Segoe UI" panose="020B0502040204020203" pitchFamily="34" charset="0"/>
                <a:cs typeface="Segoe UI" panose="020B0502040204020203" pitchFamily="34" charset="0"/>
              </a:rPr>
              <a:t>i</a:t>
            </a:r>
            <a:r>
              <a:rPr lang="en-GB" sz="1100" b="1" i="0" u="none" strike="noStrike" baseline="0">
                <a:solidFill>
                  <a:srgbClr val="000000"/>
                </a:solidFill>
                <a:latin typeface="Segoe UI" panose="020B0502040204020203" pitchFamily="34" charset="0"/>
                <a:cs typeface="Segoe UI" panose="020B0502040204020203" pitchFamily="34" charset="0"/>
              </a:rPr>
              <a:t>) Classification </a:t>
            </a:r>
            <a:endParaRPr lang="en-GB" sz="1100" b="0" i="0" u="none" strike="noStrike" baseline="0">
              <a:solidFill>
                <a:srgbClr val="000000"/>
              </a:solidFill>
              <a:latin typeface="Segoe UI" panose="020B0502040204020203" pitchFamily="34" charset="0"/>
              <a:cs typeface="Segoe UI" panose="020B0502040204020203" pitchFamily="34" charset="0"/>
            </a:endParaRPr>
          </a:p>
          <a:p>
            <a:r>
              <a:rPr lang="en-GB" sz="1100" b="0" i="0" u="none" strike="noStrike" baseline="0">
                <a:solidFill>
                  <a:srgbClr val="000000"/>
                </a:solidFill>
                <a:latin typeface="Segoe UI" panose="020B0502040204020203" pitchFamily="34" charset="0"/>
                <a:cs typeface="Segoe UI" panose="020B0502040204020203" pitchFamily="34" charset="0"/>
              </a:rPr>
              <a:t>The Authority classifies its financial assets as financial assets measured at amortized cost. A financial instrument is classified as financial asset at amortized cost’ when both criteria outlined below are met: </a:t>
            </a:r>
          </a:p>
          <a:p>
            <a:endParaRPr lang="en-GB" sz="1100" b="0" i="0" u="none" strike="noStrike" baseline="0">
              <a:solidFill>
                <a:srgbClr val="000000"/>
              </a:solidFill>
              <a:latin typeface="Segoe UI" panose="020B0502040204020203" pitchFamily="34" charset="0"/>
              <a:cs typeface="Segoe UI" panose="020B0502040204020203" pitchFamily="34" charset="0"/>
            </a:endParaRPr>
          </a:p>
          <a:p>
            <a:pPr marL="171450" indent="-171450">
              <a:buFont typeface="Arial" panose="020B0604020202020204" pitchFamily="34" charset="0"/>
              <a:buChar char="•"/>
            </a:pPr>
            <a:r>
              <a:rPr lang="en-GB" sz="1100" b="0" i="0" u="none" strike="noStrike" baseline="0">
                <a:solidFill>
                  <a:srgbClr val="000000"/>
                </a:solidFill>
                <a:latin typeface="Segoe UI" panose="020B0502040204020203" pitchFamily="34" charset="0"/>
                <a:cs typeface="Segoe UI" panose="020B0502040204020203" pitchFamily="34" charset="0"/>
              </a:rPr>
              <a:t>The asset is held within a business model whose objective is to collect the contractual cash flows; and </a:t>
            </a:r>
          </a:p>
          <a:p>
            <a:pPr marL="171450" indent="-171450">
              <a:buFont typeface="Arial" panose="020B0604020202020204" pitchFamily="34" charset="0"/>
              <a:buChar char="•"/>
            </a:pPr>
            <a:r>
              <a:rPr lang="en-GB" sz="1100" b="0" i="0" u="none" strike="noStrike" baseline="0">
                <a:solidFill>
                  <a:srgbClr val="000000"/>
                </a:solidFill>
                <a:latin typeface="Segoe UI" panose="020B0502040204020203" pitchFamily="34" charset="0"/>
                <a:cs typeface="Segoe UI" panose="020B0502040204020203" pitchFamily="34" charset="0"/>
              </a:rPr>
              <a:t>the contractual terms give rise to cash flows that are solely payments of principal and interest. </a:t>
            </a:r>
          </a:p>
          <a:p>
            <a:endParaRPr lang="en-GB" sz="1100" b="0" i="0" u="none" strike="noStrike" baseline="0">
              <a:solidFill>
                <a:srgbClr val="000000"/>
              </a:solidFill>
              <a:latin typeface="Segoe UI" panose="020B0502040204020203" pitchFamily="34" charset="0"/>
              <a:cs typeface="Segoe UI" panose="020B0502040204020203" pitchFamily="34" charset="0"/>
            </a:endParaRPr>
          </a:p>
          <a:p>
            <a:r>
              <a:rPr lang="en-GB" sz="1100" b="1" i="0" u="none" strike="noStrike" baseline="0">
                <a:solidFill>
                  <a:srgbClr val="000000"/>
                </a:solidFill>
                <a:latin typeface="Segoe UI" panose="020B0502040204020203" pitchFamily="34" charset="0"/>
                <a:cs typeface="Segoe UI" panose="020B0502040204020203" pitchFamily="34" charset="0"/>
              </a:rPr>
              <a:t>ii) Recognition and derecognition </a:t>
            </a:r>
            <a:endParaRPr lang="en-GB" sz="1100" b="0" i="0" u="none" strike="noStrike" baseline="0">
              <a:solidFill>
                <a:srgbClr val="000000"/>
              </a:solidFill>
              <a:latin typeface="Segoe UI" panose="020B0502040204020203" pitchFamily="34" charset="0"/>
              <a:cs typeface="Segoe UI" panose="020B0502040204020203" pitchFamily="34" charset="0"/>
            </a:endParaRPr>
          </a:p>
          <a:p>
            <a:r>
              <a:rPr lang="en-GB" sz="1100" b="0" i="0" u="none" strike="noStrike" baseline="0">
                <a:solidFill>
                  <a:srgbClr val="000000"/>
                </a:solidFill>
                <a:latin typeface="Segoe UI" panose="020B0502040204020203" pitchFamily="34" charset="0"/>
                <a:cs typeface="Segoe UI" panose="020B0502040204020203" pitchFamily="34" charset="0"/>
              </a:rPr>
              <a:t>The purchases and sales of financial assets are recognised on trade-date, the date on which the Authority commits to purchase or sell the asset. Financial assets are derecognized when the rights to receive cash flows from the financial assets have expired or have been transferred and the Authority has transferred substantially all the risks and rewards of ownership. </a:t>
            </a:r>
          </a:p>
          <a:p>
            <a:endParaRPr lang="en-GB" sz="1100" b="0" i="0" u="none" strike="noStrike" baseline="0">
              <a:solidFill>
                <a:srgbClr val="000000"/>
              </a:solidFill>
              <a:latin typeface="Segoe UI" panose="020B0502040204020203" pitchFamily="34" charset="0"/>
              <a:cs typeface="Segoe UI" panose="020B0502040204020203" pitchFamily="34" charset="0"/>
            </a:endParaRPr>
          </a:p>
          <a:p>
            <a:r>
              <a:rPr lang="en-GB" sz="1100" b="1" i="0" u="none" strike="noStrike" baseline="0">
                <a:solidFill>
                  <a:srgbClr val="000000"/>
                </a:solidFill>
                <a:latin typeface="Segoe UI" panose="020B0502040204020203" pitchFamily="34" charset="0"/>
                <a:cs typeface="Segoe UI" panose="020B0502040204020203" pitchFamily="34" charset="0"/>
              </a:rPr>
              <a:t>iii) Measurement </a:t>
            </a:r>
            <a:endParaRPr lang="en-GB" sz="1100" b="0" i="0" u="none" strike="noStrike" baseline="0">
              <a:solidFill>
                <a:srgbClr val="000000"/>
              </a:solidFill>
              <a:latin typeface="Segoe UI" panose="020B0502040204020203" pitchFamily="34" charset="0"/>
              <a:cs typeface="Segoe UI" panose="020B0502040204020203" pitchFamily="34" charset="0"/>
            </a:endParaRPr>
          </a:p>
          <a:p>
            <a:r>
              <a:rPr lang="en-GB" sz="1100" b="0" i="0" u="none" strike="noStrike" baseline="0">
                <a:solidFill>
                  <a:srgbClr val="000000"/>
                </a:solidFill>
                <a:latin typeface="Segoe UI" panose="020B0502040204020203" pitchFamily="34" charset="0"/>
                <a:cs typeface="Segoe UI" panose="020B0502040204020203" pitchFamily="34" charset="0"/>
              </a:rPr>
              <a:t>At initial recognition, the Authority measures its financial asset at its fair value plus transaction costs that are directly attributable to the acquisition of the financial asset. </a:t>
            </a:r>
          </a:p>
          <a:p>
            <a:endParaRPr lang="en-GB" sz="1100" b="0" i="0" u="none" strike="noStrike" baseline="0">
              <a:solidFill>
                <a:srgbClr val="000000"/>
              </a:solidFill>
              <a:latin typeface="Segoe UI" panose="020B0502040204020203" pitchFamily="34" charset="0"/>
              <a:cs typeface="Segoe UI" panose="020B0502040204020203" pitchFamily="34" charset="0"/>
            </a:endParaRPr>
          </a:p>
          <a:p>
            <a:r>
              <a:rPr lang="en-GB" sz="1100" b="0" i="0" u="none" strike="noStrike" baseline="0">
                <a:solidFill>
                  <a:srgbClr val="000000"/>
                </a:solidFill>
                <a:latin typeface="Segoe UI" panose="020B0502040204020203" pitchFamily="34" charset="0"/>
                <a:cs typeface="Segoe UI" panose="020B0502040204020203" pitchFamily="34" charset="0"/>
              </a:rPr>
              <a:t>Subsequent to initial recognition, these assets are measured at amortized cost using the effective interest rate method. Interest income from these financial assets is included in finance income using the effective rate method. Any gain or loss arising from derecognition is recognized directly in profit and loss and presented in other gains/ (losses) together with foreign exchange gains and losses. At the end of each reporting period, the Authority assesses whether there is objective evidence of impairment of any financial assets that are measured at amortised cost. If there is objective evidence of impairment, the Authority recognises an impairment loss in profit or loss immediately. </a:t>
            </a:r>
          </a:p>
          <a:p>
            <a:endParaRPr lang="en-GB" sz="1100" b="0" i="0" u="none" strike="noStrike" baseline="0">
              <a:solidFill>
                <a:srgbClr val="000000"/>
              </a:solidFill>
              <a:latin typeface="Segoe UI" panose="020B0502040204020203" pitchFamily="34" charset="0"/>
              <a:cs typeface="Segoe UI" panose="020B0502040204020203" pitchFamily="34" charset="0"/>
            </a:endParaRPr>
          </a:p>
          <a:p>
            <a:r>
              <a:rPr lang="en-GB" sz="1100" b="1" i="0" u="none" strike="noStrike" baseline="0">
                <a:solidFill>
                  <a:srgbClr val="000000"/>
                </a:solidFill>
                <a:latin typeface="Segoe UI" panose="020B0502040204020203" pitchFamily="34" charset="0"/>
                <a:cs typeface="Segoe UI" panose="020B0502040204020203" pitchFamily="34" charset="0"/>
              </a:rPr>
              <a:t>iv) Impairment </a:t>
            </a:r>
            <a:endParaRPr lang="en-GB" sz="1100" b="0" i="0" u="none" strike="noStrike" baseline="0">
              <a:solidFill>
                <a:srgbClr val="000000"/>
              </a:solidFill>
              <a:latin typeface="Segoe UI" panose="020B0502040204020203" pitchFamily="34" charset="0"/>
              <a:cs typeface="Segoe UI" panose="020B0502040204020203" pitchFamily="34" charset="0"/>
            </a:endParaRPr>
          </a:p>
          <a:p>
            <a:r>
              <a:rPr lang="en-GB" sz="1100" b="0" i="0" u="none" strike="noStrike" baseline="0">
                <a:solidFill>
                  <a:srgbClr val="000000"/>
                </a:solidFill>
                <a:latin typeface="Segoe UI" panose="020B0502040204020203" pitchFamily="34" charset="0"/>
                <a:cs typeface="Segoe UI" panose="020B0502040204020203" pitchFamily="34" charset="0"/>
              </a:rPr>
              <a:t>The Authority assesses on a forward-looking basis the expected credit losses associated with its debt instruments carried at amortised cost. </a:t>
            </a:r>
          </a:p>
          <a:p>
            <a:r>
              <a:rPr lang="en-GB" sz="1100" b="0" i="0" u="none" strike="noStrike" baseline="0">
                <a:solidFill>
                  <a:srgbClr val="000000"/>
                </a:solidFill>
                <a:latin typeface="Segoe UI" panose="020B0502040204020203" pitchFamily="34" charset="0"/>
                <a:cs typeface="Segoe UI" panose="020B0502040204020203" pitchFamily="34" charset="0"/>
              </a:rPr>
              <a:t>The Authority applies the IPSAS 26 approach to measuring expected credit losses which uses a lifetime expected loss allowance for all trade receivables. To measure the expected credit losses, trade receivables are grouped based on share credit risk characteristics and the days past due. </a:t>
            </a:r>
          </a:p>
          <a:p>
            <a:endParaRPr lang="en-GB" sz="1100" b="0" i="0" u="none" strike="noStrike" baseline="0">
              <a:solidFill>
                <a:srgbClr val="000000"/>
              </a:solidFill>
              <a:latin typeface="Segoe UI" panose="020B0502040204020203" pitchFamily="34" charset="0"/>
              <a:cs typeface="Segoe UI" panose="020B0502040204020203" pitchFamily="34" charset="0"/>
            </a:endParaRPr>
          </a:p>
          <a:p>
            <a:r>
              <a:rPr lang="en-GB" sz="1100" b="0" i="0" u="none" strike="noStrike" baseline="0">
                <a:solidFill>
                  <a:srgbClr val="000000"/>
                </a:solidFill>
                <a:latin typeface="Segoe UI" panose="020B0502040204020203" pitchFamily="34" charset="0"/>
                <a:cs typeface="Segoe UI" panose="020B0502040204020203" pitchFamily="34" charset="0"/>
              </a:rPr>
              <a:t>The expected loss rates based on the payment profiles of counter parties and the corresponding historical credit losses experienced within this period. The historical loss rates are adjusted to reflect current and forward-looking information on macroeconomic factors (where data is available and is obtained without undue effort or cost) affecting the ability of the counter parties to settle the receivables. </a:t>
            </a:r>
            <a:endParaRPr lang="en-GB" sz="110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893471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2B5539-EC80-E892-CD55-573E8709AB46}"/>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7C0C505-2269-AAD4-CD15-D443B8B8DC2C}"/>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B6ABC0C-B030-9DED-F8E2-94A860B0A7DB}"/>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6AE306-3F01-3D5C-0189-A387E47C3B7E}"/>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4B44811-51D7-8906-BD15-74FDEEB9A908}"/>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8754750-9F1E-6D6D-4A83-BBAFA48D0322}"/>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2C05567-B2F6-DBA2-AE99-62ACE149F93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bject 7">
            <a:extLst>
              <a:ext uri="{FF2B5EF4-FFF2-40B4-BE49-F238E27FC236}">
                <a16:creationId xmlns:a16="http://schemas.microsoft.com/office/drawing/2014/main" id="{862067B9-BD3E-BDC9-4D14-8EFC392CF1D7}"/>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sp>
        <p:nvSpPr>
          <p:cNvPr id="4" name="TextBox 3">
            <a:extLst>
              <a:ext uri="{FF2B5EF4-FFF2-40B4-BE49-F238E27FC236}">
                <a16:creationId xmlns:a16="http://schemas.microsoft.com/office/drawing/2014/main" id="{276E23E9-710A-0BC3-4B03-592C29ADF6BF}"/>
              </a:ext>
            </a:extLst>
          </p:cNvPr>
          <p:cNvSpPr txBox="1"/>
          <p:nvPr/>
        </p:nvSpPr>
        <p:spPr>
          <a:xfrm>
            <a:off x="672151" y="1267375"/>
            <a:ext cx="5513697" cy="7371249"/>
          </a:xfrm>
          <a:prstGeom prst="rect">
            <a:avLst/>
          </a:prstGeom>
          <a:noFill/>
        </p:spPr>
        <p:txBody>
          <a:bodyPr wrap="square">
            <a:spAutoFit/>
          </a:bodyPr>
          <a:lstStyle/>
          <a:p>
            <a:r>
              <a:rPr lang="en-GB" sz="1100" b="1" u="none" strike="noStrike" baseline="0">
                <a:solidFill>
                  <a:srgbClr val="254159"/>
                </a:solidFill>
                <a:latin typeface="Segoe UI" panose="020B0502040204020203" pitchFamily="34" charset="0"/>
                <a:cs typeface="Segoe UI" panose="020B0502040204020203" pitchFamily="34" charset="0"/>
              </a:rPr>
              <a:t>Financial Liabilities </a:t>
            </a:r>
            <a:endParaRPr lang="en-GB" sz="1100" b="0" u="none" strike="noStrike" baseline="0">
              <a:solidFill>
                <a:srgbClr val="254159"/>
              </a:solidFill>
              <a:latin typeface="Segoe UI" panose="020B0502040204020203" pitchFamily="34" charset="0"/>
              <a:cs typeface="Segoe UI" panose="020B0502040204020203" pitchFamily="34" charset="0"/>
            </a:endParaRPr>
          </a:p>
          <a:p>
            <a:r>
              <a:rPr lang="en-GB" sz="1100" b="0" u="none" strike="noStrike" baseline="0">
                <a:solidFill>
                  <a:srgbClr val="000000"/>
                </a:solidFill>
                <a:latin typeface="Segoe UI" panose="020B0502040204020203" pitchFamily="34" charset="0"/>
                <a:cs typeface="Segoe UI" panose="020B0502040204020203" pitchFamily="34" charset="0"/>
              </a:rPr>
              <a:t>Financial liabilities are carried at amortized cost using the effective interest rate method. Financial liabilities are derecognized when they are redeemed or otherwise extinguished. </a:t>
            </a:r>
          </a:p>
          <a:p>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1" u="none" strike="noStrike" baseline="0">
                <a:solidFill>
                  <a:srgbClr val="254159"/>
                </a:solidFill>
                <a:latin typeface="Segoe UI" panose="020B0502040204020203" pitchFamily="34" charset="0"/>
                <a:cs typeface="Segoe UI" panose="020B0502040204020203" pitchFamily="34" charset="0"/>
              </a:rPr>
              <a:t>Offsetting Financial Instruments </a:t>
            </a:r>
            <a:endParaRPr lang="en-GB" sz="1100" b="0" u="none" strike="noStrike" baseline="0">
              <a:solidFill>
                <a:srgbClr val="254159"/>
              </a:solidFill>
              <a:latin typeface="Segoe UI" panose="020B0502040204020203" pitchFamily="34" charset="0"/>
              <a:cs typeface="Segoe UI" panose="020B0502040204020203" pitchFamily="34" charset="0"/>
            </a:endParaRPr>
          </a:p>
          <a:p>
            <a:r>
              <a:rPr lang="en-GB" sz="1100" b="0" u="none" strike="noStrike" baseline="0">
                <a:solidFill>
                  <a:srgbClr val="000000"/>
                </a:solidFill>
                <a:latin typeface="Segoe UI" panose="020B0502040204020203" pitchFamily="34" charset="0"/>
                <a:cs typeface="Segoe UI" panose="020B0502040204020203" pitchFamily="34" charset="0"/>
              </a:rPr>
              <a:t>Financial assets and liabilities are offset, and the net amount reported in the statement of financial position when there is a legally enforceable right to offset the recognized amounts and there is an intention to settle on a net basis or realized the asset and settle the liability simultaneously. </a:t>
            </a:r>
          </a:p>
          <a:p>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1" u="none" strike="noStrike" baseline="0">
                <a:solidFill>
                  <a:srgbClr val="254159"/>
                </a:solidFill>
                <a:latin typeface="Segoe UI" panose="020B0502040204020203" pitchFamily="34" charset="0"/>
                <a:cs typeface="Segoe UI" panose="020B0502040204020203" pitchFamily="34" charset="0"/>
              </a:rPr>
              <a:t>Financial Risk Management </a:t>
            </a:r>
            <a:endParaRPr lang="en-GB" sz="1100" b="0" u="none" strike="noStrike" baseline="0">
              <a:solidFill>
                <a:srgbClr val="254159"/>
              </a:solidFill>
              <a:latin typeface="Segoe UI" panose="020B0502040204020203" pitchFamily="34" charset="0"/>
              <a:cs typeface="Segoe UI" panose="020B0502040204020203" pitchFamily="34" charset="0"/>
            </a:endParaRPr>
          </a:p>
          <a:p>
            <a:r>
              <a:rPr lang="en-GB" sz="1100" b="0" u="none" strike="noStrike" baseline="0">
                <a:solidFill>
                  <a:srgbClr val="000000"/>
                </a:solidFill>
                <a:latin typeface="Segoe UI" panose="020B0502040204020203" pitchFamily="34" charset="0"/>
                <a:cs typeface="Segoe UI" panose="020B0502040204020203" pitchFamily="34" charset="0"/>
              </a:rPr>
              <a:t>The Authority’s activities expose it to certain financial risks such as divestment of public assets: market risk, credit risk and liquidity risk. The Authority’s overall risk management programme focuses on the unpredictability of financial markets and seeks to minimize potential adverse effects on its financial performance. The Authority does not hedge any of its risk exposures. Financial risk management is carried out by the Finance department under policies approved by the board of the Authority. </a:t>
            </a:r>
          </a:p>
          <a:p>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1" u="none" strike="noStrike" baseline="0">
                <a:solidFill>
                  <a:srgbClr val="254159"/>
                </a:solidFill>
                <a:latin typeface="Segoe UI" panose="020B0502040204020203" pitchFamily="34" charset="0"/>
                <a:cs typeface="Segoe UI" panose="020B0502040204020203" pitchFamily="34" charset="0"/>
              </a:rPr>
              <a:t>Liquidity Risk Management </a:t>
            </a:r>
            <a:endParaRPr lang="en-GB" sz="1100" b="0" u="none" strike="noStrike" baseline="0">
              <a:solidFill>
                <a:srgbClr val="254159"/>
              </a:solidFill>
              <a:latin typeface="Segoe UI" panose="020B0502040204020203" pitchFamily="34" charset="0"/>
              <a:cs typeface="Segoe UI" panose="020B0502040204020203" pitchFamily="34" charset="0"/>
            </a:endParaRPr>
          </a:p>
          <a:p>
            <a:r>
              <a:rPr lang="en-GB" sz="1100" b="0" u="none" strike="noStrike" baseline="0">
                <a:solidFill>
                  <a:srgbClr val="000000"/>
                </a:solidFill>
                <a:latin typeface="Segoe UI" panose="020B0502040204020203" pitchFamily="34" charset="0"/>
                <a:cs typeface="Segoe UI" panose="020B0502040204020203" pitchFamily="34" charset="0"/>
              </a:rPr>
              <a:t>The Authority evaluates its ability to meet its obligations on an ongoing basis. Based on these evaluations, the board of the Authority devises strategies to manage liquidity risk. Prudent liquidity risk management implies that sufficient cash is maintained to meet financial obligation. </a:t>
            </a:r>
          </a:p>
          <a:p>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1" u="none" strike="noStrike" baseline="0">
                <a:solidFill>
                  <a:srgbClr val="254159"/>
                </a:solidFill>
                <a:latin typeface="Segoe UI" panose="020B0502040204020203" pitchFamily="34" charset="0"/>
                <a:cs typeface="Segoe UI" panose="020B0502040204020203" pitchFamily="34" charset="0"/>
              </a:rPr>
              <a:t>Credit Risk </a:t>
            </a:r>
            <a:endParaRPr lang="en-GB" sz="1100" b="0" u="none" strike="noStrike" baseline="0">
              <a:solidFill>
                <a:srgbClr val="254159"/>
              </a:solidFill>
              <a:latin typeface="Segoe UI" panose="020B0502040204020203" pitchFamily="34" charset="0"/>
              <a:cs typeface="Segoe UI" panose="020B0502040204020203" pitchFamily="34" charset="0"/>
            </a:endParaRPr>
          </a:p>
          <a:p>
            <a:r>
              <a:rPr lang="en-GB" sz="1100" b="0" u="none" strike="noStrike" baseline="0">
                <a:solidFill>
                  <a:srgbClr val="000000"/>
                </a:solidFill>
                <a:latin typeface="Segoe UI" panose="020B0502040204020203" pitchFamily="34" charset="0"/>
                <a:cs typeface="Segoe UI" panose="020B0502040204020203" pitchFamily="34" charset="0"/>
              </a:rPr>
              <a:t>Credit risk arises from cash and cash equivalents as well as credit exposures to suppliers and account receivable, including outstanding receivables and committed transactions. Credit risk is the risk that a counterparty will default on its contractual obligations resulting in financial loss to the Covered entity. </a:t>
            </a:r>
          </a:p>
          <a:p>
            <a:r>
              <a:rPr lang="en-GB" sz="1100" b="0" u="none" strike="noStrike" baseline="0">
                <a:solidFill>
                  <a:srgbClr val="000000"/>
                </a:solidFill>
                <a:latin typeface="Segoe UI" panose="020B0502040204020203" pitchFamily="34" charset="0"/>
                <a:cs typeface="Segoe UI" panose="020B0502040204020203" pitchFamily="34" charset="0"/>
              </a:rPr>
              <a:t>Credit risk is managed by the Finance department. The Authority does not have any significant concentrations of credit risk. The Finance department exercises strict credit control through monitoring of cash received from counterparties and, when necessary, provision is made for specific doubtful accounts. </a:t>
            </a:r>
          </a:p>
          <a:p>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1" u="none" strike="noStrike" baseline="0">
                <a:solidFill>
                  <a:srgbClr val="254159"/>
                </a:solidFill>
                <a:latin typeface="Segoe UI" panose="020B0502040204020203" pitchFamily="34" charset="0"/>
                <a:cs typeface="Segoe UI" panose="020B0502040204020203" pitchFamily="34" charset="0"/>
              </a:rPr>
              <a:t>Fair value of Financial Instruments </a:t>
            </a:r>
            <a:endParaRPr lang="en-GB" sz="1100" b="0" u="none" strike="noStrike" baseline="0">
              <a:solidFill>
                <a:srgbClr val="254159"/>
              </a:solidFill>
              <a:latin typeface="Segoe UI" panose="020B0502040204020203" pitchFamily="34" charset="0"/>
              <a:cs typeface="Segoe UI" panose="020B0502040204020203" pitchFamily="34" charset="0"/>
            </a:endParaRPr>
          </a:p>
          <a:p>
            <a:r>
              <a:rPr lang="en-GB" sz="1100" b="0" u="none" strike="noStrike" baseline="0">
                <a:solidFill>
                  <a:srgbClr val="000000"/>
                </a:solidFill>
                <a:latin typeface="Segoe UI" panose="020B0502040204020203" pitchFamily="34" charset="0"/>
                <a:cs typeface="Segoe UI" panose="020B0502040204020203" pitchFamily="34" charset="0"/>
              </a:rPr>
              <a:t>The board considers that the carrying amount of all financial assets and financial liabilities in the financial statements approximate their fair values as the impact of discounting is considered not significant. Fair value, which is determined for disclosure purposes is calculated based on the present value of future principal and interest cash flows discounted at the market rate of interest at the statement of financial position date. Financial assets and/ or liabilities are recognized at fair value through profit and loss when incurred. </a:t>
            </a:r>
            <a:endParaRPr lang="en-GB" sz="110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8653571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2">
            <a:extLst>
              <a:ext uri="{FF2B5EF4-FFF2-40B4-BE49-F238E27FC236}">
                <a16:creationId xmlns:a16="http://schemas.microsoft.com/office/drawing/2014/main" id="{50E273FD-AB5F-4D6E-7649-9D8A9E77EBF7}"/>
              </a:ext>
            </a:extLst>
          </p:cNvPr>
          <p:cNvSpPr/>
          <p:nvPr/>
        </p:nvSpPr>
        <p:spPr>
          <a:xfrm>
            <a:off x="524256" y="1"/>
            <a:ext cx="4141873" cy="8861612"/>
          </a:xfrm>
          <a:custGeom>
            <a:avLst/>
            <a:gdLst/>
            <a:ahLst/>
            <a:cxnLst/>
            <a:rect l="l" t="t" r="r" b="b"/>
            <a:pathLst>
              <a:path w="7920355" h="10692130">
                <a:moveTo>
                  <a:pt x="7919999" y="0"/>
                </a:moveTo>
                <a:lnTo>
                  <a:pt x="0" y="0"/>
                </a:lnTo>
                <a:lnTo>
                  <a:pt x="0" y="10692003"/>
                </a:lnTo>
                <a:lnTo>
                  <a:pt x="7919999" y="10692003"/>
                </a:lnTo>
                <a:lnTo>
                  <a:pt x="7919999" y="0"/>
                </a:lnTo>
                <a:close/>
              </a:path>
            </a:pathLst>
          </a:custGeom>
          <a:solidFill>
            <a:srgbClr val="D9E2E5"/>
          </a:solidFill>
        </p:spPr>
        <p:txBody>
          <a:bodyPr wrap="square" lIns="0" tIns="0" rIns="0" bIns="0" rtlCol="0"/>
          <a:lstStyle/>
          <a:p>
            <a:endParaRPr sz="1558"/>
          </a:p>
        </p:txBody>
      </p:sp>
      <p:sp>
        <p:nvSpPr>
          <p:cNvPr id="7" name="Rectangle 6">
            <a:extLst>
              <a:ext uri="{FF2B5EF4-FFF2-40B4-BE49-F238E27FC236}">
                <a16:creationId xmlns:a16="http://schemas.microsoft.com/office/drawing/2014/main" id="{692B5539-EC80-E892-CD55-573E8709AB46}"/>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7C0C505-2269-AAD4-CD15-D443B8B8DC2C}"/>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B6ABC0C-B030-9DED-F8E2-94A860B0A7DB}"/>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6AE306-3F01-3D5C-0189-A387E47C3B7E}"/>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4B44811-51D7-8906-BD15-74FDEEB9A908}"/>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8754750-9F1E-6D6D-4A83-BBAFA48D0322}"/>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2C05567-B2F6-DBA2-AE99-62ACE149F93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bject 7">
            <a:extLst>
              <a:ext uri="{FF2B5EF4-FFF2-40B4-BE49-F238E27FC236}">
                <a16:creationId xmlns:a16="http://schemas.microsoft.com/office/drawing/2014/main" id="{862067B9-BD3E-BDC9-4D14-8EFC392CF1D7}"/>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sp>
        <p:nvSpPr>
          <p:cNvPr id="3" name="TextBox 2">
            <a:extLst>
              <a:ext uri="{FF2B5EF4-FFF2-40B4-BE49-F238E27FC236}">
                <a16:creationId xmlns:a16="http://schemas.microsoft.com/office/drawing/2014/main" id="{C32F7EB6-98F4-0B8A-DE43-2DF934A50CDC}"/>
              </a:ext>
            </a:extLst>
          </p:cNvPr>
          <p:cNvSpPr txBox="1"/>
          <p:nvPr/>
        </p:nvSpPr>
        <p:spPr>
          <a:xfrm>
            <a:off x="635283" y="315793"/>
            <a:ext cx="3909823" cy="8386911"/>
          </a:xfrm>
          <a:prstGeom prst="rect">
            <a:avLst/>
          </a:prstGeom>
          <a:noFill/>
        </p:spPr>
        <p:txBody>
          <a:bodyPr wrap="square">
            <a:spAutoFit/>
          </a:bodyPr>
          <a:lstStyle/>
          <a:p>
            <a:r>
              <a:rPr lang="en-GB" sz="1100" b="1" u="none" strike="noStrike" baseline="0">
                <a:solidFill>
                  <a:srgbClr val="000000"/>
                </a:solidFill>
                <a:latin typeface="Segoe UI" panose="020B0502040204020203" pitchFamily="34" charset="0"/>
                <a:cs typeface="Segoe UI" panose="020B0502040204020203" pitchFamily="34" charset="0"/>
              </a:rPr>
              <a:t>Other Accounts Payable </a:t>
            </a:r>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0" u="none" strike="noStrike" baseline="0">
                <a:solidFill>
                  <a:srgbClr val="000000"/>
                </a:solidFill>
                <a:latin typeface="Segoe UI" panose="020B0502040204020203" pitchFamily="34" charset="0"/>
                <a:cs typeface="Segoe UI" panose="020B0502040204020203" pitchFamily="34" charset="0"/>
              </a:rPr>
              <a:t>Other payable are obligations to pay for goods or services that have been acquired in the ordinary course of business from suppliers. Other accounts payable are classified as current liabilities if payment is due within one year or less. If not, they are presented as non-current liabilities. Trade payables are recognized initially at fair value and subsequently measured at amortized cost using the effective interest method. </a:t>
            </a:r>
          </a:p>
          <a:p>
            <a:r>
              <a:rPr lang="en-GB" sz="1100" b="0" u="none" strike="noStrike" baseline="0">
                <a:solidFill>
                  <a:srgbClr val="000000"/>
                </a:solidFill>
                <a:latin typeface="Segoe UI" panose="020B0502040204020203" pitchFamily="34" charset="0"/>
                <a:cs typeface="Segoe UI" panose="020B0502040204020203" pitchFamily="34" charset="0"/>
              </a:rPr>
              <a:t>. </a:t>
            </a:r>
          </a:p>
          <a:p>
            <a:r>
              <a:rPr lang="en-GB" sz="1100" b="1" u="none" strike="noStrike" baseline="0">
                <a:solidFill>
                  <a:srgbClr val="000000"/>
                </a:solidFill>
                <a:latin typeface="Segoe UI" panose="020B0502040204020203" pitchFamily="34" charset="0"/>
                <a:cs typeface="Segoe UI" panose="020B0502040204020203" pitchFamily="34" charset="0"/>
              </a:rPr>
              <a:t>Capital Commitments </a:t>
            </a:r>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0" u="none" strike="noStrike" baseline="0">
                <a:solidFill>
                  <a:srgbClr val="000000"/>
                </a:solidFill>
                <a:latin typeface="Segoe UI" panose="020B0502040204020203" pitchFamily="34" charset="0"/>
                <a:cs typeface="Segoe UI" panose="020B0502040204020203" pitchFamily="34" charset="0"/>
              </a:rPr>
              <a:t>There were no capital commitments at year end. </a:t>
            </a:r>
          </a:p>
          <a:p>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1" u="none" strike="noStrike" baseline="0">
                <a:solidFill>
                  <a:srgbClr val="000000"/>
                </a:solidFill>
                <a:latin typeface="Segoe UI" panose="020B0502040204020203" pitchFamily="34" charset="0"/>
                <a:cs typeface="Segoe UI" panose="020B0502040204020203" pitchFamily="34" charset="0"/>
              </a:rPr>
              <a:t>Exchange Control </a:t>
            </a:r>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0" u="none" strike="noStrike" baseline="0">
                <a:solidFill>
                  <a:srgbClr val="000000"/>
                </a:solidFill>
                <a:latin typeface="Segoe UI" panose="020B0502040204020203" pitchFamily="34" charset="0"/>
                <a:cs typeface="Segoe UI" panose="020B0502040204020203" pitchFamily="34" charset="0"/>
              </a:rPr>
              <a:t>All remittances from Ghana are subject to the approval of the Exchange Control Authorities. </a:t>
            </a:r>
          </a:p>
          <a:p>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1" u="none" strike="noStrike" baseline="0">
                <a:solidFill>
                  <a:srgbClr val="000000"/>
                </a:solidFill>
                <a:latin typeface="Segoe UI" panose="020B0502040204020203" pitchFamily="34" charset="0"/>
                <a:cs typeface="Segoe UI" panose="020B0502040204020203" pitchFamily="34" charset="0"/>
              </a:rPr>
              <a:t>Employee Benefits </a:t>
            </a:r>
          </a:p>
          <a:p>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1" u="none" strike="noStrike" baseline="0" err="1">
                <a:solidFill>
                  <a:srgbClr val="000000"/>
                </a:solidFill>
                <a:latin typeface="Segoe UI" panose="020B0502040204020203" pitchFamily="34" charset="0"/>
                <a:cs typeface="Segoe UI" panose="020B0502040204020203" pitchFamily="34" charset="0"/>
              </a:rPr>
              <a:t>i</a:t>
            </a:r>
            <a:r>
              <a:rPr lang="en-GB" sz="1100" b="1" u="none" strike="noStrike" baseline="0">
                <a:solidFill>
                  <a:srgbClr val="000000"/>
                </a:solidFill>
                <a:latin typeface="Segoe UI" panose="020B0502040204020203" pitchFamily="34" charset="0"/>
                <a:cs typeface="Segoe UI" panose="020B0502040204020203" pitchFamily="34" charset="0"/>
              </a:rPr>
              <a:t>) Social security contributions </a:t>
            </a:r>
            <a:endParaRPr lang="en-GB" sz="1100" b="0" u="none" strike="noStrike" baseline="0">
              <a:solidFill>
                <a:srgbClr val="000000"/>
              </a:solidFill>
              <a:latin typeface="Segoe UI" panose="020B0502040204020203" pitchFamily="34" charset="0"/>
              <a:cs typeface="Segoe UI" panose="020B0502040204020203" pitchFamily="34" charset="0"/>
            </a:endParaRPr>
          </a:p>
          <a:p>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0" u="none" strike="noStrike" baseline="0">
                <a:solidFill>
                  <a:srgbClr val="000000"/>
                </a:solidFill>
                <a:latin typeface="Segoe UI" panose="020B0502040204020203" pitchFamily="34" charset="0"/>
                <a:cs typeface="Segoe UI" panose="020B0502040204020203" pitchFamily="34" charset="0"/>
              </a:rPr>
              <a:t>Under a national pension scheme, the Authority contributes 13% of employee’s basic salary to the Social Security and National Insurance Trust (SSNIT) for employee pensions. The Authority’s obligation is limited to the relevant contributions which have been provided for in these financial statements. The pension liabilities and obligations however, rest with SSNIT. </a:t>
            </a:r>
          </a:p>
          <a:p>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1" u="none" strike="noStrike" baseline="0">
                <a:solidFill>
                  <a:srgbClr val="000000"/>
                </a:solidFill>
                <a:latin typeface="Segoe UI" panose="020B0502040204020203" pitchFamily="34" charset="0"/>
                <a:cs typeface="Segoe UI" panose="020B0502040204020203" pitchFamily="34" charset="0"/>
              </a:rPr>
              <a:t>ii) Health Insurance Scheme </a:t>
            </a:r>
            <a:endParaRPr lang="en-GB" sz="1100" b="0" u="none" strike="noStrike" baseline="0">
              <a:solidFill>
                <a:srgbClr val="000000"/>
              </a:solidFill>
              <a:latin typeface="Segoe UI" panose="020B0502040204020203" pitchFamily="34" charset="0"/>
              <a:cs typeface="Segoe UI" panose="020B0502040204020203" pitchFamily="34" charset="0"/>
            </a:endParaRPr>
          </a:p>
          <a:p>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0" u="none" strike="noStrike" baseline="0">
                <a:solidFill>
                  <a:srgbClr val="000000"/>
                </a:solidFill>
                <a:latin typeface="Segoe UI" panose="020B0502040204020203" pitchFamily="34" charset="0"/>
                <a:cs typeface="Segoe UI" panose="020B0502040204020203" pitchFamily="34" charset="0"/>
              </a:rPr>
              <a:t>The Authority currently provides health insurance scheme for its staff where the premium is paid in advance. Expense is recognized when payment is done since amount paid are not refundable. </a:t>
            </a:r>
          </a:p>
          <a:p>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1" u="none" strike="noStrike" baseline="0">
                <a:solidFill>
                  <a:srgbClr val="000000"/>
                </a:solidFill>
                <a:latin typeface="Segoe UI" panose="020B0502040204020203" pitchFamily="34" charset="0"/>
                <a:cs typeface="Segoe UI" panose="020B0502040204020203" pitchFamily="34" charset="0"/>
              </a:rPr>
              <a:t>Events after the Reporting Period </a:t>
            </a:r>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0" u="none" strike="noStrike" baseline="0">
                <a:solidFill>
                  <a:srgbClr val="000000"/>
                </a:solidFill>
                <a:latin typeface="Segoe UI" panose="020B0502040204020203" pitchFamily="34" charset="0"/>
                <a:cs typeface="Segoe UI" panose="020B0502040204020203" pitchFamily="34" charset="0"/>
              </a:rPr>
              <a:t>Events after the balance sheet date are reflected only to the extent that they relate to the financial statements and when their effect is material. The Board of Directors are not aware of any material event which occurred after the reporting date and up to the date of this report which has not been recognized or disclosed. </a:t>
            </a:r>
          </a:p>
          <a:p>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1" u="none" strike="noStrike" baseline="0">
                <a:solidFill>
                  <a:srgbClr val="000000"/>
                </a:solidFill>
                <a:latin typeface="Segoe UI" panose="020B0502040204020203" pitchFamily="34" charset="0"/>
                <a:cs typeface="Segoe UI" panose="020B0502040204020203" pitchFamily="34" charset="0"/>
              </a:rPr>
              <a:t>Cash and Cash Equivalents </a:t>
            </a:r>
            <a:endParaRPr lang="en-GB" sz="1100" b="0" u="none" strike="noStrike" baseline="0">
              <a:solidFill>
                <a:srgbClr val="000000"/>
              </a:solidFill>
              <a:latin typeface="Segoe UI" panose="020B0502040204020203" pitchFamily="34" charset="0"/>
              <a:cs typeface="Segoe UI" panose="020B0502040204020203" pitchFamily="34" charset="0"/>
            </a:endParaRPr>
          </a:p>
          <a:p>
            <a:r>
              <a:rPr lang="en-GB" sz="1100" b="0" u="none" strike="noStrike" baseline="0">
                <a:solidFill>
                  <a:srgbClr val="000000"/>
                </a:solidFill>
                <a:latin typeface="Segoe UI" panose="020B0502040204020203" pitchFamily="34" charset="0"/>
                <a:cs typeface="Segoe UI" panose="020B0502040204020203" pitchFamily="34" charset="0"/>
              </a:rPr>
              <a:t>Cash and cash equivalents comprise cash on hand, cash balance with banks, demand deposits and other short- term highly liquid investments with original maturities of three months or less. </a:t>
            </a:r>
            <a:endParaRPr lang="en-GB" sz="110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4012968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8FF3A7E-EE65-FACC-946A-BC2DA233EEB3}"/>
              </a:ext>
            </a:extLst>
          </p:cNvPr>
          <p:cNvGraphicFramePr>
            <a:graphicFrameLocks noGrp="1"/>
          </p:cNvGraphicFramePr>
          <p:nvPr>
            <p:extLst>
              <p:ext uri="{D42A27DB-BD31-4B8C-83A1-F6EECF244321}">
                <p14:modId xmlns:p14="http://schemas.microsoft.com/office/powerpoint/2010/main" val="2853561829"/>
              </p:ext>
            </p:extLst>
          </p:nvPr>
        </p:nvGraphicFramePr>
        <p:xfrm>
          <a:off x="566420" y="589339"/>
          <a:ext cx="5785612" cy="3038122"/>
        </p:xfrm>
        <a:graphic>
          <a:graphicData uri="http://schemas.openxmlformats.org/drawingml/2006/table">
            <a:tbl>
              <a:tblPr firstRow="1" firstCol="1" bandRow="1">
                <a:tableStyleId>{5940675A-B579-460E-94D1-54222C63F5DA}</a:tableStyleId>
              </a:tblPr>
              <a:tblGrid>
                <a:gridCol w="2610456">
                  <a:extLst>
                    <a:ext uri="{9D8B030D-6E8A-4147-A177-3AD203B41FA5}">
                      <a16:colId xmlns:a16="http://schemas.microsoft.com/office/drawing/2014/main" val="240531607"/>
                    </a:ext>
                  </a:extLst>
                </a:gridCol>
                <a:gridCol w="1246191">
                  <a:extLst>
                    <a:ext uri="{9D8B030D-6E8A-4147-A177-3AD203B41FA5}">
                      <a16:colId xmlns:a16="http://schemas.microsoft.com/office/drawing/2014/main" val="2438530117"/>
                    </a:ext>
                  </a:extLst>
                </a:gridCol>
                <a:gridCol w="1928965">
                  <a:extLst>
                    <a:ext uri="{9D8B030D-6E8A-4147-A177-3AD203B41FA5}">
                      <a16:colId xmlns:a16="http://schemas.microsoft.com/office/drawing/2014/main" val="1184383875"/>
                    </a:ext>
                  </a:extLst>
                </a:gridCol>
              </a:tblGrid>
              <a:tr h="374022">
                <a:tc>
                  <a:txBody>
                    <a:bodyPr/>
                    <a:lstStyle/>
                    <a:p>
                      <a:pPr marL="77470">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2a</a:t>
                      </a:r>
                      <a:r>
                        <a:rPr lang="en-US" sz="1000" b="1" spc="-35">
                          <a:solidFill>
                            <a:schemeClr val="bg1"/>
                          </a:solidFill>
                          <a:effectLst/>
                          <a:latin typeface="Segoe UI" panose="020B0502040204020203" pitchFamily="34" charset="0"/>
                          <a:cs typeface="Segoe UI" panose="020B0502040204020203" pitchFamily="34" charset="0"/>
                        </a:rPr>
                        <a:t> </a:t>
                      </a:r>
                      <a:r>
                        <a:rPr lang="en-US" sz="1000" b="1">
                          <a:solidFill>
                            <a:schemeClr val="bg1"/>
                          </a:solidFill>
                          <a:effectLst/>
                          <a:latin typeface="Segoe UI" panose="020B0502040204020203" pitchFamily="34" charset="0"/>
                          <a:cs typeface="Segoe UI" panose="020B0502040204020203" pitchFamily="34" charset="0"/>
                        </a:rPr>
                        <a:t>Government</a:t>
                      </a:r>
                      <a:r>
                        <a:rPr lang="en-US" sz="1000" b="1" spc="-30">
                          <a:solidFill>
                            <a:schemeClr val="bg1"/>
                          </a:solidFill>
                          <a:effectLst/>
                          <a:latin typeface="Segoe UI" panose="020B0502040204020203" pitchFamily="34" charset="0"/>
                          <a:cs typeface="Segoe UI" panose="020B0502040204020203" pitchFamily="34" charset="0"/>
                        </a:rPr>
                        <a:t> </a:t>
                      </a:r>
                      <a:r>
                        <a:rPr lang="en-US" sz="1000" b="1">
                          <a:solidFill>
                            <a:schemeClr val="bg1"/>
                          </a:solidFill>
                          <a:effectLst/>
                          <a:latin typeface="Segoe UI" panose="020B0502040204020203" pitchFamily="34" charset="0"/>
                          <a:cs typeface="Segoe UI" panose="020B0502040204020203" pitchFamily="34" charset="0"/>
                        </a:rPr>
                        <a:t>of</a:t>
                      </a:r>
                      <a:r>
                        <a:rPr lang="en-US" sz="1000" b="1" spc="-30">
                          <a:solidFill>
                            <a:schemeClr val="bg1"/>
                          </a:solidFill>
                          <a:effectLst/>
                          <a:latin typeface="Segoe UI" panose="020B0502040204020203" pitchFamily="34" charset="0"/>
                          <a:cs typeface="Segoe UI" panose="020B0502040204020203" pitchFamily="34" charset="0"/>
                        </a:rPr>
                        <a:t> </a:t>
                      </a:r>
                      <a:r>
                        <a:rPr lang="en-US" sz="1000" b="1">
                          <a:solidFill>
                            <a:schemeClr val="bg1"/>
                          </a:solidFill>
                          <a:effectLst/>
                          <a:latin typeface="Segoe UI" panose="020B0502040204020203" pitchFamily="34" charset="0"/>
                          <a:cs typeface="Segoe UI" panose="020B0502040204020203" pitchFamily="34" charset="0"/>
                        </a:rPr>
                        <a:t>Ghana</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marL="330835" marR="330200" algn="r">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marL="330835" marR="330200" algn="r">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marL="560070" algn="r">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marL="560070" algn="r">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extLst>
                  <a:ext uri="{0D108BD9-81ED-4DB2-BD59-A6C34878D82A}">
                    <a16:rowId xmlns:a16="http://schemas.microsoft.com/office/drawing/2014/main" val="2789786766"/>
                  </a:ext>
                </a:extLst>
              </a:tr>
              <a:tr h="163737">
                <a:tc>
                  <a:txBody>
                    <a:bodyPr/>
                    <a:lstStyle/>
                    <a:p>
                      <a:pPr marL="77470">
                        <a:lnSpc>
                          <a:spcPts val="1195"/>
                        </a:lnSpc>
                        <a:spcAft>
                          <a:spcPts val="800"/>
                        </a:spcAft>
                      </a:pPr>
                      <a:r>
                        <a:rPr lang="en-US" sz="1000">
                          <a:effectLst/>
                          <a:latin typeface="Segoe UI" panose="020B0502040204020203" pitchFamily="34" charset="0"/>
                          <a:cs typeface="Segoe UI" panose="020B0502040204020203" pitchFamily="34" charset="0"/>
                        </a:rPr>
                        <a:t>Goods</a:t>
                      </a:r>
                      <a:r>
                        <a:rPr lang="en-US" sz="1000" spc="4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and</a:t>
                      </a:r>
                      <a:r>
                        <a:rPr lang="en-US" sz="1000" spc="4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Services</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5"/>
                        </a:lnSpc>
                        <a:spcAft>
                          <a:spcPts val="800"/>
                        </a:spcAft>
                      </a:pPr>
                      <a:r>
                        <a:rPr lang="en-US" sz="1000">
                          <a:solidFill>
                            <a:srgbClr val="254159"/>
                          </a:solidFill>
                          <a:effectLst/>
                          <a:latin typeface="Segoe UI" panose="020B0502040204020203" pitchFamily="34" charset="0"/>
                          <a:cs typeface="Segoe UI" panose="020B0502040204020203" pitchFamily="34" charset="0"/>
                        </a:rPr>
                        <a:t>5,726,014</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135" algn="r">
                        <a:lnSpc>
                          <a:spcPts val="1195"/>
                        </a:lnSpc>
                        <a:spcAft>
                          <a:spcPts val="800"/>
                        </a:spcAft>
                      </a:pPr>
                      <a:r>
                        <a:rPr lang="en-US" sz="1000">
                          <a:effectLst/>
                          <a:latin typeface="Segoe UI" panose="020B0502040204020203" pitchFamily="34" charset="0"/>
                          <a:cs typeface="Segoe UI" panose="020B0502040204020203" pitchFamily="34" charset="0"/>
                        </a:rPr>
                        <a:t>13,592,273</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248587002"/>
                  </a:ext>
                </a:extLst>
              </a:tr>
              <a:tr h="163737">
                <a:tc>
                  <a:txBody>
                    <a:bodyPr/>
                    <a:lstStyle/>
                    <a:p>
                      <a:pPr marL="77470">
                        <a:lnSpc>
                          <a:spcPts val="1190"/>
                        </a:lnSpc>
                        <a:spcAft>
                          <a:spcPts val="800"/>
                        </a:spcAft>
                      </a:pPr>
                      <a:r>
                        <a:rPr lang="en-US" sz="1000">
                          <a:effectLst/>
                          <a:latin typeface="Segoe UI" panose="020B0502040204020203" pitchFamily="34" charset="0"/>
                          <a:cs typeface="Segoe UI" panose="020B0502040204020203" pitchFamily="34" charset="0"/>
                        </a:rPr>
                        <a:t>GOG</a:t>
                      </a:r>
                      <a:r>
                        <a:rPr lang="en-US" sz="1000" spc="15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Staff</a:t>
                      </a:r>
                      <a:r>
                        <a:rPr lang="en-US" sz="1000" spc="14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Compensation</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190"/>
                        </a:lnSpc>
                        <a:spcAft>
                          <a:spcPts val="800"/>
                        </a:spcAft>
                      </a:pPr>
                      <a:r>
                        <a:rPr lang="en-US" sz="1000">
                          <a:solidFill>
                            <a:srgbClr val="254159"/>
                          </a:solidFill>
                          <a:effectLst/>
                          <a:latin typeface="Segoe UI" panose="020B0502040204020203" pitchFamily="34" charset="0"/>
                          <a:cs typeface="Segoe UI" panose="020B0502040204020203" pitchFamily="34" charset="0"/>
                        </a:rPr>
                        <a:t>14,442,796</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135" algn="r">
                        <a:lnSpc>
                          <a:spcPts val="1190"/>
                        </a:lnSpc>
                        <a:spcAft>
                          <a:spcPts val="800"/>
                        </a:spcAft>
                      </a:pPr>
                      <a:r>
                        <a:rPr lang="en-US" sz="1000">
                          <a:effectLst/>
                          <a:latin typeface="Segoe UI" panose="020B0502040204020203" pitchFamily="34" charset="0"/>
                          <a:cs typeface="Segoe UI" panose="020B0502040204020203" pitchFamily="34" charset="0"/>
                        </a:rPr>
                        <a:t>15,671,419</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70559443"/>
                  </a:ext>
                </a:extLst>
              </a:tr>
              <a:tr h="163737">
                <a:tc>
                  <a:txBody>
                    <a:bodyPr/>
                    <a:lstStyle/>
                    <a:p>
                      <a:pPr marL="77470">
                        <a:lnSpc>
                          <a:spcPts val="1190"/>
                        </a:lnSpc>
                        <a:spcAft>
                          <a:spcPts val="800"/>
                        </a:spcAft>
                      </a:pPr>
                      <a:r>
                        <a:rPr lang="en-US" sz="1000">
                          <a:effectLst/>
                          <a:latin typeface="Segoe UI" panose="020B0502040204020203" pitchFamily="34" charset="0"/>
                          <a:cs typeface="Segoe UI" panose="020B0502040204020203" pitchFamily="34" charset="0"/>
                        </a:rPr>
                        <a:t>Monitoring</a:t>
                      </a:r>
                      <a:r>
                        <a:rPr lang="en-US" sz="1000" spc="9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fees</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190"/>
                        </a:lnSpc>
                        <a:spcAft>
                          <a:spcPts val="800"/>
                        </a:spcAft>
                      </a:pPr>
                      <a:r>
                        <a:rPr lang="en-US" sz="1000">
                          <a:solidFill>
                            <a:srgbClr val="254159"/>
                          </a:solidFill>
                          <a:effectLst/>
                          <a:latin typeface="Segoe UI" panose="020B0502040204020203" pitchFamily="34" charset="0"/>
                          <a:cs typeface="Segoe UI" panose="020B0502040204020203" pitchFamily="34" charset="0"/>
                        </a:rPr>
                        <a:t>351,000</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0"/>
                        </a:lnSpc>
                        <a:spcAft>
                          <a:spcPts val="800"/>
                        </a:spcAft>
                      </a:pPr>
                      <a:r>
                        <a:rPr lang="en-US" sz="1000">
                          <a:effectLst/>
                          <a:latin typeface="Segoe UI" panose="020B0502040204020203" pitchFamily="34" charset="0"/>
                          <a:cs typeface="Segoe UI" panose="020B0502040204020203" pitchFamily="34" charset="0"/>
                        </a:rPr>
                        <a:t>-</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43929722"/>
                  </a:ext>
                </a:extLst>
              </a:tr>
              <a:tr h="163737">
                <a:tc>
                  <a:txBody>
                    <a:bodyPr/>
                    <a:lstStyle/>
                    <a:p>
                      <a:pPr marL="77470">
                        <a:lnSpc>
                          <a:spcPts val="1190"/>
                        </a:lnSpc>
                        <a:spcAft>
                          <a:spcPts val="800"/>
                        </a:spcAft>
                      </a:pPr>
                      <a:r>
                        <a:rPr lang="en-US" sz="1000">
                          <a:effectLst/>
                          <a:latin typeface="Segoe UI" panose="020B0502040204020203" pitchFamily="34" charset="0"/>
                          <a:cs typeface="Segoe UI" panose="020B0502040204020203" pitchFamily="34" charset="0"/>
                        </a:rPr>
                        <a:t>5%</a:t>
                      </a:r>
                      <a:r>
                        <a:rPr lang="en-US" sz="1000" spc="6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dividend</a:t>
                      </a:r>
                      <a:r>
                        <a:rPr lang="en-US" sz="1000" spc="6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retention</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0"/>
                        </a:lnSpc>
                        <a:spcAft>
                          <a:spcPts val="800"/>
                        </a:spcAft>
                      </a:pPr>
                      <a:r>
                        <a:rPr lang="en-US" sz="1000">
                          <a:solidFill>
                            <a:srgbClr val="254159"/>
                          </a:solidFill>
                          <a:effectLst/>
                          <a:latin typeface="Segoe UI" panose="020B0502040204020203" pitchFamily="34" charset="0"/>
                          <a:cs typeface="Segoe UI" panose="020B0502040204020203" pitchFamily="34" charset="0"/>
                        </a:rPr>
                        <a:t>5,500,000</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spcAft>
                          <a:spcPts val="800"/>
                        </a:spcAft>
                      </a:pPr>
                      <a:r>
                        <a:rPr lang="en-US" sz="1000">
                          <a:effectLst/>
                          <a:latin typeface="Segoe UI" panose="020B0502040204020203" pitchFamily="34" charset="0"/>
                          <a:cs typeface="Segoe UI" panose="020B0502040204020203" pitchFamily="34" charset="0"/>
                        </a:rPr>
                        <a:t>-</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158692196"/>
                  </a:ext>
                </a:extLst>
              </a:tr>
              <a:tr h="163737">
                <a:tc>
                  <a:txBody>
                    <a:bodyPr/>
                    <a:lstStyle/>
                    <a:p>
                      <a:pPr marL="77470">
                        <a:lnSpc>
                          <a:spcPts val="1190"/>
                        </a:lnSpc>
                        <a:spcAft>
                          <a:spcPts val="800"/>
                        </a:spcAft>
                      </a:pP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0"/>
                        </a:lnSpc>
                        <a:spcAft>
                          <a:spcPts val="800"/>
                        </a:spcAft>
                      </a:pP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spcAft>
                          <a:spcPts val="800"/>
                        </a:spcAft>
                      </a:pP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22427694"/>
                  </a:ext>
                </a:extLst>
              </a:tr>
              <a:tr h="281505">
                <a:tc>
                  <a:txBody>
                    <a:bodyPr/>
                    <a:lstStyle/>
                    <a:p>
                      <a:pPr>
                        <a:lnSpc>
                          <a:spcPct val="107000"/>
                        </a:lnSpc>
                        <a:spcBef>
                          <a:spcPts val="50"/>
                        </a:spcBef>
                        <a:spcAft>
                          <a:spcPts val="800"/>
                        </a:spcAft>
                      </a:pPr>
                      <a:r>
                        <a:rPr lang="en-US" sz="1000" b="1">
                          <a:solidFill>
                            <a:srgbClr val="254159"/>
                          </a:solidFill>
                          <a:effectLst/>
                          <a:latin typeface="Segoe UI" panose="020B0502040204020203" pitchFamily="34" charset="0"/>
                          <a:cs typeface="Segoe UI" panose="020B0502040204020203" pitchFamily="34" charset="0"/>
                        </a:rPr>
                        <a:t> 2b</a:t>
                      </a:r>
                      <a:r>
                        <a:rPr lang="en-US" sz="1000" b="1" spc="125">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Grant</a:t>
                      </a:r>
                      <a:r>
                        <a:rPr lang="en-US" sz="1000" b="1" spc="120">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from</a:t>
                      </a:r>
                      <a:r>
                        <a:rPr lang="en-US" sz="1000" b="1" spc="110">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Donor</a:t>
                      </a:r>
                      <a:r>
                        <a:rPr lang="en-US" sz="1000" b="1" spc="120">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Agencies</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marR="66040" algn="r">
                        <a:lnSpc>
                          <a:spcPts val="1275"/>
                        </a:lnSpc>
                        <a:spcAft>
                          <a:spcPts val="800"/>
                        </a:spcAft>
                      </a:pPr>
                      <a:r>
                        <a:rPr lang="en-US" sz="1000" b="1">
                          <a:solidFill>
                            <a:srgbClr val="254159"/>
                          </a:solidFill>
                          <a:effectLst/>
                          <a:latin typeface="Segoe UI" panose="020B0502040204020203" pitchFamily="34" charset="0"/>
                          <a:cs typeface="Segoe UI" panose="020B0502040204020203" pitchFamily="34" charset="0"/>
                        </a:rPr>
                        <a:t>26,019,810</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marR="65405" algn="r">
                        <a:lnSpc>
                          <a:spcPts val="1275"/>
                        </a:lnSpc>
                        <a:spcAft>
                          <a:spcPts val="800"/>
                        </a:spcAft>
                      </a:pPr>
                      <a:r>
                        <a:rPr lang="en-US" sz="1000" b="1">
                          <a:solidFill>
                            <a:srgbClr val="254159"/>
                          </a:solidFill>
                          <a:effectLst/>
                          <a:latin typeface="Segoe UI" panose="020B0502040204020203" pitchFamily="34" charset="0"/>
                          <a:cs typeface="Segoe UI" panose="020B0502040204020203" pitchFamily="34" charset="0"/>
                        </a:rPr>
                        <a:t>29,263,692</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extLst>
                  <a:ext uri="{0D108BD9-81ED-4DB2-BD59-A6C34878D82A}">
                    <a16:rowId xmlns:a16="http://schemas.microsoft.com/office/drawing/2014/main" val="264532430"/>
                  </a:ext>
                </a:extLst>
              </a:tr>
              <a:tr h="163737">
                <a:tc>
                  <a:txBody>
                    <a:bodyPr/>
                    <a:lstStyle/>
                    <a:p>
                      <a:pPr marL="77470">
                        <a:lnSpc>
                          <a:spcPts val="1190"/>
                        </a:lnSpc>
                        <a:spcAft>
                          <a:spcPts val="800"/>
                        </a:spcAft>
                      </a:pPr>
                      <a:r>
                        <a:rPr lang="en-US" sz="1000">
                          <a:effectLst/>
                          <a:latin typeface="Segoe UI" panose="020B0502040204020203" pitchFamily="34" charset="0"/>
                          <a:cs typeface="Segoe UI" panose="020B0502040204020203" pitchFamily="34" charset="0"/>
                        </a:rPr>
                        <a:t>World Bank</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675" algn="r">
                        <a:lnSpc>
                          <a:spcPts val="1190"/>
                        </a:lnSpc>
                        <a:spcAft>
                          <a:spcPts val="800"/>
                        </a:spcAft>
                      </a:pPr>
                      <a:r>
                        <a:rPr lang="en-US" sz="1000">
                          <a:solidFill>
                            <a:srgbClr val="254159"/>
                          </a:solidFill>
                          <a:effectLst/>
                          <a:latin typeface="Segoe UI" panose="020B0502040204020203" pitchFamily="34" charset="0"/>
                          <a:cs typeface="Segoe UI" panose="020B0502040204020203" pitchFamily="34" charset="0"/>
                        </a:rPr>
                        <a:t>-</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spcAft>
                          <a:spcPts val="800"/>
                        </a:spcAft>
                      </a:pPr>
                      <a:r>
                        <a:rPr lang="en-US" sz="1000">
                          <a:effectLst/>
                          <a:latin typeface="Segoe UI" panose="020B0502040204020203" pitchFamily="34" charset="0"/>
                          <a:cs typeface="Segoe UI" panose="020B0502040204020203" pitchFamily="34" charset="0"/>
                        </a:rPr>
                        <a:t>2,332,688</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97316776"/>
                  </a:ext>
                </a:extLst>
              </a:tr>
              <a:tr h="163737">
                <a:tc>
                  <a:txBody>
                    <a:bodyPr/>
                    <a:lstStyle/>
                    <a:p>
                      <a:pPr marL="77470">
                        <a:lnSpc>
                          <a:spcPts val="1190"/>
                        </a:lnSpc>
                        <a:spcAft>
                          <a:spcPts val="800"/>
                        </a:spcAft>
                      </a:pPr>
                      <a:r>
                        <a:rPr lang="en-US" sz="1000">
                          <a:effectLst/>
                          <a:latin typeface="Segoe UI" panose="020B0502040204020203" pitchFamily="34" charset="0"/>
                          <a:cs typeface="Segoe UI" panose="020B0502040204020203" pitchFamily="34" charset="0"/>
                        </a:rPr>
                        <a:t>AFD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0"/>
                        </a:lnSpc>
                        <a:spcAft>
                          <a:spcPts val="800"/>
                        </a:spcAft>
                      </a:pPr>
                      <a:r>
                        <a:rPr lang="en-US" sz="1000">
                          <a:solidFill>
                            <a:srgbClr val="254159"/>
                          </a:solidFill>
                          <a:effectLst/>
                          <a:latin typeface="Segoe UI" panose="020B0502040204020203" pitchFamily="34" charset="0"/>
                          <a:cs typeface="Segoe UI" panose="020B0502040204020203" pitchFamily="34" charset="0"/>
                        </a:rPr>
                        <a:t>2,828,280</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spcAft>
                          <a:spcPts val="800"/>
                        </a:spcAft>
                      </a:pPr>
                      <a:r>
                        <a:rPr lang="en-US" sz="1000">
                          <a:effectLst/>
                          <a:latin typeface="Segoe UI" panose="020B0502040204020203" pitchFamily="34" charset="0"/>
                          <a:cs typeface="Segoe UI" panose="020B0502040204020203" pitchFamily="34" charset="0"/>
                        </a:rPr>
                        <a:t>5,603,840</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164487153"/>
                  </a:ext>
                </a:extLst>
              </a:tr>
              <a:tr h="163737">
                <a:tc>
                  <a:txBody>
                    <a:bodyPr/>
                    <a:lstStyle/>
                    <a:p>
                      <a:pPr>
                        <a:lnSpc>
                          <a:spcPct val="107000"/>
                        </a:lnSpc>
                        <a:spcAft>
                          <a:spcPts val="800"/>
                        </a:spcAft>
                      </a:pP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0"/>
                        </a:lnSpc>
                        <a:spcAft>
                          <a:spcPts val="800"/>
                        </a:spcAft>
                      </a:pPr>
                      <a:r>
                        <a:rPr lang="en-US" sz="1000">
                          <a:solidFill>
                            <a:srgbClr val="254159"/>
                          </a:solidFill>
                          <a:effectLst/>
                          <a:latin typeface="Segoe UI" panose="020B0502040204020203" pitchFamily="34" charset="0"/>
                          <a:cs typeface="Segoe UI" panose="020B0502040204020203" pitchFamily="34" charset="0"/>
                        </a:rPr>
                        <a:t>2,828,280</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spcAft>
                          <a:spcPts val="800"/>
                        </a:spcAft>
                      </a:pPr>
                      <a:r>
                        <a:rPr lang="en-US" sz="1000">
                          <a:effectLst/>
                          <a:latin typeface="Segoe UI" panose="020B0502040204020203" pitchFamily="34" charset="0"/>
                          <a:cs typeface="Segoe UI" panose="020B0502040204020203" pitchFamily="34" charset="0"/>
                        </a:rPr>
                        <a:t>7,936,528</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47829635"/>
                  </a:ext>
                </a:extLst>
              </a:tr>
              <a:tr h="163737">
                <a:tc>
                  <a:txBody>
                    <a:bodyPr/>
                    <a:lstStyle/>
                    <a:p>
                      <a:pPr marL="77470">
                        <a:lnSpc>
                          <a:spcPts val="1190"/>
                        </a:lnSpc>
                        <a:spcAft>
                          <a:spcPts val="800"/>
                        </a:spcAft>
                      </a:pPr>
                      <a:r>
                        <a:rPr lang="en-US" sz="1000" b="1">
                          <a:solidFill>
                            <a:srgbClr val="254159"/>
                          </a:solidFill>
                          <a:effectLst/>
                          <a:latin typeface="Segoe UI" panose="020B0502040204020203" pitchFamily="34" charset="0"/>
                          <a:cs typeface="Segoe UI" panose="020B0502040204020203" pitchFamily="34" charset="0"/>
                        </a:rPr>
                        <a:t>2c</a:t>
                      </a:r>
                      <a:r>
                        <a:rPr lang="en-US" sz="1000" b="1" spc="15">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Exchange</a:t>
                      </a:r>
                      <a:r>
                        <a:rPr lang="en-US" sz="1000" b="1" spc="20">
                          <a:solidFill>
                            <a:srgbClr val="254159"/>
                          </a:solidFill>
                          <a:effectLst/>
                          <a:latin typeface="Segoe UI" panose="020B0502040204020203" pitchFamily="34" charset="0"/>
                          <a:cs typeface="Segoe UI" panose="020B0502040204020203" pitchFamily="34" charset="0"/>
                        </a:rPr>
                        <a:t> </a:t>
                      </a:r>
                      <a:r>
                        <a:rPr lang="en-US" sz="1000" b="1">
                          <a:solidFill>
                            <a:srgbClr val="254159"/>
                          </a:solidFill>
                          <a:effectLst/>
                          <a:latin typeface="Segoe UI" panose="020B0502040204020203" pitchFamily="34" charset="0"/>
                          <a:cs typeface="Segoe UI" panose="020B0502040204020203" pitchFamily="34" charset="0"/>
                        </a:rPr>
                        <a:t>Transactions</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a:lnSpc>
                          <a:spcPct val="107000"/>
                        </a:lnSpc>
                        <a:spcAft>
                          <a:spcPts val="800"/>
                        </a:spcAft>
                      </a:pPr>
                      <a:r>
                        <a:rPr lang="en-US" sz="1000" b="1">
                          <a:solidFill>
                            <a:srgbClr val="254159"/>
                          </a:solidFill>
                          <a:effectLst/>
                          <a:latin typeface="Segoe UI" panose="020B0502040204020203" pitchFamily="34" charset="0"/>
                          <a:cs typeface="Segoe UI" panose="020B0502040204020203" pitchFamily="34" charset="0"/>
                        </a:rPr>
                        <a:t> </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marR="66040" algn="r">
                        <a:lnSpc>
                          <a:spcPts val="1190"/>
                        </a:lnSpc>
                        <a:spcAft>
                          <a:spcPts val="800"/>
                        </a:spcAft>
                      </a:pPr>
                      <a:r>
                        <a:rPr lang="en-US" sz="1000" b="1">
                          <a:solidFill>
                            <a:srgbClr val="254159"/>
                          </a:solidFill>
                          <a:effectLst/>
                          <a:latin typeface="Segoe UI" panose="020B0502040204020203" pitchFamily="34" charset="0"/>
                          <a:cs typeface="Segoe UI" panose="020B0502040204020203" pitchFamily="34" charset="0"/>
                        </a:rPr>
                        <a:t>-</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extLst>
                  <a:ext uri="{0D108BD9-81ED-4DB2-BD59-A6C34878D82A}">
                    <a16:rowId xmlns:a16="http://schemas.microsoft.com/office/drawing/2014/main" val="2822683163"/>
                  </a:ext>
                </a:extLst>
              </a:tr>
              <a:tr h="163737">
                <a:tc>
                  <a:txBody>
                    <a:bodyPr/>
                    <a:lstStyle/>
                    <a:p>
                      <a:pPr marL="77470">
                        <a:lnSpc>
                          <a:spcPts val="1200"/>
                        </a:lnSpc>
                        <a:spcAft>
                          <a:spcPts val="800"/>
                        </a:spcAft>
                      </a:pPr>
                      <a:r>
                        <a:rPr lang="en-US" sz="1000">
                          <a:effectLst/>
                          <a:latin typeface="Segoe UI" panose="020B0502040204020203" pitchFamily="34" charset="0"/>
                          <a:cs typeface="Segoe UI" panose="020B0502040204020203" pitchFamily="34" charset="0"/>
                        </a:rPr>
                        <a:t>SOEs</a:t>
                      </a:r>
                      <a:r>
                        <a:rPr lang="en-US" sz="1000" spc="9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Board</a:t>
                      </a:r>
                      <a:r>
                        <a:rPr lang="en-US" sz="1000" spc="10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Orientations</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675" algn="r">
                        <a:lnSpc>
                          <a:spcPts val="1200"/>
                        </a:lnSpc>
                        <a:spcAft>
                          <a:spcPts val="800"/>
                        </a:spcAft>
                      </a:pPr>
                      <a:r>
                        <a:rPr lang="en-US" sz="1000">
                          <a:solidFill>
                            <a:srgbClr val="254159"/>
                          </a:solidFill>
                          <a:effectLst/>
                          <a:latin typeface="Segoe UI" panose="020B0502040204020203" pitchFamily="34" charset="0"/>
                          <a:cs typeface="Segoe UI" panose="020B0502040204020203" pitchFamily="34" charset="0"/>
                        </a:rPr>
                        <a:t>-</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135" algn="r">
                        <a:lnSpc>
                          <a:spcPts val="1200"/>
                        </a:lnSpc>
                        <a:spcAft>
                          <a:spcPts val="800"/>
                        </a:spcAft>
                      </a:pPr>
                      <a:r>
                        <a:rPr lang="en-US" sz="1000">
                          <a:effectLst/>
                          <a:latin typeface="Segoe UI" panose="020B0502040204020203" pitchFamily="34" charset="0"/>
                          <a:cs typeface="Segoe UI" panose="020B0502040204020203" pitchFamily="34" charset="0"/>
                        </a:rPr>
                        <a:t>440,000</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14881991"/>
                  </a:ext>
                </a:extLst>
              </a:tr>
              <a:tr h="280517">
                <a:tc>
                  <a:txBody>
                    <a:bodyPr/>
                    <a:lstStyle/>
                    <a:p>
                      <a:pPr marL="77470">
                        <a:lnSpc>
                          <a:spcPts val="1190"/>
                        </a:lnSpc>
                        <a:spcAft>
                          <a:spcPts val="800"/>
                        </a:spcAft>
                      </a:pPr>
                      <a:r>
                        <a:rPr lang="en-US" sz="1000">
                          <a:effectLst/>
                          <a:latin typeface="Segoe UI" panose="020B0502040204020203" pitchFamily="34" charset="0"/>
                          <a:cs typeface="Segoe UI" panose="020B0502040204020203" pitchFamily="34" charset="0"/>
                        </a:rPr>
                        <a:t>Office</a:t>
                      </a:r>
                      <a:r>
                        <a:rPr lang="en-US" sz="1000" spc="18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Accommodation/</a:t>
                      </a:r>
                      <a:r>
                        <a:rPr lang="en-US" sz="1000" spc="19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facilities</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190"/>
                        </a:lnSpc>
                        <a:spcAft>
                          <a:spcPts val="800"/>
                        </a:spcAft>
                      </a:pPr>
                      <a:r>
                        <a:rPr lang="en-US" sz="1000">
                          <a:solidFill>
                            <a:srgbClr val="254159"/>
                          </a:solidFill>
                          <a:effectLst/>
                          <a:latin typeface="Segoe UI" panose="020B0502040204020203" pitchFamily="34" charset="0"/>
                          <a:cs typeface="Segoe UI" panose="020B0502040204020203" pitchFamily="34" charset="0"/>
                        </a:rPr>
                        <a:t>44,5881</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spcAft>
                          <a:spcPts val="800"/>
                        </a:spcAft>
                      </a:pPr>
                      <a:r>
                        <a:rPr lang="en-US" sz="1000">
                          <a:effectLst/>
                          <a:latin typeface="Segoe UI" panose="020B0502040204020203" pitchFamily="34" charset="0"/>
                          <a:cs typeface="Segoe UI" panose="020B0502040204020203" pitchFamily="34" charset="0"/>
                        </a:rPr>
                        <a:t>20,626</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6099857"/>
                  </a:ext>
                </a:extLst>
              </a:tr>
              <a:tr h="300971">
                <a:tc>
                  <a:txBody>
                    <a:bodyPr/>
                    <a:lstStyle/>
                    <a:p>
                      <a:pPr marL="77470">
                        <a:lnSpc>
                          <a:spcPts val="1280"/>
                        </a:lnSpc>
                        <a:spcAft>
                          <a:spcPts val="800"/>
                        </a:spcAft>
                      </a:pPr>
                      <a:r>
                        <a:rPr lang="en-US" sz="1000">
                          <a:effectLst/>
                          <a:latin typeface="Segoe UI" panose="020B0502040204020203" pitchFamily="34" charset="0"/>
                          <a:cs typeface="Segoe UI" panose="020B0502040204020203" pitchFamily="34" charset="0"/>
                        </a:rPr>
                        <a:t>Exchange Difference</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280"/>
                        </a:lnSpc>
                        <a:spcAft>
                          <a:spcPts val="800"/>
                        </a:spcAft>
                      </a:pPr>
                      <a:r>
                        <a:rPr lang="en-US" sz="1000">
                          <a:solidFill>
                            <a:srgbClr val="254159"/>
                          </a:solidFill>
                          <a:effectLst/>
                          <a:latin typeface="Segoe UI" panose="020B0502040204020203" pitchFamily="34" charset="0"/>
                          <a:cs typeface="Segoe UI" panose="020B0502040204020203" pitchFamily="34" charset="0"/>
                        </a:rPr>
                        <a:t>1,220,587</a:t>
                      </a:r>
                      <a:endParaRPr lang="en-GB" sz="10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280"/>
                        </a:lnSpc>
                        <a:spcAft>
                          <a:spcPts val="800"/>
                        </a:spcAft>
                      </a:pPr>
                      <a:r>
                        <a:rPr lang="en-US" sz="1000">
                          <a:effectLst/>
                          <a:latin typeface="Segoe UI" panose="020B0502040204020203" pitchFamily="34" charset="0"/>
                          <a:cs typeface="Segoe UI" panose="020B0502040204020203" pitchFamily="34" charset="0"/>
                        </a:rPr>
                        <a:t>7,957</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27805175"/>
                  </a:ext>
                </a:extLst>
              </a:tr>
              <a:tr h="163737">
                <a:tc>
                  <a:txBody>
                    <a:bodyPr/>
                    <a:lstStyle/>
                    <a:p>
                      <a:pPr marL="77470">
                        <a:lnSpc>
                          <a:spcPts val="1190"/>
                        </a:lnSpc>
                        <a:spcAft>
                          <a:spcPts val="800"/>
                        </a:spcAft>
                      </a:pPr>
                      <a:r>
                        <a:rPr lang="en-US" sz="1000" b="1">
                          <a:solidFill>
                            <a:srgbClr val="254159"/>
                          </a:solidFill>
                          <a:effectLst/>
                          <a:latin typeface="Segoe UI" panose="020B0502040204020203" pitchFamily="34" charset="0"/>
                          <a:cs typeface="Segoe UI" panose="020B0502040204020203" pitchFamily="34" charset="0"/>
                        </a:rPr>
                        <a:t>Total</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marR="66040" algn="r">
                        <a:lnSpc>
                          <a:spcPts val="1190"/>
                        </a:lnSpc>
                        <a:spcAft>
                          <a:spcPts val="800"/>
                        </a:spcAft>
                      </a:pPr>
                      <a:r>
                        <a:rPr lang="en-US" sz="1000" b="1">
                          <a:solidFill>
                            <a:srgbClr val="254159"/>
                          </a:solidFill>
                          <a:effectLst/>
                          <a:latin typeface="Segoe UI" panose="020B0502040204020203" pitchFamily="34" charset="0"/>
                          <a:cs typeface="Segoe UI" panose="020B0502040204020203" pitchFamily="34" charset="0"/>
                        </a:rPr>
                        <a:t>1,265,178</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marR="66675" algn="r">
                        <a:lnSpc>
                          <a:spcPts val="1190"/>
                        </a:lnSpc>
                        <a:spcAft>
                          <a:spcPts val="800"/>
                        </a:spcAft>
                      </a:pPr>
                      <a:r>
                        <a:rPr lang="en-US" sz="1000" b="1">
                          <a:solidFill>
                            <a:srgbClr val="254159"/>
                          </a:solidFill>
                          <a:effectLst/>
                          <a:latin typeface="Segoe UI" panose="020B0502040204020203" pitchFamily="34" charset="0"/>
                          <a:cs typeface="Segoe UI" panose="020B0502040204020203" pitchFamily="34" charset="0"/>
                        </a:rPr>
                        <a:t>468,583</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extLst>
                  <a:ext uri="{0D108BD9-81ED-4DB2-BD59-A6C34878D82A}">
                    <a16:rowId xmlns:a16="http://schemas.microsoft.com/office/drawing/2014/main" val="3156585991"/>
                  </a:ext>
                </a:extLst>
              </a:tr>
            </a:tbl>
          </a:graphicData>
        </a:graphic>
      </p:graphicFrame>
      <p:sp>
        <p:nvSpPr>
          <p:cNvPr id="7" name="Rectangle 6">
            <a:extLst>
              <a:ext uri="{FF2B5EF4-FFF2-40B4-BE49-F238E27FC236}">
                <a16:creationId xmlns:a16="http://schemas.microsoft.com/office/drawing/2014/main" id="{692B5539-EC80-E892-CD55-573E8709AB46}"/>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7C0C505-2269-AAD4-CD15-D443B8B8DC2C}"/>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B6ABC0C-B030-9DED-F8E2-94A860B0A7DB}"/>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6AE306-3F01-3D5C-0189-A387E47C3B7E}"/>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4B44811-51D7-8906-BD15-74FDEEB9A908}"/>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8754750-9F1E-6D6D-4A83-BBAFA48D0322}"/>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2C05567-B2F6-DBA2-AE99-62ACE149F93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bject 7">
            <a:extLst>
              <a:ext uri="{FF2B5EF4-FFF2-40B4-BE49-F238E27FC236}">
                <a16:creationId xmlns:a16="http://schemas.microsoft.com/office/drawing/2014/main" id="{862067B9-BD3E-BDC9-4D14-8EFC392CF1D7}"/>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graphicFrame>
        <p:nvGraphicFramePr>
          <p:cNvPr id="3" name="Table 2">
            <a:extLst>
              <a:ext uri="{FF2B5EF4-FFF2-40B4-BE49-F238E27FC236}">
                <a16:creationId xmlns:a16="http://schemas.microsoft.com/office/drawing/2014/main" id="{85E132DE-EC90-9AD5-0332-09FD7D4F7C1F}"/>
              </a:ext>
            </a:extLst>
          </p:cNvPr>
          <p:cNvGraphicFramePr>
            <a:graphicFrameLocks noGrp="1"/>
          </p:cNvGraphicFramePr>
          <p:nvPr>
            <p:extLst>
              <p:ext uri="{D42A27DB-BD31-4B8C-83A1-F6EECF244321}">
                <p14:modId xmlns:p14="http://schemas.microsoft.com/office/powerpoint/2010/main" val="3452377280"/>
              </p:ext>
            </p:extLst>
          </p:nvPr>
        </p:nvGraphicFramePr>
        <p:xfrm>
          <a:off x="566420" y="4132212"/>
          <a:ext cx="5725160" cy="2215262"/>
        </p:xfrm>
        <a:graphic>
          <a:graphicData uri="http://schemas.openxmlformats.org/drawingml/2006/table">
            <a:tbl>
              <a:tblPr firstRow="1" firstCol="1" bandRow="1">
                <a:tableStyleId>{5940675A-B579-460E-94D1-54222C63F5DA}</a:tableStyleId>
              </a:tblPr>
              <a:tblGrid>
                <a:gridCol w="1908175">
                  <a:extLst>
                    <a:ext uri="{9D8B030D-6E8A-4147-A177-3AD203B41FA5}">
                      <a16:colId xmlns:a16="http://schemas.microsoft.com/office/drawing/2014/main" val="2793927640"/>
                    </a:ext>
                  </a:extLst>
                </a:gridCol>
                <a:gridCol w="1908175">
                  <a:extLst>
                    <a:ext uri="{9D8B030D-6E8A-4147-A177-3AD203B41FA5}">
                      <a16:colId xmlns:a16="http://schemas.microsoft.com/office/drawing/2014/main" val="138160871"/>
                    </a:ext>
                  </a:extLst>
                </a:gridCol>
                <a:gridCol w="1908810">
                  <a:extLst>
                    <a:ext uri="{9D8B030D-6E8A-4147-A177-3AD203B41FA5}">
                      <a16:colId xmlns:a16="http://schemas.microsoft.com/office/drawing/2014/main" val="4072992372"/>
                    </a:ext>
                  </a:extLst>
                </a:gridCol>
              </a:tblGrid>
              <a:tr h="357986">
                <a:tc>
                  <a:txBody>
                    <a:bodyPr/>
                    <a:lstStyle/>
                    <a:p>
                      <a:pPr>
                        <a:lnSpc>
                          <a:spcPct val="107000"/>
                        </a:lnSpc>
                        <a:spcBef>
                          <a:spcPts val="445"/>
                        </a:spcBef>
                        <a:spcAft>
                          <a:spcPts val="0"/>
                        </a:spcAft>
                      </a:pPr>
                      <a:r>
                        <a:rPr lang="en-GB" sz="1000">
                          <a:solidFill>
                            <a:schemeClr val="bg1"/>
                          </a:solidFill>
                          <a:effectLst/>
                          <a:latin typeface="Segoe UI" panose="020B0502040204020203" pitchFamily="34" charset="0"/>
                          <a:cs typeface="Segoe UI" panose="020B0502040204020203" pitchFamily="34" charset="0"/>
                        </a:rPr>
                        <a:t> </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marL="560070" algn="ctr">
                        <a:lnSpc>
                          <a:spcPts val="1190"/>
                        </a:lnSpc>
                        <a:spcAft>
                          <a:spcPts val="0"/>
                        </a:spcAft>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marL="560070" algn="ctr">
                        <a:lnSpc>
                          <a:spcPts val="1190"/>
                        </a:lnSpc>
                        <a:spcAft>
                          <a:spcPts val="0"/>
                        </a:spcAft>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marL="560070" algn="ctr">
                        <a:lnSpc>
                          <a:spcPts val="1190"/>
                        </a:lnSpc>
                        <a:spcAft>
                          <a:spcPts val="0"/>
                        </a:spcAft>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marL="560070" algn="ctr">
                        <a:lnSpc>
                          <a:spcPts val="1190"/>
                        </a:lnSpc>
                        <a:spcAft>
                          <a:spcPts val="0"/>
                        </a:spcAft>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extLst>
                  <a:ext uri="{0D108BD9-81ED-4DB2-BD59-A6C34878D82A}">
                    <a16:rowId xmlns:a16="http://schemas.microsoft.com/office/drawing/2014/main" val="3713093895"/>
                  </a:ext>
                </a:extLst>
              </a:tr>
              <a:tr h="193163">
                <a:tc>
                  <a:txBody>
                    <a:bodyPr/>
                    <a:lstStyle/>
                    <a:p>
                      <a:pPr marL="77470">
                        <a:lnSpc>
                          <a:spcPts val="1195"/>
                        </a:lnSpc>
                      </a:pPr>
                      <a:r>
                        <a:rPr lang="en-US" sz="1000">
                          <a:effectLst/>
                          <a:latin typeface="Segoe UI" panose="020B0502040204020203" pitchFamily="34" charset="0"/>
                          <a:cs typeface="Segoe UI" panose="020B0502040204020203" pitchFamily="34" charset="0"/>
                        </a:rPr>
                        <a:t>Established</a:t>
                      </a:r>
                      <a:r>
                        <a:rPr lang="en-US" sz="1000" spc="4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Post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5"/>
                        </a:lnSpc>
                        <a:spcAft>
                          <a:spcPts val="0"/>
                        </a:spcAft>
                      </a:pPr>
                      <a:r>
                        <a:rPr lang="en-US" sz="1000">
                          <a:effectLst/>
                          <a:latin typeface="Segoe UI" panose="020B0502040204020203" pitchFamily="34" charset="0"/>
                          <a:cs typeface="Segoe UI" panose="020B0502040204020203" pitchFamily="34" charset="0"/>
                        </a:rPr>
                        <a:t>12,781,235</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5"/>
                        </a:lnSpc>
                      </a:pPr>
                      <a:r>
                        <a:rPr lang="en-US" sz="1000">
                          <a:effectLst/>
                          <a:latin typeface="Segoe UI" panose="020B0502040204020203" pitchFamily="34" charset="0"/>
                          <a:cs typeface="Segoe UI" panose="020B0502040204020203" pitchFamily="34" charset="0"/>
                        </a:rPr>
                        <a:t>14,837,484</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327422102"/>
                  </a:ext>
                </a:extLst>
              </a:tr>
              <a:tr h="192417">
                <a:tc>
                  <a:txBody>
                    <a:bodyPr/>
                    <a:lstStyle/>
                    <a:p>
                      <a:pPr marL="77470">
                        <a:lnSpc>
                          <a:spcPts val="1190"/>
                        </a:lnSpc>
                      </a:pPr>
                      <a:r>
                        <a:rPr lang="en-US" sz="1000">
                          <a:effectLst/>
                          <a:latin typeface="Segoe UI" panose="020B0502040204020203" pitchFamily="34" charset="0"/>
                          <a:cs typeface="Segoe UI" panose="020B0502040204020203" pitchFamily="34" charset="0"/>
                        </a:rPr>
                        <a:t>Contract</a:t>
                      </a:r>
                      <a:r>
                        <a:rPr lang="en-US" sz="1000" spc="9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Staff</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0"/>
                        </a:lnSpc>
                        <a:spcAft>
                          <a:spcPts val="0"/>
                        </a:spcAft>
                      </a:pPr>
                      <a:r>
                        <a:rPr lang="en-US" sz="1000">
                          <a:effectLst/>
                          <a:latin typeface="Segoe UI" panose="020B0502040204020203" pitchFamily="34" charset="0"/>
                          <a:cs typeface="Segoe UI" panose="020B0502040204020203" pitchFamily="34" charset="0"/>
                        </a:rPr>
                        <a:t>230,577</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0"/>
                        </a:lnSpc>
                      </a:pPr>
                      <a:r>
                        <a:rPr lang="en-US" sz="1000">
                          <a:effectLst/>
                          <a:latin typeface="Segoe UI" panose="020B0502040204020203" pitchFamily="34" charset="0"/>
                          <a:cs typeface="Segoe UI" panose="020B0502040204020203" pitchFamily="34" charset="0"/>
                        </a:rPr>
                        <a:t>215,187</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5547640"/>
                  </a:ext>
                </a:extLst>
              </a:tr>
              <a:tr h="357986">
                <a:tc>
                  <a:txBody>
                    <a:bodyPr/>
                    <a:lstStyle/>
                    <a:p>
                      <a:pPr marL="77470">
                        <a:lnSpc>
                          <a:spcPts val="1190"/>
                        </a:lnSpc>
                      </a:pPr>
                      <a:r>
                        <a:rPr lang="en-US" sz="1000">
                          <a:effectLst/>
                          <a:latin typeface="Segoe UI" panose="020B0502040204020203" pitchFamily="34" charset="0"/>
                          <a:cs typeface="Segoe UI" panose="020B0502040204020203" pitchFamily="34" charset="0"/>
                        </a:rPr>
                        <a:t>SSF</a:t>
                      </a:r>
                      <a:r>
                        <a:rPr lang="en-US" sz="1000" spc="1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13%</a:t>
                      </a:r>
                      <a:r>
                        <a:rPr lang="en-US" sz="1000" spc="2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Government</a:t>
                      </a:r>
                      <a:r>
                        <a:rPr lang="en-US" sz="1000" spc="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Contribution</a:t>
                      </a:r>
                      <a:r>
                        <a:rPr lang="en-US" sz="1000" spc="1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only</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7310" algn="r">
                        <a:lnSpc>
                          <a:spcPts val="1190"/>
                        </a:lnSpc>
                        <a:spcAft>
                          <a:spcPts val="0"/>
                        </a:spcAft>
                      </a:pPr>
                      <a:r>
                        <a:rPr lang="en-US" sz="1000">
                          <a:effectLst/>
                          <a:latin typeface="Segoe UI" panose="020B0502040204020203" pitchFamily="34" charset="0"/>
                          <a:cs typeface="Segoe UI" panose="020B0502040204020203" pitchFamily="34" charset="0"/>
                        </a:rPr>
                        <a:t>1,661,561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0"/>
                        </a:lnSpc>
                      </a:pPr>
                      <a:r>
                        <a:rPr lang="en-US" sz="1000">
                          <a:effectLst/>
                          <a:latin typeface="Segoe UI" panose="020B0502040204020203" pitchFamily="34" charset="0"/>
                          <a:cs typeface="Segoe UI" panose="020B0502040204020203" pitchFamily="34" charset="0"/>
                        </a:rPr>
                        <a:t>853,935</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3783081"/>
                  </a:ext>
                </a:extLst>
              </a:tr>
              <a:tr h="191672">
                <a:tc>
                  <a:txBody>
                    <a:bodyPr/>
                    <a:lstStyle/>
                    <a:p>
                      <a:pPr marL="77470">
                        <a:lnSpc>
                          <a:spcPts val="1190"/>
                        </a:lnSpc>
                      </a:pPr>
                      <a:r>
                        <a:rPr lang="en-US" sz="1000">
                          <a:effectLst/>
                          <a:latin typeface="Segoe UI" panose="020B0502040204020203" pitchFamily="34" charset="0"/>
                          <a:cs typeface="Segoe UI" panose="020B0502040204020203" pitchFamily="34" charset="0"/>
                        </a:rPr>
                        <a:t>Board</a:t>
                      </a:r>
                      <a:r>
                        <a:rPr lang="en-US" sz="1000" spc="-5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allowance</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0"/>
                        </a:lnSpc>
                        <a:spcAft>
                          <a:spcPts val="0"/>
                        </a:spcAft>
                      </a:pPr>
                      <a:r>
                        <a:rPr lang="en-US" sz="1000">
                          <a:effectLst/>
                          <a:latin typeface="Segoe UI" panose="020B0502040204020203" pitchFamily="34" charset="0"/>
                          <a:cs typeface="Segoe UI" panose="020B0502040204020203" pitchFamily="34" charset="0"/>
                        </a:rPr>
                        <a:t>261,720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7310" algn="r">
                        <a:lnSpc>
                          <a:spcPts val="1190"/>
                        </a:lnSpc>
                      </a:pPr>
                      <a:r>
                        <a:rPr lang="en-US" sz="1000">
                          <a:effectLst/>
                          <a:latin typeface="Segoe UI" panose="020B0502040204020203" pitchFamily="34" charset="0"/>
                          <a:cs typeface="Segoe UI" panose="020B0502040204020203" pitchFamily="34" charset="0"/>
                        </a:rPr>
                        <a:t>10,080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21229010"/>
                  </a:ext>
                </a:extLst>
              </a:tr>
              <a:tr h="357986">
                <a:tc>
                  <a:txBody>
                    <a:bodyPr/>
                    <a:lstStyle/>
                    <a:p>
                      <a:pPr marL="77470">
                        <a:lnSpc>
                          <a:spcPts val="1190"/>
                        </a:lnSpc>
                      </a:pPr>
                      <a:r>
                        <a:rPr lang="en-US" sz="1000" spc="-5">
                          <a:effectLst/>
                          <a:latin typeface="Segoe UI" panose="020B0502040204020203" pitchFamily="34" charset="0"/>
                          <a:cs typeface="Segoe UI" panose="020B0502040204020203" pitchFamily="34" charset="0"/>
                        </a:rPr>
                        <a:t>Stakeholder</a:t>
                      </a:r>
                      <a:r>
                        <a:rPr lang="en-US" sz="1000" spc="-5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meetings</a:t>
                      </a:r>
                      <a:r>
                        <a:rPr lang="en-US" sz="1000" spc="-5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allowance</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7310" algn="r">
                        <a:lnSpc>
                          <a:spcPts val="1190"/>
                        </a:lnSpc>
                        <a:spcAft>
                          <a:spcPts val="0"/>
                        </a:spcAft>
                      </a:pPr>
                      <a:r>
                        <a:rPr lang="en-US" sz="1000">
                          <a:effectLst/>
                          <a:latin typeface="Segoe UI" panose="020B0502040204020203" pitchFamily="34" charset="0"/>
                          <a:cs typeface="Segoe UI" panose="020B0502040204020203" pitchFamily="34" charset="0"/>
                        </a:rPr>
                        <a:t>289,100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0"/>
                        </a:lnSpc>
                      </a:pPr>
                      <a:r>
                        <a:rPr lang="en-US" sz="1000">
                          <a:effectLst/>
                          <a:latin typeface="Segoe UI" panose="020B0502040204020203" pitchFamily="34" charset="0"/>
                          <a:cs typeface="Segoe UI" panose="020B0502040204020203" pitchFamily="34" charset="0"/>
                        </a:rPr>
                        <a:t>108,220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37804100"/>
                  </a:ext>
                </a:extLst>
              </a:tr>
              <a:tr h="193163">
                <a:tc>
                  <a:txBody>
                    <a:bodyPr/>
                    <a:lstStyle/>
                    <a:p>
                      <a:pPr marL="77470">
                        <a:lnSpc>
                          <a:spcPts val="1195"/>
                        </a:lnSpc>
                      </a:pPr>
                      <a:r>
                        <a:rPr lang="en-US" sz="1000">
                          <a:effectLst/>
                          <a:latin typeface="Segoe UI" panose="020B0502040204020203" pitchFamily="34" charset="0"/>
                          <a:cs typeface="Segoe UI" panose="020B0502040204020203" pitchFamily="34" charset="0"/>
                        </a:rPr>
                        <a:t>Other</a:t>
                      </a:r>
                      <a:r>
                        <a:rPr lang="en-US" sz="1000" spc="15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committees’</a:t>
                      </a:r>
                      <a:r>
                        <a:rPr lang="en-US" sz="1000" spc="16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allowance</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5"/>
                        </a:lnSpc>
                        <a:spcAft>
                          <a:spcPts val="0"/>
                        </a:spcAft>
                      </a:pPr>
                      <a:r>
                        <a:rPr lang="en-US" sz="1000">
                          <a:effectLst/>
                          <a:latin typeface="Segoe UI" panose="020B0502040204020203" pitchFamily="34" charset="0"/>
                          <a:cs typeface="Segoe UI" panose="020B0502040204020203" pitchFamily="34" charset="0"/>
                        </a:rPr>
                        <a:t>778,618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5"/>
                        </a:lnSpc>
                      </a:pPr>
                      <a:r>
                        <a:rPr lang="en-US" sz="1000">
                          <a:effectLst/>
                          <a:latin typeface="Segoe UI" panose="020B0502040204020203" pitchFamily="34" charset="0"/>
                          <a:cs typeface="Segoe UI" panose="020B0502040204020203" pitchFamily="34" charset="0"/>
                        </a:rPr>
                        <a:t>424,147</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61922392"/>
                  </a:ext>
                </a:extLst>
              </a:tr>
              <a:tr h="191672">
                <a:tc>
                  <a:txBody>
                    <a:bodyPr/>
                    <a:lstStyle/>
                    <a:p>
                      <a:pPr marL="77470">
                        <a:lnSpc>
                          <a:spcPts val="1190"/>
                        </a:lnSpc>
                      </a:pPr>
                      <a:r>
                        <a:rPr lang="en-US" sz="1000">
                          <a:effectLst/>
                          <a:latin typeface="Segoe UI" panose="020B0502040204020203" pitchFamily="34" charset="0"/>
                          <a:cs typeface="Segoe UI" panose="020B0502040204020203" pitchFamily="34" charset="0"/>
                        </a:rPr>
                        <a:t>Other</a:t>
                      </a:r>
                      <a:r>
                        <a:rPr lang="en-US" sz="1000" spc="-3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allowance</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0"/>
                        </a:lnSpc>
                        <a:spcAft>
                          <a:spcPts val="0"/>
                        </a:spcAft>
                      </a:pPr>
                      <a:r>
                        <a:rPr lang="en-US" sz="1000">
                          <a:effectLst/>
                          <a:latin typeface="Segoe UI" panose="020B0502040204020203" pitchFamily="34" charset="0"/>
                          <a:cs typeface="Segoe UI" panose="020B0502040204020203" pitchFamily="34" charset="0"/>
                        </a:rPr>
                        <a:t>238,924</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0"/>
                        </a:lnSpc>
                      </a:pPr>
                      <a:r>
                        <a:rPr lang="en-US" sz="1000">
                          <a:effectLst/>
                          <a:latin typeface="Segoe UI" panose="020B0502040204020203" pitchFamily="34" charset="0"/>
                          <a:cs typeface="Segoe UI" panose="020B0502040204020203" pitchFamily="34" charset="0"/>
                        </a:rPr>
                        <a:t>272,984</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12555197"/>
                  </a:ext>
                </a:extLst>
              </a:tr>
              <a:tr h="179217">
                <a:tc>
                  <a:txBody>
                    <a:bodyPr/>
                    <a:lstStyle/>
                    <a:p>
                      <a:pPr>
                        <a:lnSpc>
                          <a:spcPts val="1205"/>
                        </a:lnSpc>
                      </a:pPr>
                      <a:r>
                        <a:rPr lang="en-US" sz="1000" b="1">
                          <a:effectLst/>
                          <a:latin typeface="Segoe UI" panose="020B0502040204020203" pitchFamily="34" charset="0"/>
                          <a:cs typeface="Segoe UI" panose="020B0502040204020203" pitchFamily="34" charset="0"/>
                        </a:rPr>
                        <a:t>Total</a:t>
                      </a:r>
                      <a:endParaRPr lang="en-GB" sz="1000" b="1">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marR="67310" algn="r">
                        <a:lnSpc>
                          <a:spcPts val="1285"/>
                        </a:lnSpc>
                        <a:spcAft>
                          <a:spcPts val="0"/>
                        </a:spcAft>
                      </a:pPr>
                      <a:r>
                        <a:rPr lang="en-US" sz="1000" b="1">
                          <a:effectLst/>
                          <a:latin typeface="Segoe UI" panose="020B0502040204020203" pitchFamily="34" charset="0"/>
                          <a:cs typeface="Segoe UI" panose="020B0502040204020203" pitchFamily="34" charset="0"/>
                        </a:rPr>
                        <a:t>16,241,739</a:t>
                      </a:r>
                      <a:endParaRPr lang="en-GB" sz="1000" b="1">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marR="67310" algn="r">
                        <a:lnSpc>
                          <a:spcPts val="1285"/>
                        </a:lnSpc>
                      </a:pPr>
                      <a:r>
                        <a:rPr lang="en-US" sz="1000" b="1">
                          <a:effectLst/>
                          <a:latin typeface="Segoe UI" panose="020B0502040204020203" pitchFamily="34" charset="0"/>
                          <a:cs typeface="Segoe UI" panose="020B0502040204020203" pitchFamily="34" charset="0"/>
                        </a:rPr>
                        <a:t>16,722,038</a:t>
                      </a:r>
                      <a:endParaRPr lang="en-GB" sz="1000" b="1">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extLst>
                  <a:ext uri="{0D108BD9-81ED-4DB2-BD59-A6C34878D82A}">
                    <a16:rowId xmlns:a16="http://schemas.microsoft.com/office/drawing/2014/main" val="4271653202"/>
                  </a:ext>
                </a:extLst>
              </a:tr>
            </a:tbl>
          </a:graphicData>
        </a:graphic>
      </p:graphicFrame>
      <p:sp>
        <p:nvSpPr>
          <p:cNvPr id="8" name="TextBox 7">
            <a:extLst>
              <a:ext uri="{FF2B5EF4-FFF2-40B4-BE49-F238E27FC236}">
                <a16:creationId xmlns:a16="http://schemas.microsoft.com/office/drawing/2014/main" id="{0C243836-FE97-E137-547D-94159307DAFD}"/>
              </a:ext>
            </a:extLst>
          </p:cNvPr>
          <p:cNvSpPr txBox="1"/>
          <p:nvPr/>
        </p:nvSpPr>
        <p:spPr>
          <a:xfrm>
            <a:off x="2950806" y="264073"/>
            <a:ext cx="982472" cy="276999"/>
          </a:xfrm>
          <a:prstGeom prst="rect">
            <a:avLst/>
          </a:prstGeom>
          <a:noFill/>
        </p:spPr>
        <p:txBody>
          <a:bodyPr wrap="square">
            <a:spAutoFit/>
          </a:bodyPr>
          <a:lstStyle/>
          <a:p>
            <a:pPr algn="ctr"/>
            <a:r>
              <a:rPr lang="en-US" sz="1200" b="1">
                <a:effectLst/>
                <a:latin typeface="Segoe UI" panose="020B0502040204020203" pitchFamily="34" charset="0"/>
                <a:ea typeface="Calibri" panose="020F0502020204030204" pitchFamily="34" charset="0"/>
                <a:cs typeface="Segoe UI" panose="020B0502040204020203" pitchFamily="34" charset="0"/>
              </a:rPr>
              <a:t>INCOME</a:t>
            </a:r>
            <a:endParaRPr lang="en-GB" sz="1200">
              <a:latin typeface="Segoe UI" panose="020B0502040204020203" pitchFamily="34" charset="0"/>
              <a:cs typeface="Segoe UI" panose="020B0502040204020203" pitchFamily="34" charset="0"/>
            </a:endParaRPr>
          </a:p>
        </p:txBody>
      </p:sp>
      <p:cxnSp>
        <p:nvCxnSpPr>
          <p:cNvPr id="10" name="Straight Connector 9">
            <a:extLst>
              <a:ext uri="{FF2B5EF4-FFF2-40B4-BE49-F238E27FC236}">
                <a16:creationId xmlns:a16="http://schemas.microsoft.com/office/drawing/2014/main" id="{91D3C3FA-1E7F-B57D-AFAF-99D708831672}"/>
              </a:ext>
            </a:extLst>
          </p:cNvPr>
          <p:cNvCxnSpPr>
            <a:cxnSpLocks/>
          </p:cNvCxnSpPr>
          <p:nvPr/>
        </p:nvCxnSpPr>
        <p:spPr>
          <a:xfrm>
            <a:off x="596229" y="1111818"/>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C58C52E7-78EC-0FC5-61F4-B6FDE1117E9B}"/>
              </a:ext>
            </a:extLst>
          </p:cNvPr>
          <p:cNvCxnSpPr>
            <a:cxnSpLocks/>
          </p:cNvCxnSpPr>
          <p:nvPr/>
        </p:nvCxnSpPr>
        <p:spPr>
          <a:xfrm>
            <a:off x="596229" y="1288602"/>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2DE6409-8EF0-21C7-2132-94ADC8FE9246}"/>
              </a:ext>
            </a:extLst>
          </p:cNvPr>
          <p:cNvCxnSpPr>
            <a:cxnSpLocks/>
          </p:cNvCxnSpPr>
          <p:nvPr/>
        </p:nvCxnSpPr>
        <p:spPr>
          <a:xfrm>
            <a:off x="596229" y="1434906"/>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4024E60-6E25-1E22-2222-5860F8ED36F4}"/>
              </a:ext>
            </a:extLst>
          </p:cNvPr>
          <p:cNvCxnSpPr>
            <a:cxnSpLocks/>
          </p:cNvCxnSpPr>
          <p:nvPr/>
        </p:nvCxnSpPr>
        <p:spPr>
          <a:xfrm>
            <a:off x="596229" y="1611690"/>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0666F09-02B4-6B29-38C3-63D2093E9442}"/>
              </a:ext>
            </a:extLst>
          </p:cNvPr>
          <p:cNvCxnSpPr>
            <a:cxnSpLocks/>
          </p:cNvCxnSpPr>
          <p:nvPr/>
        </p:nvCxnSpPr>
        <p:spPr>
          <a:xfrm>
            <a:off x="682081" y="2215194"/>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817B822-6B60-1958-98EE-47BCA92F3BF1}"/>
              </a:ext>
            </a:extLst>
          </p:cNvPr>
          <p:cNvCxnSpPr>
            <a:cxnSpLocks/>
          </p:cNvCxnSpPr>
          <p:nvPr/>
        </p:nvCxnSpPr>
        <p:spPr>
          <a:xfrm>
            <a:off x="682081" y="2391978"/>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04222840-CC14-49F9-36B2-2677F04BE357}"/>
              </a:ext>
            </a:extLst>
          </p:cNvPr>
          <p:cNvCxnSpPr>
            <a:cxnSpLocks/>
          </p:cNvCxnSpPr>
          <p:nvPr/>
        </p:nvCxnSpPr>
        <p:spPr>
          <a:xfrm>
            <a:off x="682081" y="2879658"/>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FABCD025-BCCE-4592-DADF-E4FBC81CE69D}"/>
              </a:ext>
            </a:extLst>
          </p:cNvPr>
          <p:cNvCxnSpPr>
            <a:cxnSpLocks/>
          </p:cNvCxnSpPr>
          <p:nvPr/>
        </p:nvCxnSpPr>
        <p:spPr>
          <a:xfrm>
            <a:off x="682081" y="3056442"/>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96C12C49-29D6-9C75-36F2-0F7B4103812E}"/>
              </a:ext>
            </a:extLst>
          </p:cNvPr>
          <p:cNvCxnSpPr>
            <a:cxnSpLocks/>
          </p:cNvCxnSpPr>
          <p:nvPr/>
        </p:nvCxnSpPr>
        <p:spPr>
          <a:xfrm>
            <a:off x="627217" y="4657359"/>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0832332-05BA-ECC8-BB08-E8BD8CE49A73}"/>
              </a:ext>
            </a:extLst>
          </p:cNvPr>
          <p:cNvCxnSpPr>
            <a:cxnSpLocks/>
          </p:cNvCxnSpPr>
          <p:nvPr/>
        </p:nvCxnSpPr>
        <p:spPr>
          <a:xfrm>
            <a:off x="627217" y="4858527"/>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4B1BBE4-DFCE-60D1-12DE-688E42204A56}"/>
              </a:ext>
            </a:extLst>
          </p:cNvPr>
          <p:cNvCxnSpPr>
            <a:cxnSpLocks/>
          </p:cNvCxnSpPr>
          <p:nvPr/>
        </p:nvCxnSpPr>
        <p:spPr>
          <a:xfrm>
            <a:off x="627217" y="5035311"/>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7E9A7B6-599F-E157-996F-17F3015E29D1}"/>
              </a:ext>
            </a:extLst>
          </p:cNvPr>
          <p:cNvCxnSpPr>
            <a:cxnSpLocks/>
          </p:cNvCxnSpPr>
          <p:nvPr/>
        </p:nvCxnSpPr>
        <p:spPr>
          <a:xfrm>
            <a:off x="627217" y="5193807"/>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3AD1B06-12C3-5D83-85F1-D5180DD7B178}"/>
              </a:ext>
            </a:extLst>
          </p:cNvPr>
          <p:cNvCxnSpPr>
            <a:cxnSpLocks/>
          </p:cNvCxnSpPr>
          <p:nvPr/>
        </p:nvCxnSpPr>
        <p:spPr>
          <a:xfrm>
            <a:off x="651601" y="5413263"/>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6413F77-59C5-BE14-8C31-12A4FEB28135}"/>
              </a:ext>
            </a:extLst>
          </p:cNvPr>
          <p:cNvCxnSpPr>
            <a:cxnSpLocks/>
          </p:cNvCxnSpPr>
          <p:nvPr/>
        </p:nvCxnSpPr>
        <p:spPr>
          <a:xfrm>
            <a:off x="651601" y="5590047"/>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76657D0-7647-B4C7-B27B-C9701243408C}"/>
              </a:ext>
            </a:extLst>
          </p:cNvPr>
          <p:cNvCxnSpPr>
            <a:cxnSpLocks/>
          </p:cNvCxnSpPr>
          <p:nvPr/>
        </p:nvCxnSpPr>
        <p:spPr>
          <a:xfrm>
            <a:off x="651601" y="5748543"/>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3C12BE2C-A1C2-0BC2-CC29-54EB400392D2}"/>
              </a:ext>
            </a:extLst>
          </p:cNvPr>
          <p:cNvCxnSpPr>
            <a:cxnSpLocks/>
          </p:cNvCxnSpPr>
          <p:nvPr/>
        </p:nvCxnSpPr>
        <p:spPr>
          <a:xfrm>
            <a:off x="639409" y="5961903"/>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3A6F3211-E8A4-8499-63A5-9D772788099A}"/>
              </a:ext>
            </a:extLst>
          </p:cNvPr>
          <p:cNvSpPr txBox="1"/>
          <p:nvPr/>
        </p:nvSpPr>
        <p:spPr>
          <a:xfrm>
            <a:off x="2308354" y="3804325"/>
            <a:ext cx="2267376" cy="276999"/>
          </a:xfrm>
          <a:prstGeom prst="rect">
            <a:avLst/>
          </a:prstGeom>
          <a:noFill/>
        </p:spPr>
        <p:txBody>
          <a:bodyPr wrap="square">
            <a:spAutoFit/>
          </a:bodyPr>
          <a:lstStyle/>
          <a:p>
            <a:pPr algn="ctr"/>
            <a:r>
              <a:rPr lang="en-US" sz="1200" b="1">
                <a:effectLst/>
                <a:latin typeface="Segoe UI" panose="020B0502040204020203" pitchFamily="34" charset="0"/>
                <a:ea typeface="Calibri" panose="020F0502020204030204" pitchFamily="34" charset="0"/>
                <a:cs typeface="Segoe UI" panose="020B0502040204020203" pitchFamily="34" charset="0"/>
              </a:rPr>
              <a:t>STAFF COMPENSATION</a:t>
            </a:r>
            <a:endParaRPr lang="en-GB" sz="1200">
              <a:latin typeface="Segoe UI" panose="020B0502040204020203" pitchFamily="34" charset="0"/>
              <a:cs typeface="Segoe UI" panose="020B0502040204020203" pitchFamily="34" charset="0"/>
            </a:endParaRPr>
          </a:p>
        </p:txBody>
      </p:sp>
      <p:graphicFrame>
        <p:nvGraphicFramePr>
          <p:cNvPr id="4" name="Table 3">
            <a:extLst>
              <a:ext uri="{FF2B5EF4-FFF2-40B4-BE49-F238E27FC236}">
                <a16:creationId xmlns:a16="http://schemas.microsoft.com/office/drawing/2014/main" id="{C43F9E46-FF81-7099-C11F-9434A3819DC8}"/>
              </a:ext>
            </a:extLst>
          </p:cNvPr>
          <p:cNvGraphicFramePr>
            <a:graphicFrameLocks noGrp="1"/>
          </p:cNvGraphicFramePr>
          <p:nvPr>
            <p:extLst>
              <p:ext uri="{D42A27DB-BD31-4B8C-83A1-F6EECF244321}">
                <p14:modId xmlns:p14="http://schemas.microsoft.com/office/powerpoint/2010/main" val="3008014497"/>
              </p:ext>
            </p:extLst>
          </p:nvPr>
        </p:nvGraphicFramePr>
        <p:xfrm>
          <a:off x="652959" y="6560833"/>
          <a:ext cx="4457700" cy="2773680"/>
        </p:xfrm>
        <a:graphic>
          <a:graphicData uri="http://schemas.openxmlformats.org/drawingml/2006/table">
            <a:tbl>
              <a:tblPr firstRow="1" firstCol="1" bandRow="1">
                <a:tableStyleId>{5940675A-B579-460E-94D1-54222C63F5DA}</a:tableStyleId>
              </a:tblPr>
              <a:tblGrid>
                <a:gridCol w="2616200">
                  <a:extLst>
                    <a:ext uri="{9D8B030D-6E8A-4147-A177-3AD203B41FA5}">
                      <a16:colId xmlns:a16="http://schemas.microsoft.com/office/drawing/2014/main" val="3570696546"/>
                    </a:ext>
                  </a:extLst>
                </a:gridCol>
                <a:gridCol w="1841500">
                  <a:extLst>
                    <a:ext uri="{9D8B030D-6E8A-4147-A177-3AD203B41FA5}">
                      <a16:colId xmlns:a16="http://schemas.microsoft.com/office/drawing/2014/main" val="3807777897"/>
                    </a:ext>
                  </a:extLst>
                </a:gridCol>
              </a:tblGrid>
              <a:tr h="198120">
                <a:tc gridSpan="2">
                  <a:txBody>
                    <a:bodyPr/>
                    <a:lstStyle/>
                    <a:p>
                      <a:pPr algn="l">
                        <a:lnSpc>
                          <a:spcPct val="107000"/>
                        </a:lnSpc>
                        <a:spcAft>
                          <a:spcPts val="800"/>
                        </a:spcAft>
                      </a:pPr>
                      <a:r>
                        <a:rPr lang="en-US" sz="1100" b="1">
                          <a:solidFill>
                            <a:schemeClr val="bg1"/>
                          </a:solidFill>
                          <a:effectLst/>
                          <a:latin typeface="Segoe UI" panose="020B0502040204020203" pitchFamily="34" charset="0"/>
                          <a:cs typeface="Segoe UI" panose="020B0502040204020203" pitchFamily="34" charset="0"/>
                        </a:rPr>
                        <a:t>Other Committee Allowances                          GHS</a:t>
                      </a:r>
                      <a:endParaRPr lang="en-GB" sz="11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hMerge="1">
                  <a:txBody>
                    <a:bodyPr/>
                    <a:lstStyle/>
                    <a:p>
                      <a:endParaRPr lang="en-GB"/>
                    </a:p>
                  </a:txBody>
                  <a:tcPr/>
                </a:tc>
                <a:extLst>
                  <a:ext uri="{0D108BD9-81ED-4DB2-BD59-A6C34878D82A}">
                    <a16:rowId xmlns:a16="http://schemas.microsoft.com/office/drawing/2014/main" val="92373788"/>
                  </a:ext>
                </a:extLst>
              </a:tr>
              <a:tr h="198120">
                <a:tc>
                  <a:txBody>
                    <a:bodyPr/>
                    <a:lstStyle/>
                    <a:p>
                      <a:pPr algn="l">
                        <a:lnSpc>
                          <a:spcPct val="107000"/>
                        </a:lnSpc>
                        <a:spcAft>
                          <a:spcPts val="800"/>
                        </a:spcAft>
                      </a:pPr>
                      <a:r>
                        <a:rPr lang="en-US" sz="1100">
                          <a:effectLst/>
                          <a:latin typeface="Segoe UI" panose="020B0502040204020203" pitchFamily="34" charset="0"/>
                          <a:cs typeface="Segoe UI" panose="020B0502040204020203" pitchFamily="34" charset="0"/>
                        </a:rPr>
                        <a:t>Audit Committee</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lnSpc>
                          <a:spcPct val="107000"/>
                        </a:lnSpc>
                        <a:spcAft>
                          <a:spcPts val="800"/>
                        </a:spcAft>
                      </a:pPr>
                      <a:r>
                        <a:rPr lang="en-US" sz="1100">
                          <a:effectLst/>
                          <a:latin typeface="Segoe UI" panose="020B0502040204020203" pitchFamily="34" charset="0"/>
                          <a:cs typeface="Segoe UI" panose="020B0502040204020203" pitchFamily="34" charset="0"/>
                        </a:rPr>
                        <a:t>                 48,100.00 </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96318160"/>
                  </a:ext>
                </a:extLst>
              </a:tr>
              <a:tr h="198120">
                <a:tc>
                  <a:txBody>
                    <a:bodyPr/>
                    <a:lstStyle/>
                    <a:p>
                      <a:pPr algn="l">
                        <a:lnSpc>
                          <a:spcPct val="107000"/>
                        </a:lnSpc>
                        <a:spcAft>
                          <a:spcPts val="800"/>
                        </a:spcAft>
                      </a:pPr>
                      <a:r>
                        <a:rPr lang="en-US" sz="1100">
                          <a:effectLst/>
                          <a:latin typeface="Segoe UI" panose="020B0502040204020203" pitchFamily="34" charset="0"/>
                          <a:cs typeface="Segoe UI" panose="020B0502040204020203" pitchFamily="34" charset="0"/>
                        </a:rPr>
                        <a:t>Budget Committee</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lnSpc>
                          <a:spcPct val="107000"/>
                        </a:lnSpc>
                        <a:spcAft>
                          <a:spcPts val="800"/>
                        </a:spcAft>
                      </a:pPr>
                      <a:r>
                        <a:rPr lang="en-US" sz="1100">
                          <a:effectLst/>
                          <a:latin typeface="Segoe UI" panose="020B0502040204020203" pitchFamily="34" charset="0"/>
                          <a:cs typeface="Segoe UI" panose="020B0502040204020203" pitchFamily="34" charset="0"/>
                        </a:rPr>
                        <a:t>   104,550.00 </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71839062"/>
                  </a:ext>
                </a:extLst>
              </a:tr>
              <a:tr h="198120">
                <a:tc>
                  <a:txBody>
                    <a:bodyPr/>
                    <a:lstStyle/>
                    <a:p>
                      <a:pPr algn="l">
                        <a:lnSpc>
                          <a:spcPct val="107000"/>
                        </a:lnSpc>
                        <a:spcAft>
                          <a:spcPts val="800"/>
                        </a:spcAft>
                      </a:pPr>
                      <a:r>
                        <a:rPr lang="en-US" sz="1100">
                          <a:effectLst/>
                          <a:latin typeface="Segoe UI" panose="020B0502040204020203" pitchFamily="34" charset="0"/>
                          <a:cs typeface="Segoe UI" panose="020B0502040204020203" pitchFamily="34" charset="0"/>
                        </a:rPr>
                        <a:t>Finance Committee</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lnSpc>
                          <a:spcPct val="107000"/>
                        </a:lnSpc>
                        <a:spcAft>
                          <a:spcPts val="800"/>
                        </a:spcAft>
                      </a:pPr>
                      <a:r>
                        <a:rPr lang="en-US" sz="1100">
                          <a:effectLst/>
                          <a:latin typeface="Segoe UI" panose="020B0502040204020203" pitchFamily="34" charset="0"/>
                          <a:cs typeface="Segoe UI" panose="020B0502040204020203" pitchFamily="34" charset="0"/>
                        </a:rPr>
                        <a:t>     35,700.00 </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95263649"/>
                  </a:ext>
                </a:extLst>
              </a:tr>
              <a:tr h="198120">
                <a:tc>
                  <a:txBody>
                    <a:bodyPr/>
                    <a:lstStyle/>
                    <a:p>
                      <a:pPr algn="l">
                        <a:lnSpc>
                          <a:spcPct val="107000"/>
                        </a:lnSpc>
                        <a:spcAft>
                          <a:spcPts val="800"/>
                        </a:spcAft>
                      </a:pPr>
                      <a:r>
                        <a:rPr lang="en-US" sz="1100">
                          <a:effectLst/>
                          <a:latin typeface="Segoe UI" panose="020B0502040204020203" pitchFamily="34" charset="0"/>
                          <a:cs typeface="Segoe UI" panose="020B0502040204020203" pitchFamily="34" charset="0"/>
                        </a:rPr>
                        <a:t>GRC/Fair Wages Joint Committee</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lnSpc>
                          <a:spcPct val="107000"/>
                        </a:lnSpc>
                        <a:spcAft>
                          <a:spcPts val="800"/>
                        </a:spcAft>
                      </a:pPr>
                      <a:r>
                        <a:rPr lang="en-US" sz="1100">
                          <a:effectLst/>
                          <a:latin typeface="Segoe UI" panose="020B0502040204020203" pitchFamily="34" charset="0"/>
                          <a:cs typeface="Segoe UI" panose="020B0502040204020203" pitchFamily="34" charset="0"/>
                        </a:rPr>
                        <a:t>     23,100.00 </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79559808"/>
                  </a:ext>
                </a:extLst>
              </a:tr>
              <a:tr h="198120">
                <a:tc>
                  <a:txBody>
                    <a:bodyPr/>
                    <a:lstStyle/>
                    <a:p>
                      <a:pPr algn="l">
                        <a:lnSpc>
                          <a:spcPct val="107000"/>
                        </a:lnSpc>
                        <a:spcAft>
                          <a:spcPts val="800"/>
                        </a:spcAft>
                      </a:pPr>
                      <a:r>
                        <a:rPr lang="en-US" sz="1100">
                          <a:effectLst/>
                          <a:latin typeface="Segoe UI" panose="020B0502040204020203" pitchFamily="34" charset="0"/>
                          <a:cs typeface="Segoe UI" panose="020B0502040204020203" pitchFamily="34" charset="0"/>
                        </a:rPr>
                        <a:t>Governance and HR Committee</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lnSpc>
                          <a:spcPct val="107000"/>
                        </a:lnSpc>
                        <a:spcAft>
                          <a:spcPts val="800"/>
                        </a:spcAft>
                      </a:pPr>
                      <a:r>
                        <a:rPr lang="en-US" sz="1100">
                          <a:effectLst/>
                          <a:latin typeface="Segoe UI" panose="020B0502040204020203" pitchFamily="34" charset="0"/>
                          <a:cs typeface="Segoe UI" panose="020B0502040204020203" pitchFamily="34" charset="0"/>
                        </a:rPr>
                        <a:t>     13,040.03 </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55395224"/>
                  </a:ext>
                </a:extLst>
              </a:tr>
              <a:tr h="198120">
                <a:tc>
                  <a:txBody>
                    <a:bodyPr/>
                    <a:lstStyle/>
                    <a:p>
                      <a:pPr algn="l">
                        <a:lnSpc>
                          <a:spcPct val="107000"/>
                        </a:lnSpc>
                        <a:spcAft>
                          <a:spcPts val="800"/>
                        </a:spcAft>
                      </a:pPr>
                      <a:r>
                        <a:rPr lang="en-US" sz="1100">
                          <a:effectLst/>
                          <a:latin typeface="Segoe UI" panose="020B0502040204020203" pitchFamily="34" charset="0"/>
                          <a:cs typeface="Segoe UI" panose="020B0502040204020203" pitchFamily="34" charset="0"/>
                        </a:rPr>
                        <a:t>Interview Panel Allowance</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lnSpc>
                          <a:spcPct val="107000"/>
                        </a:lnSpc>
                        <a:spcAft>
                          <a:spcPts val="800"/>
                        </a:spcAft>
                      </a:pPr>
                      <a:r>
                        <a:rPr lang="en-US" sz="1100">
                          <a:effectLst/>
                          <a:latin typeface="Segoe UI" panose="020B0502040204020203" pitchFamily="34" charset="0"/>
                          <a:cs typeface="Segoe UI" panose="020B0502040204020203" pitchFamily="34" charset="0"/>
                        </a:rPr>
                        <a:t>     13,950.00 </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66543573"/>
                  </a:ext>
                </a:extLst>
              </a:tr>
              <a:tr h="396240">
                <a:tc>
                  <a:txBody>
                    <a:bodyPr/>
                    <a:lstStyle/>
                    <a:p>
                      <a:pPr algn="l">
                        <a:lnSpc>
                          <a:spcPct val="107000"/>
                        </a:lnSpc>
                        <a:spcAft>
                          <a:spcPts val="800"/>
                        </a:spcAft>
                      </a:pPr>
                      <a:r>
                        <a:rPr lang="en-US" sz="1100">
                          <a:effectLst/>
                          <a:latin typeface="Segoe UI" panose="020B0502040204020203" pitchFamily="34" charset="0"/>
                          <a:cs typeface="Segoe UI" panose="020B0502040204020203" pitchFamily="34" charset="0"/>
                        </a:rPr>
                        <a:t>Equity Study (SIGA, MOF,MPE etc)</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lnSpc>
                          <a:spcPct val="107000"/>
                        </a:lnSpc>
                        <a:spcAft>
                          <a:spcPts val="800"/>
                        </a:spcAft>
                      </a:pPr>
                      <a:r>
                        <a:rPr lang="en-US" sz="1100">
                          <a:effectLst/>
                          <a:latin typeface="Segoe UI" panose="020B0502040204020203" pitchFamily="34" charset="0"/>
                          <a:cs typeface="Segoe UI" panose="020B0502040204020203" pitchFamily="34" charset="0"/>
                        </a:rPr>
                        <a:t>     197,500.00 </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233757639"/>
                  </a:ext>
                </a:extLst>
              </a:tr>
              <a:tr h="198120">
                <a:tc>
                  <a:txBody>
                    <a:bodyPr/>
                    <a:lstStyle/>
                    <a:p>
                      <a:pPr algn="l">
                        <a:lnSpc>
                          <a:spcPct val="107000"/>
                        </a:lnSpc>
                        <a:spcAft>
                          <a:spcPts val="800"/>
                        </a:spcAft>
                      </a:pPr>
                      <a:r>
                        <a:rPr lang="en-US" sz="1100">
                          <a:effectLst/>
                          <a:latin typeface="Segoe UI" panose="020B0502040204020203" pitchFamily="34" charset="0"/>
                          <a:cs typeface="Segoe UI" panose="020B0502040204020203" pitchFamily="34" charset="0"/>
                        </a:rPr>
                        <a:t>Legal Committee</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lnSpc>
                          <a:spcPct val="107000"/>
                        </a:lnSpc>
                        <a:spcAft>
                          <a:spcPts val="800"/>
                        </a:spcAft>
                      </a:pPr>
                      <a:r>
                        <a:rPr lang="en-US" sz="1100">
                          <a:effectLst/>
                          <a:latin typeface="Segoe UI" panose="020B0502040204020203" pitchFamily="34" charset="0"/>
                          <a:cs typeface="Segoe UI" panose="020B0502040204020203" pitchFamily="34" charset="0"/>
                        </a:rPr>
                        <a:t>     21,000.00 </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91515717"/>
                  </a:ext>
                </a:extLst>
              </a:tr>
              <a:tr h="396240">
                <a:tc>
                  <a:txBody>
                    <a:bodyPr/>
                    <a:lstStyle/>
                    <a:p>
                      <a:pPr algn="l">
                        <a:lnSpc>
                          <a:spcPct val="107000"/>
                        </a:lnSpc>
                        <a:spcAft>
                          <a:spcPts val="800"/>
                        </a:spcAft>
                      </a:pPr>
                      <a:r>
                        <a:rPr lang="en-US" sz="1100">
                          <a:effectLst/>
                          <a:latin typeface="Segoe UI" panose="020B0502040204020203" pitchFamily="34" charset="0"/>
                          <a:cs typeface="Segoe UI" panose="020B0502040204020203" pitchFamily="34" charset="0"/>
                        </a:rPr>
                        <a:t>Technical Committees on Special assignments (SIGA)</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lnSpc>
                          <a:spcPct val="107000"/>
                        </a:lnSpc>
                        <a:spcAft>
                          <a:spcPts val="800"/>
                        </a:spcAft>
                      </a:pPr>
                      <a:r>
                        <a:rPr lang="en-US" sz="1100">
                          <a:effectLst/>
                          <a:latin typeface="Segoe UI" panose="020B0502040204020203" pitchFamily="34" charset="0"/>
                          <a:cs typeface="Segoe UI" panose="020B0502040204020203" pitchFamily="34" charset="0"/>
                        </a:rPr>
                        <a:t>   240,650.00 </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58596836"/>
                  </a:ext>
                </a:extLst>
              </a:tr>
              <a:tr h="198120">
                <a:tc>
                  <a:txBody>
                    <a:bodyPr/>
                    <a:lstStyle/>
                    <a:p>
                      <a:pPr algn="l">
                        <a:lnSpc>
                          <a:spcPct val="107000"/>
                        </a:lnSpc>
                        <a:spcAft>
                          <a:spcPts val="800"/>
                        </a:spcAft>
                      </a:pPr>
                      <a:r>
                        <a:rPr lang="en-US" sz="1100">
                          <a:effectLst/>
                          <a:latin typeface="Segoe UI" panose="020B0502040204020203" pitchFamily="34" charset="0"/>
                          <a:cs typeface="Segoe UI" panose="020B0502040204020203" pitchFamily="34" charset="0"/>
                        </a:rPr>
                        <a:t>Tender Evaluation Committees</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lnSpc>
                          <a:spcPct val="107000"/>
                        </a:lnSpc>
                        <a:spcAft>
                          <a:spcPts val="800"/>
                        </a:spcAft>
                      </a:pPr>
                      <a:r>
                        <a:rPr lang="en-US" sz="1100">
                          <a:effectLst/>
                          <a:latin typeface="Segoe UI" panose="020B0502040204020203" pitchFamily="34" charset="0"/>
                          <a:cs typeface="Segoe UI" panose="020B0502040204020203" pitchFamily="34" charset="0"/>
                        </a:rPr>
                        <a:t>     81,027.97 </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00001465"/>
                  </a:ext>
                </a:extLst>
              </a:tr>
              <a:tr h="198120">
                <a:tc>
                  <a:txBody>
                    <a:bodyPr/>
                    <a:lstStyle/>
                    <a:p>
                      <a:pPr algn="l">
                        <a:lnSpc>
                          <a:spcPct val="107000"/>
                        </a:lnSpc>
                        <a:spcAft>
                          <a:spcPts val="800"/>
                        </a:spcAft>
                      </a:pPr>
                      <a:r>
                        <a:rPr lang="en-US" sz="1100">
                          <a:effectLst/>
                          <a:latin typeface="Segoe UI" panose="020B0502040204020203" pitchFamily="34" charset="0"/>
                          <a:cs typeface="Segoe UI" panose="020B0502040204020203" pitchFamily="34" charset="0"/>
                        </a:rPr>
                        <a:t>Total</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algn="r">
                        <a:lnSpc>
                          <a:spcPct val="107000"/>
                        </a:lnSpc>
                        <a:spcAft>
                          <a:spcPts val="800"/>
                        </a:spcAft>
                      </a:pPr>
                      <a:r>
                        <a:rPr lang="en-US" sz="1100">
                          <a:effectLst/>
                          <a:latin typeface="Segoe UI" panose="020B0502040204020203" pitchFamily="34" charset="0"/>
                          <a:cs typeface="Segoe UI" panose="020B0502040204020203" pitchFamily="34" charset="0"/>
                        </a:rPr>
                        <a:t>   778,618.00 </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extLst>
                  <a:ext uri="{0D108BD9-81ED-4DB2-BD59-A6C34878D82A}">
                    <a16:rowId xmlns:a16="http://schemas.microsoft.com/office/drawing/2014/main" val="2061961262"/>
                  </a:ext>
                </a:extLst>
              </a:tr>
            </a:tbl>
          </a:graphicData>
        </a:graphic>
      </p:graphicFrame>
    </p:spTree>
    <p:extLst>
      <p:ext uri="{BB962C8B-B14F-4D97-AF65-F5344CB8AC3E}">
        <p14:creationId xmlns:p14="http://schemas.microsoft.com/office/powerpoint/2010/main" val="15614567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2B5539-EC80-E892-CD55-573E8709AB46}"/>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7C0C505-2269-AAD4-CD15-D443B8B8DC2C}"/>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B6ABC0C-B030-9DED-F8E2-94A860B0A7DB}"/>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6AE306-3F01-3D5C-0189-A387E47C3B7E}"/>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4B44811-51D7-8906-BD15-74FDEEB9A908}"/>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8754750-9F1E-6D6D-4A83-BBAFA48D0322}"/>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2C05567-B2F6-DBA2-AE99-62ACE149F93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bject 7">
            <a:extLst>
              <a:ext uri="{FF2B5EF4-FFF2-40B4-BE49-F238E27FC236}">
                <a16:creationId xmlns:a16="http://schemas.microsoft.com/office/drawing/2014/main" id="{862067B9-BD3E-BDC9-4D14-8EFC392CF1D7}"/>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graphicFrame>
        <p:nvGraphicFramePr>
          <p:cNvPr id="5" name="Table 4">
            <a:extLst>
              <a:ext uri="{FF2B5EF4-FFF2-40B4-BE49-F238E27FC236}">
                <a16:creationId xmlns:a16="http://schemas.microsoft.com/office/drawing/2014/main" id="{606BFA59-DE64-8C73-E442-E4D43379EDEA}"/>
              </a:ext>
            </a:extLst>
          </p:cNvPr>
          <p:cNvGraphicFramePr>
            <a:graphicFrameLocks noGrp="1"/>
          </p:cNvGraphicFramePr>
          <p:nvPr>
            <p:extLst>
              <p:ext uri="{D42A27DB-BD31-4B8C-83A1-F6EECF244321}">
                <p14:modId xmlns:p14="http://schemas.microsoft.com/office/powerpoint/2010/main" val="2358694310"/>
              </p:ext>
            </p:extLst>
          </p:nvPr>
        </p:nvGraphicFramePr>
        <p:xfrm>
          <a:off x="566420" y="913633"/>
          <a:ext cx="5725160" cy="2432528"/>
        </p:xfrm>
        <a:graphic>
          <a:graphicData uri="http://schemas.openxmlformats.org/drawingml/2006/table">
            <a:tbl>
              <a:tblPr firstRow="1" firstCol="1" bandRow="1">
                <a:tableStyleId>{5940675A-B579-460E-94D1-54222C63F5DA}</a:tableStyleId>
              </a:tblPr>
              <a:tblGrid>
                <a:gridCol w="3335020">
                  <a:extLst>
                    <a:ext uri="{9D8B030D-6E8A-4147-A177-3AD203B41FA5}">
                      <a16:colId xmlns:a16="http://schemas.microsoft.com/office/drawing/2014/main" val="1245837653"/>
                    </a:ext>
                  </a:extLst>
                </a:gridCol>
                <a:gridCol w="1085088">
                  <a:extLst>
                    <a:ext uri="{9D8B030D-6E8A-4147-A177-3AD203B41FA5}">
                      <a16:colId xmlns:a16="http://schemas.microsoft.com/office/drawing/2014/main" val="3727151074"/>
                    </a:ext>
                  </a:extLst>
                </a:gridCol>
                <a:gridCol w="1305052">
                  <a:extLst>
                    <a:ext uri="{9D8B030D-6E8A-4147-A177-3AD203B41FA5}">
                      <a16:colId xmlns:a16="http://schemas.microsoft.com/office/drawing/2014/main" val="4228764282"/>
                    </a:ext>
                  </a:extLst>
                </a:gridCol>
              </a:tblGrid>
              <a:tr h="407794">
                <a:tc>
                  <a:txBody>
                    <a:bodyPr/>
                    <a:lstStyle/>
                    <a:p>
                      <a:pPr>
                        <a:lnSpc>
                          <a:spcPct val="107000"/>
                        </a:lnSpc>
                        <a:spcBef>
                          <a:spcPts val="445"/>
                        </a:spcBef>
                        <a:spcAft>
                          <a:spcPts val="0"/>
                        </a:spcAft>
                      </a:pPr>
                      <a:r>
                        <a:rPr lang="en-GB" sz="1000" b="1">
                          <a:solidFill>
                            <a:schemeClr val="bg1"/>
                          </a:solidFill>
                          <a:effectLst/>
                          <a:latin typeface="Segoe UI" panose="020B0502040204020203" pitchFamily="34" charset="0"/>
                          <a:cs typeface="Segoe UI" panose="020B0502040204020203" pitchFamily="34" charset="0"/>
                        </a:rPr>
                        <a:t> </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marL="560070" algn="ctr">
                        <a:lnSpc>
                          <a:spcPts val="1190"/>
                        </a:lnSpc>
                        <a:spcAft>
                          <a:spcPts val="0"/>
                        </a:spcAft>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marL="560070" algn="ctr">
                        <a:lnSpc>
                          <a:spcPts val="1190"/>
                        </a:lnSpc>
                        <a:spcAft>
                          <a:spcPts val="0"/>
                        </a:spcAft>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marL="560070" algn="ctr">
                        <a:lnSpc>
                          <a:spcPts val="1190"/>
                        </a:lnSpc>
                        <a:spcAft>
                          <a:spcPts val="0"/>
                        </a:spcAft>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marL="560070" algn="ctr">
                        <a:lnSpc>
                          <a:spcPts val="1190"/>
                        </a:lnSpc>
                        <a:spcAft>
                          <a:spcPts val="0"/>
                        </a:spcAft>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extLst>
                  <a:ext uri="{0D108BD9-81ED-4DB2-BD59-A6C34878D82A}">
                    <a16:rowId xmlns:a16="http://schemas.microsoft.com/office/drawing/2014/main" val="1565173861"/>
                  </a:ext>
                </a:extLst>
              </a:tr>
              <a:tr h="174276">
                <a:tc>
                  <a:txBody>
                    <a:bodyPr/>
                    <a:lstStyle/>
                    <a:p>
                      <a:pPr marL="77470">
                        <a:lnSpc>
                          <a:spcPts val="1195"/>
                        </a:lnSpc>
                      </a:pPr>
                      <a:r>
                        <a:rPr lang="en-US" sz="1000" b="0">
                          <a:effectLst/>
                          <a:latin typeface="Segoe UI" panose="020B0502040204020203" pitchFamily="34" charset="0"/>
                          <a:cs typeface="Segoe UI" panose="020B0502040204020203" pitchFamily="34" charset="0"/>
                        </a:rPr>
                        <a:t>Printed</a:t>
                      </a:r>
                      <a:r>
                        <a:rPr lang="en-US" sz="1000" b="0" spc="-20">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Materials</a:t>
                      </a:r>
                      <a:r>
                        <a:rPr lang="en-US" sz="1000" b="0" spc="-10">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and</a:t>
                      </a:r>
                      <a:r>
                        <a:rPr lang="en-US" sz="1000" b="0" spc="-25">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Stationery</a:t>
                      </a:r>
                      <a:endParaRPr lang="en-GB" sz="1000" b="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5"/>
                        </a:lnSpc>
                      </a:pPr>
                      <a:r>
                        <a:rPr lang="en-US" sz="1000">
                          <a:effectLst/>
                          <a:latin typeface="Segoe UI" panose="020B0502040204020203" pitchFamily="34" charset="0"/>
                          <a:cs typeface="Segoe UI" panose="020B0502040204020203" pitchFamily="34" charset="0"/>
                        </a:rPr>
                        <a:t>121,130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5"/>
                        </a:lnSpc>
                      </a:pPr>
                      <a:r>
                        <a:rPr lang="en-US" sz="1000">
                          <a:effectLst/>
                          <a:latin typeface="Segoe UI" panose="020B0502040204020203" pitchFamily="34" charset="0"/>
                          <a:cs typeface="Segoe UI" panose="020B0502040204020203" pitchFamily="34" charset="0"/>
                        </a:rPr>
                        <a:t>247,765</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38247608"/>
                  </a:ext>
                </a:extLst>
              </a:tr>
              <a:tr h="174276">
                <a:tc>
                  <a:txBody>
                    <a:bodyPr/>
                    <a:lstStyle/>
                    <a:p>
                      <a:pPr marL="77470">
                        <a:lnSpc>
                          <a:spcPts val="1190"/>
                        </a:lnSpc>
                      </a:pPr>
                      <a:r>
                        <a:rPr lang="en-US" sz="1000" b="0">
                          <a:effectLst/>
                          <a:latin typeface="Segoe UI" panose="020B0502040204020203" pitchFamily="34" charset="0"/>
                          <a:cs typeface="Segoe UI" panose="020B0502040204020203" pitchFamily="34" charset="0"/>
                        </a:rPr>
                        <a:t>Refreshments</a:t>
                      </a:r>
                      <a:endParaRPr lang="en-GB" sz="1000" b="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344,730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201,234</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91959973"/>
                  </a:ext>
                </a:extLst>
              </a:tr>
              <a:tr h="174276">
                <a:tc>
                  <a:txBody>
                    <a:bodyPr/>
                    <a:lstStyle/>
                    <a:p>
                      <a:pPr marL="77470">
                        <a:lnSpc>
                          <a:spcPts val="1195"/>
                        </a:lnSpc>
                      </a:pPr>
                      <a:r>
                        <a:rPr lang="en-US" sz="1000" b="0">
                          <a:effectLst/>
                          <a:latin typeface="Segoe UI" panose="020B0502040204020203" pitchFamily="34" charset="0"/>
                          <a:cs typeface="Segoe UI" panose="020B0502040204020203" pitchFamily="34" charset="0"/>
                        </a:rPr>
                        <a:t>Newspapers</a:t>
                      </a:r>
                      <a:endParaRPr lang="en-GB" sz="1000" b="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7310" algn="r">
                        <a:lnSpc>
                          <a:spcPts val="1195"/>
                        </a:lnSpc>
                      </a:pPr>
                      <a:r>
                        <a:rPr lang="en-US" sz="1000">
                          <a:effectLst/>
                          <a:latin typeface="Segoe UI" panose="020B0502040204020203" pitchFamily="34" charset="0"/>
                          <a:cs typeface="Segoe UI" panose="020B0502040204020203" pitchFamily="34" charset="0"/>
                        </a:rPr>
                        <a:t>8,674</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675" algn="r">
                        <a:lnSpc>
                          <a:spcPts val="1195"/>
                        </a:lnSpc>
                      </a:pPr>
                      <a:r>
                        <a:rPr lang="en-US" sz="1000">
                          <a:effectLst/>
                          <a:latin typeface="Segoe UI" panose="020B0502040204020203" pitchFamily="34" charset="0"/>
                          <a:cs typeface="Segoe UI" panose="020B0502040204020203" pitchFamily="34" charset="0"/>
                        </a:rPr>
                        <a:t>7,875</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90781913"/>
                  </a:ext>
                </a:extLst>
              </a:tr>
              <a:tr h="281974">
                <a:tc>
                  <a:txBody>
                    <a:bodyPr/>
                    <a:lstStyle/>
                    <a:p>
                      <a:pPr marL="77470" marR="602615">
                        <a:lnSpc>
                          <a:spcPts val="1280"/>
                        </a:lnSpc>
                        <a:spcAft>
                          <a:spcPts val="0"/>
                        </a:spcAft>
                      </a:pPr>
                      <a:r>
                        <a:rPr lang="en-US" sz="1000" b="0" spc="-5">
                          <a:effectLst/>
                          <a:latin typeface="Segoe UI" panose="020B0502040204020203" pitchFamily="34" charset="0"/>
                          <a:cs typeface="Segoe UI" panose="020B0502040204020203" pitchFamily="34" charset="0"/>
                        </a:rPr>
                        <a:t>Monitoring</a:t>
                      </a:r>
                      <a:r>
                        <a:rPr lang="en-US" sz="1000" b="0" spc="-35">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and</a:t>
                      </a:r>
                      <a:r>
                        <a:rPr lang="en-US" sz="1000" b="0" spc="-35">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Evaluation/publicity</a:t>
                      </a:r>
                      <a:r>
                        <a:rPr lang="en-US" sz="1000" b="0" spc="-265">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expenses</a:t>
                      </a:r>
                      <a:endParaRPr lang="en-GB" sz="1000" b="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285"/>
                        </a:lnSpc>
                      </a:pPr>
                      <a:r>
                        <a:rPr lang="en-US" sz="1000">
                          <a:effectLst/>
                          <a:latin typeface="Segoe UI" panose="020B0502040204020203" pitchFamily="34" charset="0"/>
                          <a:cs typeface="Segoe UI" panose="020B0502040204020203" pitchFamily="34" charset="0"/>
                        </a:rPr>
                        <a:t>128,493</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285"/>
                        </a:lnSpc>
                      </a:pPr>
                      <a:r>
                        <a:rPr lang="en-US" sz="1000">
                          <a:effectLst/>
                          <a:latin typeface="Segoe UI" panose="020B0502040204020203" pitchFamily="34" charset="0"/>
                          <a:cs typeface="Segoe UI" panose="020B0502040204020203" pitchFamily="34" charset="0"/>
                        </a:rPr>
                        <a:t>174,154</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78572318"/>
                  </a:ext>
                </a:extLst>
              </a:tr>
              <a:tr h="174276">
                <a:tc>
                  <a:txBody>
                    <a:bodyPr/>
                    <a:lstStyle/>
                    <a:p>
                      <a:pPr marL="121285">
                        <a:lnSpc>
                          <a:spcPts val="1190"/>
                        </a:lnSpc>
                      </a:pPr>
                      <a:r>
                        <a:rPr lang="en-US" sz="1000" b="0">
                          <a:effectLst/>
                          <a:latin typeface="Segoe UI" panose="020B0502040204020203" pitchFamily="34" charset="0"/>
                          <a:cs typeface="Segoe UI" panose="020B0502040204020203" pitchFamily="34" charset="0"/>
                        </a:rPr>
                        <a:t>Medical</a:t>
                      </a:r>
                      <a:r>
                        <a:rPr lang="en-US" sz="1000" b="0" spc="40">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Expenses</a:t>
                      </a:r>
                      <a:endParaRPr lang="en-GB" sz="1000" b="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662,042</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846,674</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48906828"/>
                  </a:ext>
                </a:extLst>
              </a:tr>
              <a:tr h="174276">
                <a:tc>
                  <a:txBody>
                    <a:bodyPr/>
                    <a:lstStyle/>
                    <a:p>
                      <a:pPr marL="77470">
                        <a:lnSpc>
                          <a:spcPts val="1190"/>
                        </a:lnSpc>
                      </a:pPr>
                      <a:r>
                        <a:rPr lang="en-US" sz="1000" b="0">
                          <a:effectLst/>
                          <a:latin typeface="Segoe UI" panose="020B0502040204020203" pitchFamily="34" charset="0"/>
                          <a:cs typeface="Segoe UI" panose="020B0502040204020203" pitchFamily="34" charset="0"/>
                        </a:rPr>
                        <a:t>Protective</a:t>
                      </a:r>
                      <a:r>
                        <a:rPr lang="en-US" sz="1000" b="0" spc="130">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Clothing</a:t>
                      </a:r>
                      <a:endParaRPr lang="en-GB" sz="1000" b="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7310" algn="r">
                        <a:lnSpc>
                          <a:spcPts val="1190"/>
                        </a:lnSpc>
                      </a:pPr>
                      <a:r>
                        <a:rPr lang="en-US" sz="1000">
                          <a:effectLst/>
                          <a:latin typeface="Segoe UI" panose="020B0502040204020203" pitchFamily="34" charset="0"/>
                          <a:cs typeface="Segoe UI" panose="020B0502040204020203" pitchFamily="34" charset="0"/>
                        </a:rPr>
                        <a:t>7,228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675" algn="r">
                        <a:lnSpc>
                          <a:spcPts val="1190"/>
                        </a:lnSpc>
                      </a:pPr>
                      <a:r>
                        <a:rPr lang="en-US" sz="1000">
                          <a:effectLst/>
                          <a:latin typeface="Segoe UI" panose="020B0502040204020203" pitchFamily="34" charset="0"/>
                          <a:cs typeface="Segoe UI" panose="020B0502040204020203" pitchFamily="34" charset="0"/>
                        </a:rPr>
                        <a:t>7,600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49112744"/>
                  </a:ext>
                </a:extLst>
              </a:tr>
              <a:tr h="174276">
                <a:tc>
                  <a:txBody>
                    <a:bodyPr/>
                    <a:lstStyle/>
                    <a:p>
                      <a:pPr marL="77470">
                        <a:lnSpc>
                          <a:spcPts val="1195"/>
                        </a:lnSpc>
                      </a:pPr>
                      <a:r>
                        <a:rPr lang="en-US" sz="1000" b="0">
                          <a:effectLst/>
                          <a:latin typeface="Segoe UI" panose="020B0502040204020203" pitchFamily="34" charset="0"/>
                          <a:cs typeface="Segoe UI" panose="020B0502040204020203" pitchFamily="34" charset="0"/>
                        </a:rPr>
                        <a:t>Annual</a:t>
                      </a:r>
                      <a:r>
                        <a:rPr lang="en-US" sz="1000" b="0" spc="5">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Policy</a:t>
                      </a:r>
                      <a:r>
                        <a:rPr lang="en-US" sz="1000" b="0" spc="10">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Forum</a:t>
                      </a:r>
                      <a:endParaRPr lang="en-GB" sz="1000" b="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7310" algn="r">
                        <a:lnSpc>
                          <a:spcPts val="1195"/>
                        </a:lnSpc>
                      </a:pPr>
                      <a:r>
                        <a:rPr lang="en-US" sz="1000">
                          <a:effectLst/>
                          <a:latin typeface="Segoe UI" panose="020B0502040204020203" pitchFamily="34" charset="0"/>
                          <a:cs typeface="Segoe UI" panose="020B0502040204020203" pitchFamily="34" charset="0"/>
                        </a:rPr>
                        <a:t>76,831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02104081"/>
                  </a:ext>
                </a:extLst>
              </a:tr>
              <a:tr h="174276">
                <a:tc>
                  <a:txBody>
                    <a:bodyPr/>
                    <a:lstStyle/>
                    <a:p>
                      <a:pPr marL="77470">
                        <a:lnSpc>
                          <a:spcPts val="1190"/>
                        </a:lnSpc>
                      </a:pPr>
                      <a:r>
                        <a:rPr lang="en-US" sz="1000" b="0">
                          <a:effectLst/>
                          <a:latin typeface="Segoe UI" panose="020B0502040204020203" pitchFamily="34" charset="0"/>
                          <a:cs typeface="Segoe UI" panose="020B0502040204020203" pitchFamily="34" charset="0"/>
                        </a:rPr>
                        <a:t>Audit</a:t>
                      </a:r>
                      <a:r>
                        <a:rPr lang="en-US" sz="1000" b="0" spc="80">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Fee</a:t>
                      </a:r>
                      <a:r>
                        <a:rPr lang="en-US" sz="1000" b="0" spc="80">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(including</a:t>
                      </a:r>
                      <a:r>
                        <a:rPr lang="en-US" sz="1000" b="0" spc="80">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VAT)</a:t>
                      </a:r>
                      <a:endParaRPr lang="en-GB" sz="1000" b="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121,900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119,500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34499046"/>
                  </a:ext>
                </a:extLst>
              </a:tr>
              <a:tr h="174276">
                <a:tc>
                  <a:txBody>
                    <a:bodyPr/>
                    <a:lstStyle/>
                    <a:p>
                      <a:pPr marL="77470">
                        <a:lnSpc>
                          <a:spcPts val="1190"/>
                        </a:lnSpc>
                      </a:pPr>
                      <a:r>
                        <a:rPr lang="en-US" sz="1000" b="0">
                          <a:effectLst/>
                          <a:latin typeface="Segoe UI" panose="020B0502040204020203" pitchFamily="34" charset="0"/>
                          <a:cs typeface="Segoe UI" panose="020B0502040204020203" pitchFamily="34" charset="0"/>
                        </a:rPr>
                        <a:t>Research</a:t>
                      </a:r>
                      <a:endParaRPr lang="en-GB" sz="1000" b="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7310" algn="r">
                        <a:lnSpc>
                          <a:spcPts val="1190"/>
                        </a:lnSpc>
                      </a:pPr>
                      <a:r>
                        <a:rPr lang="en-US" sz="1000">
                          <a:effectLst/>
                          <a:latin typeface="Segoe UI" panose="020B0502040204020203" pitchFamily="34" charset="0"/>
                          <a:cs typeface="Segoe UI" panose="020B0502040204020203" pitchFamily="34" charset="0"/>
                        </a:rPr>
                        <a:t>1,000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69422786"/>
                  </a:ext>
                </a:extLst>
              </a:tr>
              <a:tr h="174276">
                <a:tc>
                  <a:txBody>
                    <a:bodyPr/>
                    <a:lstStyle/>
                    <a:p>
                      <a:pPr marL="77470">
                        <a:lnSpc>
                          <a:spcPts val="1190"/>
                        </a:lnSpc>
                      </a:pPr>
                      <a:r>
                        <a:rPr lang="en-US" sz="1000" b="0">
                          <a:effectLst/>
                          <a:latin typeface="Segoe UI" panose="020B0502040204020203" pitchFamily="34" charset="0"/>
                          <a:cs typeface="Segoe UI" panose="020B0502040204020203" pitchFamily="34" charset="0"/>
                        </a:rPr>
                        <a:t>Insurance</a:t>
                      </a:r>
                      <a:r>
                        <a:rPr lang="en-US" sz="1000" b="0" spc="65">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and</a:t>
                      </a:r>
                      <a:r>
                        <a:rPr lang="en-US" sz="1000" b="0" spc="65">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Compensation</a:t>
                      </a:r>
                      <a:endParaRPr lang="en-GB" sz="1000" b="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7310" algn="r">
                        <a:lnSpc>
                          <a:spcPts val="1190"/>
                        </a:lnSpc>
                      </a:pPr>
                      <a:r>
                        <a:rPr lang="en-US" sz="1000">
                          <a:effectLst/>
                          <a:latin typeface="Segoe UI" panose="020B0502040204020203" pitchFamily="34" charset="0"/>
                          <a:cs typeface="Segoe UI" panose="020B0502040204020203" pitchFamily="34" charset="0"/>
                        </a:rPr>
                        <a: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29337772"/>
                  </a:ext>
                </a:extLst>
              </a:tr>
              <a:tr h="174276">
                <a:tc>
                  <a:txBody>
                    <a:bodyPr/>
                    <a:lstStyle/>
                    <a:p>
                      <a:pPr marL="77470">
                        <a:lnSpc>
                          <a:spcPts val="1190"/>
                        </a:lnSpc>
                      </a:pPr>
                      <a:r>
                        <a:rPr lang="en-US" sz="1000" b="1">
                          <a:solidFill>
                            <a:srgbClr val="254159"/>
                          </a:solidFill>
                          <a:effectLst/>
                          <a:latin typeface="Segoe UI" panose="020B0502040204020203" pitchFamily="34" charset="0"/>
                          <a:cs typeface="Segoe UI" panose="020B0502040204020203" pitchFamily="34" charset="0"/>
                        </a:rPr>
                        <a:t>Total</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marR="66675" algn="r">
                        <a:lnSpc>
                          <a:spcPts val="1190"/>
                        </a:lnSpc>
                      </a:pPr>
                      <a:r>
                        <a:rPr lang="en-US" sz="1000" b="1">
                          <a:solidFill>
                            <a:srgbClr val="254159"/>
                          </a:solidFill>
                          <a:effectLst/>
                          <a:latin typeface="Segoe UI" panose="020B0502040204020203" pitchFamily="34" charset="0"/>
                          <a:cs typeface="Segoe UI" panose="020B0502040204020203" pitchFamily="34" charset="0"/>
                        </a:rPr>
                        <a:t>1,472,029</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marR="66040" algn="r">
                        <a:lnSpc>
                          <a:spcPts val="1190"/>
                        </a:lnSpc>
                      </a:pPr>
                      <a:r>
                        <a:rPr lang="en-US" sz="1000" b="1">
                          <a:solidFill>
                            <a:srgbClr val="254159"/>
                          </a:solidFill>
                          <a:effectLst/>
                          <a:latin typeface="Segoe UI" panose="020B0502040204020203" pitchFamily="34" charset="0"/>
                          <a:cs typeface="Segoe UI" panose="020B0502040204020203" pitchFamily="34" charset="0"/>
                        </a:rPr>
                        <a:t>1,604,802</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extLst>
                  <a:ext uri="{0D108BD9-81ED-4DB2-BD59-A6C34878D82A}">
                    <a16:rowId xmlns:a16="http://schemas.microsoft.com/office/drawing/2014/main" val="3917744325"/>
                  </a:ext>
                </a:extLst>
              </a:tr>
            </a:tbl>
          </a:graphicData>
        </a:graphic>
      </p:graphicFrame>
      <p:cxnSp>
        <p:nvCxnSpPr>
          <p:cNvPr id="41" name="Straight Connector 40">
            <a:extLst>
              <a:ext uri="{FF2B5EF4-FFF2-40B4-BE49-F238E27FC236}">
                <a16:creationId xmlns:a16="http://schemas.microsoft.com/office/drawing/2014/main" id="{9DA74E60-1B6B-4D91-3A79-AE644EEAABEB}"/>
              </a:ext>
            </a:extLst>
          </p:cNvPr>
          <p:cNvCxnSpPr>
            <a:cxnSpLocks/>
          </p:cNvCxnSpPr>
          <p:nvPr/>
        </p:nvCxnSpPr>
        <p:spPr>
          <a:xfrm>
            <a:off x="669889" y="1477928"/>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8F4BDD79-D595-82BA-53D7-86A8A9A7A2A5}"/>
              </a:ext>
            </a:extLst>
          </p:cNvPr>
          <p:cNvCxnSpPr>
            <a:cxnSpLocks/>
          </p:cNvCxnSpPr>
          <p:nvPr/>
        </p:nvCxnSpPr>
        <p:spPr>
          <a:xfrm>
            <a:off x="669889" y="1679096"/>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ECD557D2-DB98-3390-5E37-85193FC62D59}"/>
              </a:ext>
            </a:extLst>
          </p:cNvPr>
          <p:cNvCxnSpPr>
            <a:cxnSpLocks/>
          </p:cNvCxnSpPr>
          <p:nvPr/>
        </p:nvCxnSpPr>
        <p:spPr>
          <a:xfrm>
            <a:off x="669889" y="1825400"/>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EBEB783-DE34-4463-EDD1-21C59A42833A}"/>
              </a:ext>
            </a:extLst>
          </p:cNvPr>
          <p:cNvCxnSpPr>
            <a:cxnSpLocks/>
          </p:cNvCxnSpPr>
          <p:nvPr/>
        </p:nvCxnSpPr>
        <p:spPr>
          <a:xfrm>
            <a:off x="669889" y="2057048"/>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4FD2CAFB-4ACB-A38D-2B63-13DF55C6B95D}"/>
              </a:ext>
            </a:extLst>
          </p:cNvPr>
          <p:cNvCxnSpPr>
            <a:cxnSpLocks/>
          </p:cNvCxnSpPr>
          <p:nvPr/>
        </p:nvCxnSpPr>
        <p:spPr>
          <a:xfrm>
            <a:off x="675985" y="2282600"/>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AB4E30CE-77AA-E378-97FE-FD8A01219370}"/>
              </a:ext>
            </a:extLst>
          </p:cNvPr>
          <p:cNvCxnSpPr>
            <a:cxnSpLocks/>
          </p:cNvCxnSpPr>
          <p:nvPr/>
        </p:nvCxnSpPr>
        <p:spPr>
          <a:xfrm>
            <a:off x="694273" y="2465480"/>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C21DAFE0-1A1D-4A91-576B-1FE718976904}"/>
              </a:ext>
            </a:extLst>
          </p:cNvPr>
          <p:cNvCxnSpPr>
            <a:cxnSpLocks/>
          </p:cNvCxnSpPr>
          <p:nvPr/>
        </p:nvCxnSpPr>
        <p:spPr>
          <a:xfrm>
            <a:off x="688177" y="2642264"/>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86AE4952-74E5-6C7F-C083-F45852E3A855}"/>
              </a:ext>
            </a:extLst>
          </p:cNvPr>
          <p:cNvCxnSpPr>
            <a:cxnSpLocks/>
          </p:cNvCxnSpPr>
          <p:nvPr/>
        </p:nvCxnSpPr>
        <p:spPr>
          <a:xfrm>
            <a:off x="675985" y="2819048"/>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988C038-51AD-4F75-FF0B-A9D6B3219446}"/>
              </a:ext>
            </a:extLst>
          </p:cNvPr>
          <p:cNvCxnSpPr>
            <a:cxnSpLocks/>
          </p:cNvCxnSpPr>
          <p:nvPr/>
        </p:nvCxnSpPr>
        <p:spPr>
          <a:xfrm>
            <a:off x="682081" y="2983640"/>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36504BC9-C847-A7A3-4BF5-1971D6CA1B81}"/>
              </a:ext>
            </a:extLst>
          </p:cNvPr>
          <p:cNvSpPr txBox="1"/>
          <p:nvPr/>
        </p:nvSpPr>
        <p:spPr>
          <a:xfrm>
            <a:off x="1752773" y="604608"/>
            <a:ext cx="3352453" cy="276999"/>
          </a:xfrm>
          <a:prstGeom prst="rect">
            <a:avLst/>
          </a:prstGeom>
          <a:noFill/>
        </p:spPr>
        <p:txBody>
          <a:bodyPr wrap="square">
            <a:spAutoFit/>
          </a:bodyPr>
          <a:lstStyle/>
          <a:p>
            <a:pPr algn="ctr"/>
            <a:r>
              <a:rPr lang="en-US" sz="1200" b="1">
                <a:effectLst/>
                <a:latin typeface="Segoe UI" panose="020B0502040204020203" pitchFamily="34" charset="0"/>
                <a:ea typeface="Calibri" panose="020F0502020204030204" pitchFamily="34" charset="0"/>
                <a:cs typeface="Segoe UI" panose="020B0502040204020203" pitchFamily="34" charset="0"/>
              </a:rPr>
              <a:t>ADMINISTRATIVE &amp; GENERAL EXPENSES </a:t>
            </a:r>
            <a:endParaRPr lang="en-GB" sz="1200">
              <a:latin typeface="Segoe UI" panose="020B0502040204020203" pitchFamily="34" charset="0"/>
              <a:cs typeface="Segoe UI" panose="020B0502040204020203" pitchFamily="34" charset="0"/>
            </a:endParaRPr>
          </a:p>
        </p:txBody>
      </p:sp>
      <p:graphicFrame>
        <p:nvGraphicFramePr>
          <p:cNvPr id="4" name="Table 3">
            <a:extLst>
              <a:ext uri="{FF2B5EF4-FFF2-40B4-BE49-F238E27FC236}">
                <a16:creationId xmlns:a16="http://schemas.microsoft.com/office/drawing/2014/main" id="{D30AF33F-151A-1006-5586-5AC85B385116}"/>
              </a:ext>
            </a:extLst>
          </p:cNvPr>
          <p:cNvGraphicFramePr>
            <a:graphicFrameLocks noGrp="1"/>
          </p:cNvGraphicFramePr>
          <p:nvPr>
            <p:extLst>
              <p:ext uri="{D42A27DB-BD31-4B8C-83A1-F6EECF244321}">
                <p14:modId xmlns:p14="http://schemas.microsoft.com/office/powerpoint/2010/main" val="1424104616"/>
              </p:ext>
            </p:extLst>
          </p:nvPr>
        </p:nvGraphicFramePr>
        <p:xfrm>
          <a:off x="566420" y="4029835"/>
          <a:ext cx="5725160" cy="3245805"/>
        </p:xfrm>
        <a:graphic>
          <a:graphicData uri="http://schemas.openxmlformats.org/drawingml/2006/table">
            <a:tbl>
              <a:tblPr firstRow="1" firstCol="1" bandRow="1">
                <a:tableStyleId>{5940675A-B579-460E-94D1-54222C63F5DA}</a:tableStyleId>
              </a:tblPr>
              <a:tblGrid>
                <a:gridCol w="2701036">
                  <a:extLst>
                    <a:ext uri="{9D8B030D-6E8A-4147-A177-3AD203B41FA5}">
                      <a16:colId xmlns:a16="http://schemas.microsoft.com/office/drawing/2014/main" val="4175413998"/>
                    </a:ext>
                  </a:extLst>
                </a:gridCol>
                <a:gridCol w="1115314">
                  <a:extLst>
                    <a:ext uri="{9D8B030D-6E8A-4147-A177-3AD203B41FA5}">
                      <a16:colId xmlns:a16="http://schemas.microsoft.com/office/drawing/2014/main" val="1127054512"/>
                    </a:ext>
                  </a:extLst>
                </a:gridCol>
                <a:gridCol w="1908810">
                  <a:extLst>
                    <a:ext uri="{9D8B030D-6E8A-4147-A177-3AD203B41FA5}">
                      <a16:colId xmlns:a16="http://schemas.microsoft.com/office/drawing/2014/main" val="3342172023"/>
                    </a:ext>
                  </a:extLst>
                </a:gridCol>
              </a:tblGrid>
              <a:tr h="358488">
                <a:tc>
                  <a:txBody>
                    <a:bodyPr/>
                    <a:lstStyle/>
                    <a:p>
                      <a:pPr>
                        <a:lnSpc>
                          <a:spcPct val="107000"/>
                        </a:lnSpc>
                        <a:spcBef>
                          <a:spcPts val="445"/>
                        </a:spcBef>
                        <a:spcAft>
                          <a:spcPts val="0"/>
                        </a:spcAft>
                      </a:pPr>
                      <a:r>
                        <a:rPr lang="en-GB" sz="1000">
                          <a:solidFill>
                            <a:schemeClr val="bg1"/>
                          </a:solidFill>
                          <a:effectLst/>
                          <a:latin typeface="Segoe UI" panose="020B0502040204020203" pitchFamily="34" charset="0"/>
                          <a:cs typeface="Segoe UI" panose="020B0502040204020203" pitchFamily="34" charset="0"/>
                        </a:rPr>
                        <a:t> </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marL="560070" algn="r">
                        <a:lnSpc>
                          <a:spcPts val="1190"/>
                        </a:lnSpc>
                        <a:spcAft>
                          <a:spcPts val="0"/>
                        </a:spcAft>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marL="560070" algn="r">
                        <a:lnSpc>
                          <a:spcPts val="1190"/>
                        </a:lnSpc>
                        <a:spcAft>
                          <a:spcPts val="0"/>
                        </a:spcAft>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marL="560070" algn="r">
                        <a:lnSpc>
                          <a:spcPts val="1190"/>
                        </a:lnSpc>
                        <a:spcAft>
                          <a:spcPts val="0"/>
                        </a:spcAft>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marL="560070" algn="r">
                        <a:lnSpc>
                          <a:spcPts val="1190"/>
                        </a:lnSpc>
                        <a:spcAft>
                          <a:spcPts val="0"/>
                        </a:spcAft>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extLst>
                  <a:ext uri="{0D108BD9-81ED-4DB2-BD59-A6C34878D82A}">
                    <a16:rowId xmlns:a16="http://schemas.microsoft.com/office/drawing/2014/main" val="2637235912"/>
                  </a:ext>
                </a:extLst>
              </a:tr>
              <a:tr h="193434">
                <a:tc>
                  <a:txBody>
                    <a:bodyPr/>
                    <a:lstStyle/>
                    <a:p>
                      <a:pPr marL="77470">
                        <a:lnSpc>
                          <a:spcPts val="1195"/>
                        </a:lnSpc>
                      </a:pPr>
                      <a:r>
                        <a:rPr lang="en-US" sz="1000">
                          <a:effectLst/>
                          <a:latin typeface="Segoe UI" panose="020B0502040204020203" pitchFamily="34" charset="0"/>
                          <a:cs typeface="Segoe UI" panose="020B0502040204020203" pitchFamily="34" charset="0"/>
                        </a:rPr>
                        <a:t>Out</a:t>
                      </a:r>
                      <a:r>
                        <a:rPr lang="en-US" sz="1000" spc="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of</a:t>
                      </a:r>
                      <a:r>
                        <a:rPr lang="en-US" sz="1000" spc="1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Station</a:t>
                      </a:r>
                      <a:r>
                        <a:rPr lang="en-US" sz="1000" spc="2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Allowance</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195"/>
                        </a:lnSpc>
                      </a:pPr>
                      <a:r>
                        <a:rPr lang="en-US" sz="1000">
                          <a:effectLst/>
                          <a:latin typeface="Segoe UI" panose="020B0502040204020203" pitchFamily="34" charset="0"/>
                          <a:cs typeface="Segoe UI" panose="020B0502040204020203" pitchFamily="34" charset="0"/>
                        </a:rPr>
                        <a:t>413,872</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135" algn="r">
                        <a:lnSpc>
                          <a:spcPts val="1195"/>
                        </a:lnSpc>
                      </a:pPr>
                      <a:r>
                        <a:rPr lang="en-US" sz="1000">
                          <a:effectLst/>
                          <a:latin typeface="Segoe UI" panose="020B0502040204020203" pitchFamily="34" charset="0"/>
                          <a:cs typeface="Segoe UI" panose="020B0502040204020203" pitchFamily="34" charset="0"/>
                        </a:rPr>
                        <a:t>818,490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9852473"/>
                  </a:ext>
                </a:extLst>
              </a:tr>
              <a:tr h="192687">
                <a:tc>
                  <a:txBody>
                    <a:bodyPr/>
                    <a:lstStyle/>
                    <a:p>
                      <a:pPr marL="77470">
                        <a:lnSpc>
                          <a:spcPts val="1190"/>
                        </a:lnSpc>
                      </a:pPr>
                      <a:r>
                        <a:rPr lang="en-US" sz="1000">
                          <a:effectLst/>
                          <a:latin typeface="Segoe UI" panose="020B0502040204020203" pitchFamily="34" charset="0"/>
                          <a:cs typeface="Segoe UI" panose="020B0502040204020203" pitchFamily="34" charset="0"/>
                        </a:rPr>
                        <a:t>Hire</a:t>
                      </a:r>
                      <a:r>
                        <a:rPr lang="en-US" sz="1000" spc="22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of</a:t>
                      </a:r>
                      <a:r>
                        <a:rPr lang="en-US" sz="1000" spc="22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Grounds/Facilities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494,400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34,400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34538649"/>
                  </a:ext>
                </a:extLst>
              </a:tr>
              <a:tr h="191940">
                <a:tc>
                  <a:txBody>
                    <a:bodyPr/>
                    <a:lstStyle/>
                    <a:p>
                      <a:pPr marL="77470">
                        <a:lnSpc>
                          <a:spcPts val="1190"/>
                        </a:lnSpc>
                      </a:pPr>
                      <a:r>
                        <a:rPr lang="en-US" sz="1000">
                          <a:effectLst/>
                          <a:latin typeface="Segoe UI" panose="020B0502040204020203" pitchFamily="34" charset="0"/>
                          <a:cs typeface="Segoe UI" panose="020B0502040204020203" pitchFamily="34" charset="0"/>
                        </a:rPr>
                        <a:t>Fuel</a:t>
                      </a:r>
                      <a:r>
                        <a:rPr lang="en-US" sz="1000" spc="8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and</a:t>
                      </a:r>
                      <a:r>
                        <a:rPr lang="en-US" sz="1000" spc="8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Lubricants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300,271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14,210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21977492"/>
                  </a:ext>
                </a:extLst>
              </a:tr>
              <a:tr h="192687">
                <a:tc>
                  <a:txBody>
                    <a:bodyPr/>
                    <a:lstStyle/>
                    <a:p>
                      <a:pPr marL="77470">
                        <a:lnSpc>
                          <a:spcPts val="1190"/>
                        </a:lnSpc>
                      </a:pPr>
                      <a:r>
                        <a:rPr lang="en-US" sz="1000">
                          <a:effectLst/>
                          <a:latin typeface="Segoe UI" panose="020B0502040204020203" pitchFamily="34" charset="0"/>
                          <a:cs typeface="Segoe UI" panose="020B0502040204020203" pitchFamily="34" charset="0"/>
                        </a:rPr>
                        <a:t>Workshops</a:t>
                      </a:r>
                      <a:r>
                        <a:rPr lang="en-US" sz="1000" spc="2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and</a:t>
                      </a:r>
                      <a:r>
                        <a:rPr lang="en-US" sz="1000" spc="2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Seminars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678,700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135" algn="r">
                        <a:lnSpc>
                          <a:spcPts val="1190"/>
                        </a:lnSpc>
                      </a:pPr>
                      <a:r>
                        <a:rPr lang="en-US" sz="1000">
                          <a:effectLst/>
                          <a:latin typeface="Segoe UI" panose="020B0502040204020203" pitchFamily="34" charset="0"/>
                          <a:cs typeface="Segoe UI" panose="020B0502040204020203" pitchFamily="34" charset="0"/>
                        </a:rPr>
                        <a:t>445,658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228728490"/>
                  </a:ext>
                </a:extLst>
              </a:tr>
              <a:tr h="191940">
                <a:tc>
                  <a:txBody>
                    <a:bodyPr/>
                    <a:lstStyle/>
                    <a:p>
                      <a:pPr marL="77470">
                        <a:lnSpc>
                          <a:spcPts val="1190"/>
                        </a:lnSpc>
                      </a:pPr>
                      <a:r>
                        <a:rPr lang="en-US" sz="1000">
                          <a:effectLst/>
                          <a:latin typeface="Segoe UI" panose="020B0502040204020203" pitchFamily="34" charset="0"/>
                          <a:cs typeface="Segoe UI" panose="020B0502040204020203" pitchFamily="34" charset="0"/>
                        </a:rPr>
                        <a:t>Media</a:t>
                      </a:r>
                      <a:r>
                        <a:rPr lang="en-US" sz="1000" spc="1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and</a:t>
                      </a:r>
                      <a:r>
                        <a:rPr lang="en-US" sz="1000" spc="2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Publication</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0"/>
                        </a:lnSpc>
                      </a:pPr>
                      <a:r>
                        <a:rPr lang="en-US" sz="1000">
                          <a:effectLst/>
                          <a:latin typeface="Segoe UI" panose="020B0502040204020203" pitchFamily="34" charset="0"/>
                          <a:cs typeface="Segoe UI" panose="020B0502040204020203" pitchFamily="34" charset="0"/>
                        </a:rPr>
                        <a:t>15,254</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30,924</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96353869"/>
                  </a:ext>
                </a:extLst>
              </a:tr>
              <a:tr h="193434">
                <a:tc>
                  <a:txBody>
                    <a:bodyPr/>
                    <a:lstStyle/>
                    <a:p>
                      <a:pPr marL="77470">
                        <a:lnSpc>
                          <a:spcPts val="1195"/>
                        </a:lnSpc>
                      </a:pPr>
                      <a:r>
                        <a:rPr lang="en-US" sz="1000">
                          <a:effectLst/>
                          <a:latin typeface="Segoe UI" panose="020B0502040204020203" pitchFamily="34" charset="0"/>
                          <a:cs typeface="Segoe UI" panose="020B0502040204020203" pitchFamily="34" charset="0"/>
                        </a:rPr>
                        <a:t>Refreshments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675" algn="r">
                        <a:lnSpc>
                          <a:spcPts val="1195"/>
                        </a:lnSpc>
                      </a:pPr>
                      <a:r>
                        <a:rPr lang="en-US" sz="1000">
                          <a:effectLst/>
                          <a:latin typeface="Segoe UI" panose="020B0502040204020203" pitchFamily="34" charset="0"/>
                          <a:cs typeface="Segoe UI" panose="020B0502040204020203" pitchFamily="34" charset="0"/>
                        </a:rPr>
                        <a: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5"/>
                        </a:lnSpc>
                      </a:pPr>
                      <a:r>
                        <a:rPr lang="en-US" sz="1000">
                          <a:effectLst/>
                          <a:latin typeface="Segoe UI" panose="020B0502040204020203" pitchFamily="34" charset="0"/>
                          <a:cs typeface="Segoe UI" panose="020B0502040204020203" pitchFamily="34" charset="0"/>
                        </a:rPr>
                        <a:t>59,640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73893327"/>
                  </a:ext>
                </a:extLst>
              </a:tr>
              <a:tr h="385374">
                <a:tc>
                  <a:txBody>
                    <a:bodyPr/>
                    <a:lstStyle/>
                    <a:p>
                      <a:pPr marL="0">
                        <a:lnSpc>
                          <a:spcPct val="100000"/>
                        </a:lnSpc>
                      </a:pPr>
                      <a:r>
                        <a:rPr lang="en-US" sz="1000">
                          <a:effectLst/>
                          <a:latin typeface="Segoe UI" panose="020B0502040204020203" pitchFamily="34" charset="0"/>
                          <a:cs typeface="Segoe UI" panose="020B0502040204020203" pitchFamily="34" charset="0"/>
                        </a:rPr>
                        <a:t>  Negotiation</a:t>
                      </a:r>
                      <a:r>
                        <a:rPr lang="en-US" sz="1000" spc="10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Allowances</a:t>
                      </a:r>
                      <a:endParaRPr lang="en-GB" sz="1000">
                        <a:effectLst/>
                        <a:latin typeface="Segoe UI" panose="020B0502040204020203" pitchFamily="34" charset="0"/>
                        <a:cs typeface="Segoe UI" panose="020B0502040204020203" pitchFamily="34" charset="0"/>
                      </a:endParaRPr>
                    </a:p>
                    <a:p>
                      <a:pPr marL="0">
                        <a:lnSpc>
                          <a:spcPct val="100000"/>
                        </a:lnSpc>
                      </a:pPr>
                      <a:r>
                        <a:rPr lang="en-US" sz="1000">
                          <a:effectLst/>
                          <a:latin typeface="Segoe UI" panose="020B0502040204020203" pitchFamily="34" charset="0"/>
                          <a:cs typeface="Segoe UI" panose="020B0502040204020203" pitchFamily="34" charset="0"/>
                        </a:rPr>
                        <a:t>  Signing</a:t>
                      </a:r>
                      <a:r>
                        <a:rPr lang="en-US" sz="1000" spc="17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of</a:t>
                      </a:r>
                      <a:r>
                        <a:rPr lang="en-US" sz="1000" spc="18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Performance</a:t>
                      </a:r>
                      <a:r>
                        <a:rPr lang="en-US" sz="1000" spc="19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Contract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285"/>
                        </a:lnSpc>
                      </a:pPr>
                      <a:r>
                        <a:rPr lang="en-US" sz="1000">
                          <a:effectLst/>
                          <a:latin typeface="Segoe UI" panose="020B0502040204020203" pitchFamily="34" charset="0"/>
                          <a:cs typeface="Segoe UI" panose="020B0502040204020203" pitchFamily="34" charset="0"/>
                        </a:rPr>
                        <a:t>940,800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135" algn="r">
                        <a:lnSpc>
                          <a:spcPts val="1285"/>
                        </a:lnSpc>
                      </a:pPr>
                      <a:r>
                        <a:rPr lang="en-US" sz="1000">
                          <a:effectLst/>
                          <a:latin typeface="Segoe UI" panose="020B0502040204020203" pitchFamily="34" charset="0"/>
                          <a:cs typeface="Segoe UI" panose="020B0502040204020203" pitchFamily="34" charset="0"/>
                        </a:rPr>
                        <a:t>864,223</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76880328"/>
                  </a:ext>
                </a:extLst>
              </a:tr>
              <a:tr h="191940">
                <a:tc>
                  <a:txBody>
                    <a:bodyPr/>
                    <a:lstStyle/>
                    <a:p>
                      <a:pPr marL="77470">
                        <a:lnSpc>
                          <a:spcPts val="1190"/>
                        </a:lnSpc>
                      </a:pPr>
                      <a:r>
                        <a:rPr lang="en-US" sz="1000">
                          <a:effectLst/>
                          <a:latin typeface="Segoe UI" panose="020B0502040204020203" pitchFamily="34" charset="0"/>
                          <a:cs typeface="Segoe UI" panose="020B0502040204020203" pitchFamily="34" charset="0"/>
                        </a:rPr>
                        <a:t>Local</a:t>
                      </a:r>
                      <a:r>
                        <a:rPr lang="en-US" sz="1000" spc="10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Consultancies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270,086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2,096,510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32864387"/>
                  </a:ext>
                </a:extLst>
              </a:tr>
              <a:tr h="192687">
                <a:tc>
                  <a:txBody>
                    <a:bodyPr/>
                    <a:lstStyle/>
                    <a:p>
                      <a:pPr marL="77470">
                        <a:lnSpc>
                          <a:spcPts val="1190"/>
                        </a:lnSpc>
                      </a:pPr>
                      <a:r>
                        <a:rPr lang="en-US" sz="1000">
                          <a:effectLst/>
                          <a:latin typeface="Segoe UI" panose="020B0502040204020203" pitchFamily="34" charset="0"/>
                          <a:cs typeface="Segoe UI" panose="020B0502040204020203" pitchFamily="34" charset="0"/>
                        </a:rPr>
                        <a:t>Operations/Special</a:t>
                      </a:r>
                      <a:r>
                        <a:rPr lang="en-US" sz="1000" spc="2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Services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277,745</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135" algn="r">
                        <a:lnSpc>
                          <a:spcPts val="1190"/>
                        </a:lnSpc>
                      </a:pPr>
                      <a:r>
                        <a:rPr lang="en-US" sz="1000">
                          <a:effectLst/>
                          <a:latin typeface="Segoe UI" panose="020B0502040204020203" pitchFamily="34" charset="0"/>
                          <a:cs typeface="Segoe UI" panose="020B0502040204020203" pitchFamily="34" charset="0"/>
                        </a:rPr>
                        <a:t>261,241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44205689"/>
                  </a:ext>
                </a:extLst>
              </a:tr>
              <a:tr h="193434">
                <a:tc>
                  <a:txBody>
                    <a:bodyPr/>
                    <a:lstStyle/>
                    <a:p>
                      <a:pPr marL="77470">
                        <a:lnSpc>
                          <a:spcPts val="1200"/>
                        </a:lnSpc>
                      </a:pPr>
                      <a:r>
                        <a:rPr lang="en-US" sz="1000">
                          <a:effectLst/>
                          <a:latin typeface="Segoe UI" panose="020B0502040204020203" pitchFamily="34" charset="0"/>
                          <a:cs typeface="Segoe UI" panose="020B0502040204020203" pitchFamily="34" charset="0"/>
                        </a:rPr>
                        <a:t>Miscellaneous</a:t>
                      </a:r>
                      <a:r>
                        <a:rPr lang="en-US" sz="1000" spc="-1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expenses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200"/>
                        </a:lnSpc>
                      </a:pPr>
                      <a:r>
                        <a:rPr lang="en-US" sz="1000">
                          <a:effectLst/>
                          <a:latin typeface="Segoe UI" panose="020B0502040204020203" pitchFamily="34" charset="0"/>
                          <a:cs typeface="Segoe UI" panose="020B0502040204020203" pitchFamily="34" charset="0"/>
                        </a:rPr>
                        <a:t>141,087</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200"/>
                        </a:lnSpc>
                      </a:pPr>
                      <a:r>
                        <a:rPr lang="en-US" sz="1000">
                          <a:effectLst/>
                          <a:latin typeface="Segoe UI" panose="020B0502040204020203" pitchFamily="34" charset="0"/>
                          <a:cs typeface="Segoe UI" panose="020B0502040204020203" pitchFamily="34" charset="0"/>
                        </a:rPr>
                        <a:t>59,396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706314432"/>
                  </a:ext>
                </a:extLst>
              </a:tr>
              <a:tr h="191940">
                <a:tc>
                  <a:txBody>
                    <a:bodyPr/>
                    <a:lstStyle/>
                    <a:p>
                      <a:pPr marL="77470">
                        <a:lnSpc>
                          <a:spcPts val="1190"/>
                        </a:lnSpc>
                      </a:pPr>
                      <a:r>
                        <a:rPr lang="en-US" sz="1000">
                          <a:effectLst/>
                          <a:latin typeface="Segoe UI" panose="020B0502040204020203" pitchFamily="34" charset="0"/>
                          <a:cs typeface="Segoe UI" panose="020B0502040204020203" pitchFamily="34" charset="0"/>
                        </a:rPr>
                        <a:t>Other</a:t>
                      </a:r>
                      <a:r>
                        <a:rPr lang="en-US" sz="1000" spc="2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expenses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123,567</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20,000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04088400"/>
                  </a:ext>
                </a:extLst>
              </a:tr>
              <a:tr h="191940">
                <a:tc>
                  <a:txBody>
                    <a:bodyPr/>
                    <a:lstStyle/>
                    <a:p>
                      <a:pPr marL="77470">
                        <a:lnSpc>
                          <a:spcPts val="1190"/>
                        </a:lnSpc>
                      </a:pPr>
                      <a:r>
                        <a:rPr lang="en-US" sz="1000">
                          <a:effectLst/>
                          <a:latin typeface="Segoe UI" panose="020B0502040204020203" pitchFamily="34" charset="0"/>
                          <a:cs typeface="Segoe UI" panose="020B0502040204020203" pitchFamily="34" charset="0"/>
                        </a:rPr>
                        <a:t>Quarterly</a:t>
                      </a:r>
                      <a:r>
                        <a:rPr lang="en-US" sz="1000" spc="2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monitoring</a:t>
                      </a:r>
                      <a:r>
                        <a:rPr lang="en-US" sz="1000" spc="2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of</a:t>
                      </a:r>
                      <a:r>
                        <a:rPr lang="en-US" sz="1000" spc="2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SOEs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107,500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93861503"/>
                  </a:ext>
                </a:extLst>
              </a:tr>
              <a:tr h="191940">
                <a:tc>
                  <a:txBody>
                    <a:bodyPr/>
                    <a:lstStyle/>
                    <a:p>
                      <a:pPr marL="77470">
                        <a:lnSpc>
                          <a:spcPts val="1190"/>
                        </a:lnSpc>
                      </a:pPr>
                      <a:r>
                        <a:rPr lang="en-US" sz="1000">
                          <a:effectLst/>
                          <a:latin typeface="Segoe UI" panose="020B0502040204020203" pitchFamily="34" charset="0"/>
                          <a:cs typeface="Segoe UI" panose="020B0502040204020203" pitchFamily="34" charset="0"/>
                        </a:rPr>
                        <a:t>Governance and compliance expenses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408,950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68964124"/>
                  </a:ext>
                </a:extLst>
              </a:tr>
              <a:tr h="191940">
                <a:tc>
                  <a:txBody>
                    <a:bodyPr/>
                    <a:lstStyle/>
                    <a:p>
                      <a:pPr marL="77470">
                        <a:lnSpc>
                          <a:spcPts val="1190"/>
                        </a:lnSpc>
                      </a:pPr>
                      <a:r>
                        <a:rPr lang="en-US" sz="1000" b="1">
                          <a:solidFill>
                            <a:srgbClr val="254159"/>
                          </a:solidFill>
                          <a:effectLst/>
                          <a:latin typeface="Segoe UI" panose="020B0502040204020203" pitchFamily="34" charset="0"/>
                          <a:cs typeface="Segoe UI" panose="020B0502040204020203" pitchFamily="34" charset="0"/>
                        </a:rPr>
                        <a:t>Total</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marR="64770" algn="r">
                        <a:lnSpc>
                          <a:spcPts val="1190"/>
                        </a:lnSpc>
                      </a:pPr>
                      <a:r>
                        <a:rPr lang="en-US" sz="1000" b="1">
                          <a:solidFill>
                            <a:srgbClr val="254159"/>
                          </a:solidFill>
                          <a:effectLst/>
                          <a:latin typeface="Segoe UI" panose="020B0502040204020203" pitchFamily="34" charset="0"/>
                          <a:cs typeface="Segoe UI" panose="020B0502040204020203" pitchFamily="34" charset="0"/>
                        </a:rPr>
                        <a:t>4,172,243</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marR="65405" algn="r">
                        <a:lnSpc>
                          <a:spcPts val="1190"/>
                        </a:lnSpc>
                      </a:pPr>
                      <a:r>
                        <a:rPr lang="en-US" sz="1000" b="1">
                          <a:solidFill>
                            <a:srgbClr val="254159"/>
                          </a:solidFill>
                          <a:effectLst/>
                          <a:latin typeface="Segoe UI" panose="020B0502040204020203" pitchFamily="34" charset="0"/>
                          <a:cs typeface="Segoe UI" panose="020B0502040204020203" pitchFamily="34" charset="0"/>
                        </a:rPr>
                        <a:t>4,704,692</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extLst>
                  <a:ext uri="{0D108BD9-81ED-4DB2-BD59-A6C34878D82A}">
                    <a16:rowId xmlns:a16="http://schemas.microsoft.com/office/drawing/2014/main" val="3859493370"/>
                  </a:ext>
                </a:extLst>
              </a:tr>
            </a:tbl>
          </a:graphicData>
        </a:graphic>
      </p:graphicFrame>
      <p:sp>
        <p:nvSpPr>
          <p:cNvPr id="6" name="TextBox 5">
            <a:extLst>
              <a:ext uri="{FF2B5EF4-FFF2-40B4-BE49-F238E27FC236}">
                <a16:creationId xmlns:a16="http://schemas.microsoft.com/office/drawing/2014/main" id="{B451CE91-1D08-9763-710B-258FC77DC006}"/>
              </a:ext>
            </a:extLst>
          </p:cNvPr>
          <p:cNvSpPr txBox="1"/>
          <p:nvPr/>
        </p:nvSpPr>
        <p:spPr>
          <a:xfrm>
            <a:off x="1884426" y="3654904"/>
            <a:ext cx="2705100" cy="261610"/>
          </a:xfrm>
          <a:prstGeom prst="rect">
            <a:avLst/>
          </a:prstGeom>
          <a:noFill/>
        </p:spPr>
        <p:txBody>
          <a:bodyPr wrap="square">
            <a:spAutoFit/>
          </a:bodyPr>
          <a:lstStyle/>
          <a:p>
            <a:pPr algn="ctr"/>
            <a:r>
              <a:rPr lang="en-US" sz="11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MONITORING</a:t>
            </a:r>
            <a:r>
              <a:rPr lang="en-US" sz="1100" b="1" spc="35">
                <a:solidFill>
                  <a:srgbClr val="254159"/>
                </a:solidFill>
                <a:effectLst/>
                <a:latin typeface="Segoe UI" panose="020B0502040204020203" pitchFamily="34" charset="0"/>
                <a:ea typeface="Cambria" panose="02040503050406030204" pitchFamily="18" charset="0"/>
                <a:cs typeface="Segoe UI" panose="020B0502040204020203" pitchFamily="34" charset="0"/>
              </a:rPr>
              <a:t> </a:t>
            </a:r>
            <a:r>
              <a:rPr lang="en-US" sz="11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OF</a:t>
            </a:r>
            <a:r>
              <a:rPr lang="en-US" sz="1100" b="1" spc="30">
                <a:solidFill>
                  <a:srgbClr val="254159"/>
                </a:solidFill>
                <a:effectLst/>
                <a:latin typeface="Segoe UI" panose="020B0502040204020203" pitchFamily="34" charset="0"/>
                <a:ea typeface="Cambria" panose="02040503050406030204" pitchFamily="18" charset="0"/>
                <a:cs typeface="Segoe UI" panose="020B0502040204020203" pitchFamily="34" charset="0"/>
              </a:rPr>
              <a:t> </a:t>
            </a:r>
            <a:r>
              <a:rPr lang="en-US" sz="11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SPECIFIED</a:t>
            </a:r>
            <a:r>
              <a:rPr lang="en-US" sz="1100" b="1" spc="45">
                <a:solidFill>
                  <a:srgbClr val="254159"/>
                </a:solidFill>
                <a:effectLst/>
                <a:latin typeface="Segoe UI" panose="020B0502040204020203" pitchFamily="34" charset="0"/>
                <a:ea typeface="Cambria" panose="02040503050406030204" pitchFamily="18" charset="0"/>
                <a:cs typeface="Segoe UI" panose="020B0502040204020203" pitchFamily="34" charset="0"/>
              </a:rPr>
              <a:t> </a:t>
            </a:r>
            <a:r>
              <a:rPr lang="en-US" sz="11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ENTITIES</a:t>
            </a:r>
            <a:endParaRPr lang="en-GB" sz="1100">
              <a:solidFill>
                <a:srgbClr val="254159"/>
              </a:solidFill>
              <a:latin typeface="Segoe UI" panose="020B0502040204020203" pitchFamily="34" charset="0"/>
              <a:cs typeface="Segoe UI" panose="020B0502040204020203" pitchFamily="34" charset="0"/>
            </a:endParaRPr>
          </a:p>
        </p:txBody>
      </p:sp>
      <p:cxnSp>
        <p:nvCxnSpPr>
          <p:cNvPr id="9" name="Straight Connector 8">
            <a:extLst>
              <a:ext uri="{FF2B5EF4-FFF2-40B4-BE49-F238E27FC236}">
                <a16:creationId xmlns:a16="http://schemas.microsoft.com/office/drawing/2014/main" id="{D3511A56-1947-6CD8-B974-C45E5598AF34}"/>
              </a:ext>
            </a:extLst>
          </p:cNvPr>
          <p:cNvCxnSpPr>
            <a:cxnSpLocks/>
          </p:cNvCxnSpPr>
          <p:nvPr/>
        </p:nvCxnSpPr>
        <p:spPr>
          <a:xfrm>
            <a:off x="624250" y="4576654"/>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672BEC4-CA27-40FA-9C2E-39F90C0DCD12}"/>
              </a:ext>
            </a:extLst>
          </p:cNvPr>
          <p:cNvCxnSpPr>
            <a:cxnSpLocks/>
          </p:cNvCxnSpPr>
          <p:nvPr/>
        </p:nvCxnSpPr>
        <p:spPr>
          <a:xfrm>
            <a:off x="624250" y="4777822"/>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7763427-23D5-2D39-E6B8-B1A38D176F93}"/>
              </a:ext>
            </a:extLst>
          </p:cNvPr>
          <p:cNvCxnSpPr>
            <a:cxnSpLocks/>
          </p:cNvCxnSpPr>
          <p:nvPr/>
        </p:nvCxnSpPr>
        <p:spPr>
          <a:xfrm>
            <a:off x="624250" y="4954606"/>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C19202DA-D0FB-1FF0-330C-941F903A3F2E}"/>
              </a:ext>
            </a:extLst>
          </p:cNvPr>
          <p:cNvCxnSpPr>
            <a:cxnSpLocks/>
          </p:cNvCxnSpPr>
          <p:nvPr/>
        </p:nvCxnSpPr>
        <p:spPr>
          <a:xfrm>
            <a:off x="624250" y="5113102"/>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01152CC-6F86-04B3-B52E-C6EFBD38BA5C}"/>
              </a:ext>
            </a:extLst>
          </p:cNvPr>
          <p:cNvCxnSpPr>
            <a:cxnSpLocks/>
          </p:cNvCxnSpPr>
          <p:nvPr/>
        </p:nvCxnSpPr>
        <p:spPr>
          <a:xfrm>
            <a:off x="648634" y="5332558"/>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36637BE-150A-7DEE-031C-BEED17EF1461}"/>
              </a:ext>
            </a:extLst>
          </p:cNvPr>
          <p:cNvCxnSpPr>
            <a:cxnSpLocks/>
          </p:cNvCxnSpPr>
          <p:nvPr/>
        </p:nvCxnSpPr>
        <p:spPr>
          <a:xfrm>
            <a:off x="648634" y="5509342"/>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BF8C78C-6A21-6231-5283-4E35FE8DF657}"/>
              </a:ext>
            </a:extLst>
          </p:cNvPr>
          <p:cNvCxnSpPr>
            <a:cxnSpLocks/>
          </p:cNvCxnSpPr>
          <p:nvPr/>
        </p:nvCxnSpPr>
        <p:spPr>
          <a:xfrm>
            <a:off x="648634" y="5698318"/>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B12BFED-FC23-1AF8-F39A-756BD96A21CA}"/>
              </a:ext>
            </a:extLst>
          </p:cNvPr>
          <p:cNvCxnSpPr>
            <a:cxnSpLocks/>
          </p:cNvCxnSpPr>
          <p:nvPr/>
        </p:nvCxnSpPr>
        <p:spPr>
          <a:xfrm>
            <a:off x="636442" y="5881198"/>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367A041-24BB-3EED-30EF-3D0E6D3F379B}"/>
              </a:ext>
            </a:extLst>
          </p:cNvPr>
          <p:cNvCxnSpPr>
            <a:cxnSpLocks/>
          </p:cNvCxnSpPr>
          <p:nvPr/>
        </p:nvCxnSpPr>
        <p:spPr>
          <a:xfrm>
            <a:off x="636442" y="6085414"/>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D08CE58B-0F24-FF56-829C-6DDC664E2AF5}"/>
              </a:ext>
            </a:extLst>
          </p:cNvPr>
          <p:cNvCxnSpPr>
            <a:cxnSpLocks/>
          </p:cNvCxnSpPr>
          <p:nvPr/>
        </p:nvCxnSpPr>
        <p:spPr>
          <a:xfrm>
            <a:off x="636442" y="6286582"/>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D73758FE-9158-17C8-5494-B619BDF42FF7}"/>
              </a:ext>
            </a:extLst>
          </p:cNvPr>
          <p:cNvCxnSpPr>
            <a:cxnSpLocks/>
          </p:cNvCxnSpPr>
          <p:nvPr/>
        </p:nvCxnSpPr>
        <p:spPr>
          <a:xfrm>
            <a:off x="636442" y="6493846"/>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1C235C7B-F490-C70C-C3C1-D695A82BBAC5}"/>
              </a:ext>
            </a:extLst>
          </p:cNvPr>
          <p:cNvCxnSpPr>
            <a:cxnSpLocks/>
          </p:cNvCxnSpPr>
          <p:nvPr/>
        </p:nvCxnSpPr>
        <p:spPr>
          <a:xfrm>
            <a:off x="636442" y="6682822"/>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5C6FE639-CD9C-C171-5C7A-4D453491E99A}"/>
              </a:ext>
            </a:extLst>
          </p:cNvPr>
          <p:cNvCxnSpPr>
            <a:cxnSpLocks/>
          </p:cNvCxnSpPr>
          <p:nvPr/>
        </p:nvCxnSpPr>
        <p:spPr>
          <a:xfrm>
            <a:off x="660826" y="6879418"/>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2EDC0ED4-25D3-028D-CFC4-7421DA8DAA70}"/>
              </a:ext>
            </a:extLst>
          </p:cNvPr>
          <p:cNvCxnSpPr>
            <a:cxnSpLocks/>
          </p:cNvCxnSpPr>
          <p:nvPr/>
        </p:nvCxnSpPr>
        <p:spPr>
          <a:xfrm>
            <a:off x="648634" y="7389958"/>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graphicFrame>
        <p:nvGraphicFramePr>
          <p:cNvPr id="59" name="Table 58">
            <a:extLst>
              <a:ext uri="{FF2B5EF4-FFF2-40B4-BE49-F238E27FC236}">
                <a16:creationId xmlns:a16="http://schemas.microsoft.com/office/drawing/2014/main" id="{1DFD18E3-350F-86CE-EA4C-C480B655A7C0}"/>
              </a:ext>
            </a:extLst>
          </p:cNvPr>
          <p:cNvGraphicFramePr>
            <a:graphicFrameLocks noGrp="1"/>
          </p:cNvGraphicFramePr>
          <p:nvPr>
            <p:extLst>
              <p:ext uri="{D42A27DB-BD31-4B8C-83A1-F6EECF244321}">
                <p14:modId xmlns:p14="http://schemas.microsoft.com/office/powerpoint/2010/main" val="3281425604"/>
              </p:ext>
            </p:extLst>
          </p:nvPr>
        </p:nvGraphicFramePr>
        <p:xfrm>
          <a:off x="694273" y="7848952"/>
          <a:ext cx="3124200" cy="958660"/>
        </p:xfrm>
        <a:graphic>
          <a:graphicData uri="http://schemas.openxmlformats.org/drawingml/2006/table">
            <a:tbl>
              <a:tblPr firstRow="1" firstCol="1" bandRow="1">
                <a:tableStyleId>{5940675A-B579-460E-94D1-54222C63F5DA}</a:tableStyleId>
              </a:tblPr>
              <a:tblGrid>
                <a:gridCol w="1955800">
                  <a:extLst>
                    <a:ext uri="{9D8B030D-6E8A-4147-A177-3AD203B41FA5}">
                      <a16:colId xmlns:a16="http://schemas.microsoft.com/office/drawing/2014/main" val="3500922920"/>
                    </a:ext>
                  </a:extLst>
                </a:gridCol>
                <a:gridCol w="1168400">
                  <a:extLst>
                    <a:ext uri="{9D8B030D-6E8A-4147-A177-3AD203B41FA5}">
                      <a16:colId xmlns:a16="http://schemas.microsoft.com/office/drawing/2014/main" val="3136869167"/>
                    </a:ext>
                  </a:extLst>
                </a:gridCol>
              </a:tblGrid>
              <a:tr h="0">
                <a:tc>
                  <a:txBody>
                    <a:bodyPr/>
                    <a:lstStyle/>
                    <a:p>
                      <a:pPr algn="l">
                        <a:lnSpc>
                          <a:spcPct val="107000"/>
                        </a:lnSpc>
                        <a:spcAft>
                          <a:spcPts val="800"/>
                        </a:spcAft>
                      </a:pPr>
                      <a:r>
                        <a:rPr lang="en-US" sz="1100" b="1">
                          <a:solidFill>
                            <a:schemeClr val="bg1"/>
                          </a:solidFill>
                          <a:effectLst/>
                          <a:latin typeface="Segoe UI" panose="020B0502040204020203" pitchFamily="34" charset="0"/>
                          <a:cs typeface="Segoe UI" panose="020B0502040204020203" pitchFamily="34" charset="0"/>
                        </a:rPr>
                        <a:t>      55000 Miscellaneous</a:t>
                      </a:r>
                      <a:endParaRPr lang="en-GB" sz="11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algn="r">
                        <a:lnSpc>
                          <a:spcPct val="107000"/>
                        </a:lnSpc>
                        <a:spcAft>
                          <a:spcPts val="800"/>
                        </a:spcAft>
                      </a:pPr>
                      <a:r>
                        <a:rPr lang="en-US" sz="1100" b="1">
                          <a:solidFill>
                            <a:schemeClr val="bg1"/>
                          </a:solidFill>
                          <a:effectLst/>
                          <a:latin typeface="Segoe UI" panose="020B0502040204020203" pitchFamily="34" charset="0"/>
                          <a:cs typeface="Segoe UI" panose="020B0502040204020203" pitchFamily="34" charset="0"/>
                        </a:rPr>
                        <a:t>                   GHS </a:t>
                      </a:r>
                      <a:endParaRPr lang="en-GB" sz="11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extLst>
                  <a:ext uri="{0D108BD9-81ED-4DB2-BD59-A6C34878D82A}">
                    <a16:rowId xmlns:a16="http://schemas.microsoft.com/office/drawing/2014/main" val="2300642853"/>
                  </a:ext>
                </a:extLst>
              </a:tr>
              <a:tr h="198120">
                <a:tc>
                  <a:txBody>
                    <a:bodyPr/>
                    <a:lstStyle/>
                    <a:p>
                      <a:pPr algn="l">
                        <a:lnSpc>
                          <a:spcPct val="107000"/>
                        </a:lnSpc>
                        <a:spcAft>
                          <a:spcPts val="800"/>
                        </a:spcAft>
                      </a:pPr>
                      <a:r>
                        <a:rPr lang="en-US" sz="1100">
                          <a:effectLst/>
                          <a:latin typeface="Segoe UI" panose="020B0502040204020203" pitchFamily="34" charset="0"/>
                          <a:cs typeface="Segoe UI" panose="020B0502040204020203" pitchFamily="34" charset="0"/>
                        </a:rPr>
                        <a:t>      Professional Fees</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lnSpc>
                          <a:spcPct val="107000"/>
                        </a:lnSpc>
                        <a:spcAft>
                          <a:spcPts val="800"/>
                        </a:spcAft>
                      </a:pPr>
                      <a:r>
                        <a:rPr lang="en-US" sz="1100">
                          <a:effectLst/>
                          <a:latin typeface="Segoe UI" panose="020B0502040204020203" pitchFamily="34" charset="0"/>
                          <a:cs typeface="Segoe UI" panose="020B0502040204020203" pitchFamily="34" charset="0"/>
                        </a:rPr>
                        <a:t>32,382.50 </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91401657"/>
                  </a:ext>
                </a:extLst>
              </a:tr>
              <a:tr h="198120">
                <a:tc>
                  <a:txBody>
                    <a:bodyPr/>
                    <a:lstStyle/>
                    <a:p>
                      <a:pPr algn="l">
                        <a:lnSpc>
                          <a:spcPct val="107000"/>
                        </a:lnSpc>
                        <a:spcAft>
                          <a:spcPts val="800"/>
                        </a:spcAft>
                      </a:pPr>
                      <a:r>
                        <a:rPr lang="en-GB" sz="1100">
                          <a:effectLst/>
                          <a:latin typeface="Segoe UI" panose="020B0502040204020203" pitchFamily="34" charset="0"/>
                          <a:cs typeface="Segoe UI" panose="020B0502040204020203" pitchFamily="34" charset="0"/>
                        </a:rPr>
                        <a:t> </a:t>
                      </a:r>
                      <a:r>
                        <a:rPr lang="en-US" sz="1100">
                          <a:effectLst/>
                          <a:latin typeface="Segoe UI" panose="020B0502040204020203" pitchFamily="34" charset="0"/>
                          <a:cs typeface="Segoe UI" panose="020B0502040204020203" pitchFamily="34" charset="0"/>
                        </a:rPr>
                        <a:t>      Donations</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lnSpc>
                          <a:spcPct val="107000"/>
                        </a:lnSpc>
                        <a:spcAft>
                          <a:spcPts val="800"/>
                        </a:spcAft>
                      </a:pPr>
                      <a:r>
                        <a:rPr lang="en-US" sz="1100">
                          <a:effectLst/>
                          <a:latin typeface="Segoe UI" panose="020B0502040204020203" pitchFamily="34" charset="0"/>
                          <a:cs typeface="Segoe UI" panose="020B0502040204020203" pitchFamily="34" charset="0"/>
                        </a:rPr>
                        <a:t>30,959.00 </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35765447"/>
                  </a:ext>
                </a:extLst>
              </a:tr>
              <a:tr h="198120">
                <a:tc>
                  <a:txBody>
                    <a:bodyPr/>
                    <a:lstStyle/>
                    <a:p>
                      <a:pPr algn="l">
                        <a:lnSpc>
                          <a:spcPct val="107000"/>
                        </a:lnSpc>
                        <a:spcAft>
                          <a:spcPts val="800"/>
                        </a:spcAft>
                      </a:pPr>
                      <a:r>
                        <a:rPr lang="en-US" sz="1100">
                          <a:effectLst/>
                          <a:latin typeface="Segoe UI" panose="020B0502040204020203" pitchFamily="34" charset="0"/>
                          <a:cs typeface="Segoe UI" panose="020B0502040204020203" pitchFamily="34" charset="0"/>
                        </a:rPr>
                        <a:t>      Valuations and Rates</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lnSpc>
                          <a:spcPct val="107000"/>
                        </a:lnSpc>
                        <a:spcAft>
                          <a:spcPts val="800"/>
                        </a:spcAft>
                      </a:pPr>
                      <a:r>
                        <a:rPr lang="en-US" sz="1100">
                          <a:effectLst/>
                          <a:latin typeface="Segoe UI" panose="020B0502040204020203" pitchFamily="34" charset="0"/>
                          <a:cs typeface="Segoe UI" panose="020B0502040204020203" pitchFamily="34" charset="0"/>
                        </a:rPr>
                        <a:t>77,745.60 </a:t>
                      </a:r>
                      <a:endParaRPr lang="en-GB" sz="11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28778809"/>
                  </a:ext>
                </a:extLst>
              </a:tr>
              <a:tr h="198120">
                <a:tc>
                  <a:txBody>
                    <a:bodyPr/>
                    <a:lstStyle/>
                    <a:p>
                      <a:pPr algn="l">
                        <a:lnSpc>
                          <a:spcPct val="107000"/>
                        </a:lnSpc>
                        <a:spcAft>
                          <a:spcPts val="800"/>
                        </a:spcAft>
                      </a:pPr>
                      <a:r>
                        <a:rPr lang="en-US" sz="1100" b="1">
                          <a:solidFill>
                            <a:srgbClr val="254159"/>
                          </a:solidFill>
                          <a:effectLst/>
                          <a:latin typeface="Segoe UI" panose="020B0502040204020203" pitchFamily="34" charset="0"/>
                          <a:cs typeface="Segoe UI" panose="020B0502040204020203" pitchFamily="34" charset="0"/>
                        </a:rPr>
                        <a:t>      Total</a:t>
                      </a:r>
                      <a:endParaRPr lang="en-GB" sz="11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algn="r">
                        <a:lnSpc>
                          <a:spcPct val="107000"/>
                        </a:lnSpc>
                        <a:spcAft>
                          <a:spcPts val="800"/>
                        </a:spcAft>
                      </a:pPr>
                      <a:r>
                        <a:rPr lang="en-US" sz="1100" b="1">
                          <a:solidFill>
                            <a:srgbClr val="254159"/>
                          </a:solidFill>
                          <a:effectLst/>
                          <a:latin typeface="Segoe UI" panose="020B0502040204020203" pitchFamily="34" charset="0"/>
                          <a:cs typeface="Segoe UI" panose="020B0502040204020203" pitchFamily="34" charset="0"/>
                        </a:rPr>
                        <a:t>141,087.10 </a:t>
                      </a:r>
                      <a:endParaRPr lang="en-GB" sz="11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extLst>
                  <a:ext uri="{0D108BD9-81ED-4DB2-BD59-A6C34878D82A}">
                    <a16:rowId xmlns:a16="http://schemas.microsoft.com/office/drawing/2014/main" val="115323944"/>
                  </a:ext>
                </a:extLst>
              </a:tr>
            </a:tbl>
          </a:graphicData>
        </a:graphic>
      </p:graphicFrame>
    </p:spTree>
    <p:extLst>
      <p:ext uri="{BB962C8B-B14F-4D97-AF65-F5344CB8AC3E}">
        <p14:creationId xmlns:p14="http://schemas.microsoft.com/office/powerpoint/2010/main" val="9671513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2B5539-EC80-E892-CD55-573E8709AB46}"/>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7C0C505-2269-AAD4-CD15-D443B8B8DC2C}"/>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B6ABC0C-B030-9DED-F8E2-94A860B0A7DB}"/>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6AE306-3F01-3D5C-0189-A387E47C3B7E}"/>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4B44811-51D7-8906-BD15-74FDEEB9A908}"/>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8754750-9F1E-6D6D-4A83-BBAFA48D0322}"/>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2C05567-B2F6-DBA2-AE99-62ACE149F93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bject 7">
            <a:extLst>
              <a:ext uri="{FF2B5EF4-FFF2-40B4-BE49-F238E27FC236}">
                <a16:creationId xmlns:a16="http://schemas.microsoft.com/office/drawing/2014/main" id="{862067B9-BD3E-BDC9-4D14-8EFC392CF1D7}"/>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graphicFrame>
        <p:nvGraphicFramePr>
          <p:cNvPr id="4" name="Table 3">
            <a:extLst>
              <a:ext uri="{FF2B5EF4-FFF2-40B4-BE49-F238E27FC236}">
                <a16:creationId xmlns:a16="http://schemas.microsoft.com/office/drawing/2014/main" id="{9030E4E9-D845-3C27-A226-84DEFD64DE0A}"/>
              </a:ext>
            </a:extLst>
          </p:cNvPr>
          <p:cNvGraphicFramePr>
            <a:graphicFrameLocks noGrp="1"/>
          </p:cNvGraphicFramePr>
          <p:nvPr>
            <p:extLst>
              <p:ext uri="{D42A27DB-BD31-4B8C-83A1-F6EECF244321}">
                <p14:modId xmlns:p14="http://schemas.microsoft.com/office/powerpoint/2010/main" val="3574031713"/>
              </p:ext>
            </p:extLst>
          </p:nvPr>
        </p:nvGraphicFramePr>
        <p:xfrm>
          <a:off x="566420" y="4513062"/>
          <a:ext cx="5725160" cy="1698768"/>
        </p:xfrm>
        <a:graphic>
          <a:graphicData uri="http://schemas.openxmlformats.org/drawingml/2006/table">
            <a:tbl>
              <a:tblPr firstRow="1" firstCol="1" bandRow="1">
                <a:tableStyleId>{5940675A-B579-460E-94D1-54222C63F5DA}</a:tableStyleId>
              </a:tblPr>
              <a:tblGrid>
                <a:gridCol w="1908175">
                  <a:extLst>
                    <a:ext uri="{9D8B030D-6E8A-4147-A177-3AD203B41FA5}">
                      <a16:colId xmlns:a16="http://schemas.microsoft.com/office/drawing/2014/main" val="3989011077"/>
                    </a:ext>
                  </a:extLst>
                </a:gridCol>
                <a:gridCol w="1908175">
                  <a:extLst>
                    <a:ext uri="{9D8B030D-6E8A-4147-A177-3AD203B41FA5}">
                      <a16:colId xmlns:a16="http://schemas.microsoft.com/office/drawing/2014/main" val="2824891370"/>
                    </a:ext>
                  </a:extLst>
                </a:gridCol>
                <a:gridCol w="1908810">
                  <a:extLst>
                    <a:ext uri="{9D8B030D-6E8A-4147-A177-3AD203B41FA5}">
                      <a16:colId xmlns:a16="http://schemas.microsoft.com/office/drawing/2014/main" val="3684773422"/>
                    </a:ext>
                  </a:extLst>
                </a:gridCol>
              </a:tblGrid>
              <a:tr h="377504">
                <a:tc>
                  <a:txBody>
                    <a:bodyPr/>
                    <a:lstStyle/>
                    <a:p>
                      <a:pPr>
                        <a:lnSpc>
                          <a:spcPct val="107000"/>
                        </a:lnSpc>
                        <a:spcBef>
                          <a:spcPts val="445"/>
                        </a:spcBef>
                        <a:spcAft>
                          <a:spcPts val="800"/>
                        </a:spcAft>
                      </a:pPr>
                      <a:r>
                        <a:rPr lang="en-GB" sz="1000" b="1">
                          <a:solidFill>
                            <a:schemeClr val="bg1"/>
                          </a:solidFill>
                          <a:effectLst/>
                          <a:latin typeface="Segoe UI" panose="020B0502040204020203" pitchFamily="34" charset="0"/>
                          <a:cs typeface="Segoe UI" panose="020B0502040204020203" pitchFamily="34" charset="0"/>
                        </a:rPr>
                        <a:t> </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marL="560070" algn="r">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marL="560070" algn="r">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marL="560070" algn="r">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marL="560070" algn="r">
                        <a:lnSpc>
                          <a:spcPct val="100000"/>
                        </a:lnSpc>
                        <a:spcAft>
                          <a:spcPts val="0"/>
                        </a:spcAft>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extLst>
                  <a:ext uri="{0D108BD9-81ED-4DB2-BD59-A6C34878D82A}">
                    <a16:rowId xmlns:a16="http://schemas.microsoft.com/office/drawing/2014/main" val="987885225"/>
                  </a:ext>
                </a:extLst>
              </a:tr>
              <a:tr h="188752">
                <a:tc>
                  <a:txBody>
                    <a:bodyPr/>
                    <a:lstStyle/>
                    <a:p>
                      <a:pPr marL="77470">
                        <a:lnSpc>
                          <a:spcPts val="1190"/>
                        </a:lnSpc>
                      </a:pPr>
                      <a:r>
                        <a:rPr lang="en-US" sz="1000">
                          <a:effectLst/>
                          <a:latin typeface="Segoe UI" panose="020B0502040204020203" pitchFamily="34" charset="0"/>
                          <a:cs typeface="Segoe UI" panose="020B0502040204020203" pitchFamily="34" charset="0"/>
                        </a:rPr>
                        <a:t>Electricity</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335,388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135" algn="r">
                        <a:lnSpc>
                          <a:spcPts val="1190"/>
                        </a:lnSpc>
                      </a:pPr>
                      <a:r>
                        <a:rPr lang="en-US" sz="1000">
                          <a:effectLst/>
                          <a:latin typeface="Segoe UI" panose="020B0502040204020203" pitchFamily="34" charset="0"/>
                          <a:cs typeface="Segoe UI" panose="020B0502040204020203" pitchFamily="34" charset="0"/>
                        </a:rPr>
                        <a:t>257,003</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23890794"/>
                  </a:ext>
                </a:extLst>
              </a:tr>
              <a:tr h="188752">
                <a:tc>
                  <a:txBody>
                    <a:bodyPr/>
                    <a:lstStyle/>
                    <a:p>
                      <a:pPr marL="77470">
                        <a:lnSpc>
                          <a:spcPts val="1190"/>
                        </a:lnSpc>
                      </a:pPr>
                      <a:r>
                        <a:rPr lang="en-US" sz="1000">
                          <a:effectLst/>
                          <a:latin typeface="Segoe UI" panose="020B0502040204020203" pitchFamily="34" charset="0"/>
                          <a:cs typeface="Segoe UI" panose="020B0502040204020203" pitchFamily="34" charset="0"/>
                        </a:rPr>
                        <a:t>Water</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0"/>
                        </a:lnSpc>
                      </a:pPr>
                      <a:r>
                        <a:rPr lang="en-US" sz="1000">
                          <a:effectLst/>
                          <a:latin typeface="Segoe UI" panose="020B0502040204020203" pitchFamily="34" charset="0"/>
                          <a:cs typeface="Segoe UI" panose="020B0502040204020203" pitchFamily="34" charset="0"/>
                        </a:rPr>
                        <a:t>24,797</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9,667</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238159196"/>
                  </a:ext>
                </a:extLst>
              </a:tr>
              <a:tr h="188752">
                <a:tc>
                  <a:txBody>
                    <a:bodyPr/>
                    <a:lstStyle/>
                    <a:p>
                      <a:pPr marL="77470">
                        <a:lnSpc>
                          <a:spcPts val="1195"/>
                        </a:lnSpc>
                      </a:pPr>
                      <a:r>
                        <a:rPr lang="en-US" sz="1000">
                          <a:effectLst/>
                          <a:latin typeface="Segoe UI" panose="020B0502040204020203" pitchFamily="34" charset="0"/>
                          <a:cs typeface="Segoe UI" panose="020B0502040204020203" pitchFamily="34" charset="0"/>
                        </a:rPr>
                        <a:t>Telecommunication</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195"/>
                        </a:lnSpc>
                      </a:pPr>
                      <a:r>
                        <a:rPr lang="en-US" sz="1000">
                          <a:effectLst/>
                          <a:latin typeface="Segoe UI" panose="020B0502040204020203" pitchFamily="34" charset="0"/>
                          <a:cs typeface="Segoe UI" panose="020B0502040204020203" pitchFamily="34" charset="0"/>
                        </a:rPr>
                        <a:t>310,666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135" algn="r">
                        <a:lnSpc>
                          <a:spcPts val="1195"/>
                        </a:lnSpc>
                      </a:pPr>
                      <a:r>
                        <a:rPr lang="en-US" sz="1000">
                          <a:effectLst/>
                          <a:latin typeface="Segoe UI" panose="020B0502040204020203" pitchFamily="34" charset="0"/>
                          <a:cs typeface="Segoe UI" panose="020B0502040204020203" pitchFamily="34" charset="0"/>
                        </a:rPr>
                        <a:t>112,577</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87002943"/>
                  </a:ext>
                </a:extLst>
              </a:tr>
              <a:tr h="188752">
                <a:tc>
                  <a:txBody>
                    <a:bodyPr/>
                    <a:lstStyle/>
                    <a:p>
                      <a:pPr marL="77470">
                        <a:lnSpc>
                          <a:spcPts val="1190"/>
                        </a:lnSpc>
                      </a:pPr>
                      <a:r>
                        <a:rPr lang="en-US" sz="1000">
                          <a:effectLst/>
                          <a:latin typeface="Segoe UI" panose="020B0502040204020203" pitchFamily="34" charset="0"/>
                          <a:cs typeface="Segoe UI" panose="020B0502040204020203" pitchFamily="34" charset="0"/>
                        </a:rPr>
                        <a:t>Armed</a:t>
                      </a:r>
                      <a:r>
                        <a:rPr lang="en-US" sz="1000" spc="6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Guard</a:t>
                      </a:r>
                      <a:r>
                        <a:rPr lang="en-US" sz="1000" spc="6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and</a:t>
                      </a:r>
                      <a:r>
                        <a:rPr lang="en-US" sz="1000" spc="5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Security</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107,808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135" algn="r">
                        <a:lnSpc>
                          <a:spcPts val="1190"/>
                        </a:lnSpc>
                      </a:pPr>
                      <a:r>
                        <a:rPr lang="en-US" sz="1000">
                          <a:effectLst/>
                          <a:latin typeface="Segoe UI" panose="020B0502040204020203" pitchFamily="34" charset="0"/>
                          <a:cs typeface="Segoe UI" panose="020B0502040204020203" pitchFamily="34" charset="0"/>
                        </a:rPr>
                        <a:t>140,851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0792265"/>
                  </a:ext>
                </a:extLst>
              </a:tr>
              <a:tr h="188752">
                <a:tc>
                  <a:txBody>
                    <a:bodyPr/>
                    <a:lstStyle/>
                    <a:p>
                      <a:pPr marL="77470">
                        <a:lnSpc>
                          <a:spcPts val="1190"/>
                        </a:lnSpc>
                      </a:pPr>
                      <a:r>
                        <a:rPr lang="en-US" sz="1000">
                          <a:effectLst/>
                          <a:latin typeface="Segoe UI" panose="020B0502040204020203" pitchFamily="34" charset="0"/>
                          <a:cs typeface="Segoe UI" panose="020B0502040204020203" pitchFamily="34" charset="0"/>
                        </a:rPr>
                        <a:t>General</a:t>
                      </a:r>
                      <a:r>
                        <a:rPr lang="en-US" sz="1000" spc="8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Cleaning</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137,076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4,205</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96423418"/>
                  </a:ext>
                </a:extLst>
              </a:tr>
              <a:tr h="188752">
                <a:tc>
                  <a:txBody>
                    <a:bodyPr/>
                    <a:lstStyle/>
                    <a:p>
                      <a:pPr marL="77470">
                        <a:lnSpc>
                          <a:spcPts val="1190"/>
                        </a:lnSpc>
                      </a:pPr>
                      <a:r>
                        <a:rPr lang="en-US" sz="1000">
                          <a:effectLst/>
                          <a:latin typeface="Segoe UI" panose="020B0502040204020203" pitchFamily="34" charset="0"/>
                          <a:cs typeface="Segoe UI" panose="020B0502040204020203" pitchFamily="34" charset="0"/>
                        </a:rPr>
                        <a:t>Contract</a:t>
                      </a:r>
                      <a:r>
                        <a:rPr lang="en-US" sz="1000" spc="10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Cleaning</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040" algn="r">
                        <a:lnSpc>
                          <a:spcPts val="1190"/>
                        </a:lnSpc>
                      </a:pPr>
                      <a:r>
                        <a:rPr lang="en-US" sz="1000">
                          <a:effectLst/>
                          <a:latin typeface="Segoe UI" panose="020B0502040204020203" pitchFamily="34" charset="0"/>
                          <a:cs typeface="Segoe UI" panose="020B0502040204020203" pitchFamily="34" charset="0"/>
                        </a:rPr>
                        <a:t>73,635</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8,472</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1973929"/>
                  </a:ext>
                </a:extLst>
              </a:tr>
              <a:tr h="188752">
                <a:tc>
                  <a:txBody>
                    <a:bodyPr/>
                    <a:lstStyle/>
                    <a:p>
                      <a:pPr marL="77470">
                        <a:lnSpc>
                          <a:spcPts val="1190"/>
                        </a:lnSpc>
                      </a:pPr>
                      <a:r>
                        <a:rPr lang="en-US" sz="1000" b="1">
                          <a:effectLst/>
                          <a:latin typeface="Segoe UI" panose="020B0502040204020203" pitchFamily="34" charset="0"/>
                          <a:cs typeface="Segoe UI" panose="020B0502040204020203" pitchFamily="34" charset="0"/>
                        </a:rPr>
                        <a:t>Total</a:t>
                      </a:r>
                      <a:endParaRPr lang="en-GB" sz="1000" b="1">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marR="98425" algn="r">
                        <a:lnSpc>
                          <a:spcPts val="1190"/>
                        </a:lnSpc>
                      </a:pPr>
                      <a:r>
                        <a:rPr lang="en-US" sz="1000" b="1">
                          <a:effectLst/>
                          <a:latin typeface="Segoe UI" panose="020B0502040204020203" pitchFamily="34" charset="0"/>
                          <a:cs typeface="Segoe UI" panose="020B0502040204020203" pitchFamily="34" charset="0"/>
                        </a:rPr>
                        <a:t>989,367</a:t>
                      </a:r>
                      <a:endParaRPr lang="en-GB" sz="1000" b="1">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marR="65405" algn="r">
                        <a:lnSpc>
                          <a:spcPts val="1190"/>
                        </a:lnSpc>
                      </a:pPr>
                      <a:r>
                        <a:rPr lang="en-US" sz="1000" b="1">
                          <a:effectLst/>
                          <a:latin typeface="Segoe UI" panose="020B0502040204020203" pitchFamily="34" charset="0"/>
                          <a:cs typeface="Segoe UI" panose="020B0502040204020203" pitchFamily="34" charset="0"/>
                        </a:rPr>
                        <a:t>532,778</a:t>
                      </a:r>
                      <a:endParaRPr lang="en-GB" sz="1000" b="1">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extLst>
                  <a:ext uri="{0D108BD9-81ED-4DB2-BD59-A6C34878D82A}">
                    <a16:rowId xmlns:a16="http://schemas.microsoft.com/office/drawing/2014/main" val="3686831684"/>
                  </a:ext>
                </a:extLst>
              </a:tr>
            </a:tbl>
          </a:graphicData>
        </a:graphic>
      </p:graphicFrame>
      <p:graphicFrame>
        <p:nvGraphicFramePr>
          <p:cNvPr id="5" name="Table 4">
            <a:extLst>
              <a:ext uri="{FF2B5EF4-FFF2-40B4-BE49-F238E27FC236}">
                <a16:creationId xmlns:a16="http://schemas.microsoft.com/office/drawing/2014/main" id="{094943E3-F44B-2468-8A0D-CD4299FC312A}"/>
              </a:ext>
            </a:extLst>
          </p:cNvPr>
          <p:cNvGraphicFramePr>
            <a:graphicFrameLocks noGrp="1"/>
          </p:cNvGraphicFramePr>
          <p:nvPr>
            <p:extLst>
              <p:ext uri="{D42A27DB-BD31-4B8C-83A1-F6EECF244321}">
                <p14:modId xmlns:p14="http://schemas.microsoft.com/office/powerpoint/2010/main" val="3633461732"/>
              </p:ext>
            </p:extLst>
          </p:nvPr>
        </p:nvGraphicFramePr>
        <p:xfrm>
          <a:off x="566420" y="6936274"/>
          <a:ext cx="5725160" cy="1171409"/>
        </p:xfrm>
        <a:graphic>
          <a:graphicData uri="http://schemas.openxmlformats.org/drawingml/2006/table">
            <a:tbl>
              <a:tblPr firstRow="1" firstCol="1" bandRow="1">
                <a:tableStyleId>{5940675A-B579-460E-94D1-54222C63F5DA}</a:tableStyleId>
              </a:tblPr>
              <a:tblGrid>
                <a:gridCol w="1908175">
                  <a:extLst>
                    <a:ext uri="{9D8B030D-6E8A-4147-A177-3AD203B41FA5}">
                      <a16:colId xmlns:a16="http://schemas.microsoft.com/office/drawing/2014/main" val="1305710385"/>
                    </a:ext>
                  </a:extLst>
                </a:gridCol>
                <a:gridCol w="1908175">
                  <a:extLst>
                    <a:ext uri="{9D8B030D-6E8A-4147-A177-3AD203B41FA5}">
                      <a16:colId xmlns:a16="http://schemas.microsoft.com/office/drawing/2014/main" val="1147202743"/>
                    </a:ext>
                  </a:extLst>
                </a:gridCol>
                <a:gridCol w="1908810">
                  <a:extLst>
                    <a:ext uri="{9D8B030D-6E8A-4147-A177-3AD203B41FA5}">
                      <a16:colId xmlns:a16="http://schemas.microsoft.com/office/drawing/2014/main" val="464732213"/>
                    </a:ext>
                  </a:extLst>
                </a:gridCol>
              </a:tblGrid>
              <a:tr h="402777">
                <a:tc>
                  <a:txBody>
                    <a:bodyPr/>
                    <a:lstStyle/>
                    <a:p>
                      <a:r>
                        <a:rPr lang="en-US" sz="1000">
                          <a:solidFill>
                            <a:schemeClr val="bg1"/>
                          </a:solidFill>
                          <a:effectLst/>
                          <a:latin typeface="Segoe UI" panose="020B0502040204020203" pitchFamily="34" charset="0"/>
                          <a:cs typeface="Segoe UI" panose="020B0502040204020203" pitchFamily="34" charset="0"/>
                        </a:rPr>
                        <a:t> </a:t>
                      </a:r>
                      <a:endParaRPr lang="en-GB" sz="1000">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marL="346075" algn="r">
                        <a:lnSpc>
                          <a:spcPct val="100000"/>
                        </a:lnSpc>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marL="346075" algn="r">
                        <a:lnSpc>
                          <a:spcPct val="10000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marL="655955" algn="r">
                        <a:lnSpc>
                          <a:spcPct val="100000"/>
                        </a:lnSpc>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marL="655955" algn="r">
                        <a:lnSpc>
                          <a:spcPct val="10000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extLst>
                  <a:ext uri="{0D108BD9-81ED-4DB2-BD59-A6C34878D82A}">
                    <a16:rowId xmlns:a16="http://schemas.microsoft.com/office/drawing/2014/main" val="1926528567"/>
                  </a:ext>
                </a:extLst>
              </a:tr>
              <a:tr h="216492">
                <a:tc>
                  <a:txBody>
                    <a:bodyPr/>
                    <a:lstStyle/>
                    <a:p>
                      <a:pPr marL="77470">
                        <a:lnSpc>
                          <a:spcPts val="1195"/>
                        </a:lnSpc>
                      </a:pPr>
                      <a:r>
                        <a:rPr lang="en-US" sz="1000">
                          <a:effectLst/>
                          <a:latin typeface="Segoe UI" panose="020B0502040204020203" pitchFamily="34" charset="0"/>
                          <a:cs typeface="Segoe UI" panose="020B0502040204020203" pitchFamily="34" charset="0"/>
                        </a:rPr>
                        <a:t>Hotel</a:t>
                      </a:r>
                      <a:r>
                        <a:rPr lang="en-US" sz="1000" spc="14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Accommodation</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3500" algn="r">
                        <a:lnSpc>
                          <a:spcPts val="1195"/>
                        </a:lnSpc>
                      </a:pPr>
                      <a:r>
                        <a:rPr lang="en-US" sz="1000">
                          <a:effectLst/>
                          <a:latin typeface="Segoe UI" panose="020B0502040204020203" pitchFamily="34" charset="0"/>
                          <a:cs typeface="Segoe UI" panose="020B0502040204020203" pitchFamily="34" charset="0"/>
                        </a:rPr>
                        <a:t>192,418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195"/>
                        </a:lnSpc>
                      </a:pPr>
                      <a:r>
                        <a:rPr lang="en-US" sz="1000">
                          <a:effectLst/>
                          <a:latin typeface="Segoe UI" panose="020B0502040204020203" pitchFamily="34" charset="0"/>
                          <a:cs typeface="Segoe UI" panose="020B0502040204020203" pitchFamily="34" charset="0"/>
                        </a:rPr>
                        <a:t>587,461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63255576"/>
                  </a:ext>
                </a:extLst>
              </a:tr>
              <a:tr h="333969">
                <a:tc>
                  <a:txBody>
                    <a:bodyPr/>
                    <a:lstStyle/>
                    <a:p>
                      <a:pPr marL="77470">
                        <a:lnSpc>
                          <a:spcPts val="1280"/>
                        </a:lnSpc>
                      </a:pPr>
                      <a:r>
                        <a:rPr lang="en-US" sz="1000">
                          <a:effectLst/>
                          <a:latin typeface="Segoe UI" panose="020B0502040204020203" pitchFamily="34" charset="0"/>
                          <a:cs typeface="Segoe UI" panose="020B0502040204020203" pitchFamily="34" charset="0"/>
                        </a:rPr>
                        <a:t>Hire</a:t>
                      </a:r>
                      <a:r>
                        <a:rPr lang="en-US" sz="1000" spc="10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of</a:t>
                      </a:r>
                      <a:r>
                        <a:rPr lang="en-US" sz="1000" spc="11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Facilities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4770" algn="r">
                        <a:lnSpc>
                          <a:spcPts val="1280"/>
                        </a:lnSpc>
                      </a:pPr>
                      <a:r>
                        <a:rPr lang="en-US" sz="1000">
                          <a:effectLst/>
                          <a:latin typeface="Segoe UI" panose="020B0502040204020203" pitchFamily="34" charset="0"/>
                          <a:cs typeface="Segoe UI" panose="020B0502040204020203" pitchFamily="34" charset="0"/>
                        </a:rPr>
                        <a:t>10,713</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R="66675" algn="r">
                        <a:lnSpc>
                          <a:spcPts val="1280"/>
                        </a:lnSpc>
                      </a:pPr>
                      <a:r>
                        <a:rPr lang="en-US" sz="1000">
                          <a:effectLst/>
                          <a:latin typeface="Segoe UI" panose="020B0502040204020203" pitchFamily="34" charset="0"/>
                          <a:cs typeface="Segoe UI" panose="020B0502040204020203" pitchFamily="34" charset="0"/>
                        </a:rPr>
                        <a:t>91,196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79322101"/>
                  </a:ext>
                </a:extLst>
              </a:tr>
              <a:tr h="218171">
                <a:tc>
                  <a:txBody>
                    <a:bodyPr/>
                    <a:lstStyle/>
                    <a:p>
                      <a:pPr marL="77470">
                        <a:lnSpc>
                          <a:spcPts val="1200"/>
                        </a:lnSpc>
                      </a:pPr>
                      <a:r>
                        <a:rPr lang="en-US" sz="1000" b="1">
                          <a:effectLst/>
                          <a:latin typeface="Segoe UI" panose="020B0502040204020203" pitchFamily="34" charset="0"/>
                          <a:cs typeface="Segoe UI" panose="020B0502040204020203" pitchFamily="34" charset="0"/>
                        </a:rPr>
                        <a:t>Total</a:t>
                      </a:r>
                      <a:endParaRPr lang="en-GB" sz="1000" b="1">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marR="64770" algn="r">
                        <a:lnSpc>
                          <a:spcPts val="1200"/>
                        </a:lnSpc>
                      </a:pPr>
                      <a:r>
                        <a:rPr lang="en-US" sz="1000" b="1">
                          <a:effectLst/>
                          <a:latin typeface="Segoe UI" panose="020B0502040204020203" pitchFamily="34" charset="0"/>
                          <a:cs typeface="Segoe UI" panose="020B0502040204020203" pitchFamily="34" charset="0"/>
                        </a:rPr>
                        <a:t>203,131</a:t>
                      </a:r>
                      <a:endParaRPr lang="en-GB" sz="1000" b="1">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marR="66040" algn="r">
                        <a:lnSpc>
                          <a:spcPts val="1200"/>
                        </a:lnSpc>
                      </a:pPr>
                      <a:r>
                        <a:rPr lang="en-US" sz="1000" b="1">
                          <a:effectLst/>
                          <a:latin typeface="Segoe UI" panose="020B0502040204020203" pitchFamily="34" charset="0"/>
                          <a:cs typeface="Segoe UI" panose="020B0502040204020203" pitchFamily="34" charset="0"/>
                        </a:rPr>
                        <a:t>678,657</a:t>
                      </a:r>
                      <a:endParaRPr lang="en-GB" sz="1000" b="1">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extLst>
                  <a:ext uri="{0D108BD9-81ED-4DB2-BD59-A6C34878D82A}">
                    <a16:rowId xmlns:a16="http://schemas.microsoft.com/office/drawing/2014/main" val="2963449862"/>
                  </a:ext>
                </a:extLst>
              </a:tr>
            </a:tbl>
          </a:graphicData>
        </a:graphic>
      </p:graphicFrame>
      <p:sp>
        <p:nvSpPr>
          <p:cNvPr id="9" name="TextBox 8">
            <a:extLst>
              <a:ext uri="{FF2B5EF4-FFF2-40B4-BE49-F238E27FC236}">
                <a16:creationId xmlns:a16="http://schemas.microsoft.com/office/drawing/2014/main" id="{CCAA8357-3832-C770-2DB1-931DC67AA0AB}"/>
              </a:ext>
            </a:extLst>
          </p:cNvPr>
          <p:cNvSpPr txBox="1"/>
          <p:nvPr/>
        </p:nvSpPr>
        <p:spPr>
          <a:xfrm>
            <a:off x="2923413" y="4151146"/>
            <a:ext cx="1011174" cy="261610"/>
          </a:xfrm>
          <a:prstGeom prst="rect">
            <a:avLst/>
          </a:prstGeom>
          <a:noFill/>
        </p:spPr>
        <p:txBody>
          <a:bodyPr wrap="square">
            <a:spAutoFit/>
          </a:bodyPr>
          <a:lstStyle/>
          <a:p>
            <a:pPr algn="ctr"/>
            <a:r>
              <a:rPr lang="en-US" sz="11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UTILITIES</a:t>
            </a:r>
            <a:endParaRPr lang="en-GB" sz="1100">
              <a:solidFill>
                <a:srgbClr val="254159"/>
              </a:solidFill>
              <a:latin typeface="Segoe UI" panose="020B0502040204020203" pitchFamily="34" charset="0"/>
              <a:cs typeface="Segoe UI" panose="020B0502040204020203" pitchFamily="34" charset="0"/>
            </a:endParaRPr>
          </a:p>
        </p:txBody>
      </p:sp>
      <p:sp>
        <p:nvSpPr>
          <p:cNvPr id="10" name="TextBox 9">
            <a:extLst>
              <a:ext uri="{FF2B5EF4-FFF2-40B4-BE49-F238E27FC236}">
                <a16:creationId xmlns:a16="http://schemas.microsoft.com/office/drawing/2014/main" id="{F6EA0BDB-B700-3692-B489-D09BF19BCFE0}"/>
              </a:ext>
            </a:extLst>
          </p:cNvPr>
          <p:cNvSpPr txBox="1"/>
          <p:nvPr/>
        </p:nvSpPr>
        <p:spPr>
          <a:xfrm>
            <a:off x="2923413" y="6613164"/>
            <a:ext cx="1011174" cy="261610"/>
          </a:xfrm>
          <a:prstGeom prst="rect">
            <a:avLst/>
          </a:prstGeom>
          <a:noFill/>
        </p:spPr>
        <p:txBody>
          <a:bodyPr wrap="square">
            <a:spAutoFit/>
          </a:bodyPr>
          <a:lstStyle/>
          <a:p>
            <a:pPr algn="ctr"/>
            <a:r>
              <a:rPr lang="en-US" sz="11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RENTALS</a:t>
            </a:r>
            <a:endParaRPr lang="en-GB" sz="1100">
              <a:solidFill>
                <a:srgbClr val="254159"/>
              </a:solidFill>
              <a:latin typeface="Segoe UI" panose="020B0502040204020203" pitchFamily="34" charset="0"/>
              <a:cs typeface="Segoe UI" panose="020B0502040204020203" pitchFamily="34" charset="0"/>
            </a:endParaRPr>
          </a:p>
        </p:txBody>
      </p:sp>
      <p:cxnSp>
        <p:nvCxnSpPr>
          <p:cNvPr id="34" name="Straight Connector 33">
            <a:extLst>
              <a:ext uri="{FF2B5EF4-FFF2-40B4-BE49-F238E27FC236}">
                <a16:creationId xmlns:a16="http://schemas.microsoft.com/office/drawing/2014/main" id="{4ECB8A29-14DE-E08B-F036-9925FB84BE03}"/>
              </a:ext>
            </a:extLst>
          </p:cNvPr>
          <p:cNvCxnSpPr>
            <a:cxnSpLocks/>
          </p:cNvCxnSpPr>
          <p:nvPr/>
        </p:nvCxnSpPr>
        <p:spPr>
          <a:xfrm>
            <a:off x="627217" y="5049031"/>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30E96D91-2CF2-492A-0921-8C3A5E0DAB2C}"/>
              </a:ext>
            </a:extLst>
          </p:cNvPr>
          <p:cNvCxnSpPr>
            <a:cxnSpLocks/>
          </p:cNvCxnSpPr>
          <p:nvPr/>
        </p:nvCxnSpPr>
        <p:spPr>
          <a:xfrm>
            <a:off x="627217" y="5256295"/>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41A51C6-DB41-72C3-474C-771B5BBA45A8}"/>
              </a:ext>
            </a:extLst>
          </p:cNvPr>
          <p:cNvCxnSpPr>
            <a:cxnSpLocks/>
          </p:cNvCxnSpPr>
          <p:nvPr/>
        </p:nvCxnSpPr>
        <p:spPr>
          <a:xfrm>
            <a:off x="627217" y="5445271"/>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B289425-3C15-18DE-AE85-C76690C1EC1C}"/>
              </a:ext>
            </a:extLst>
          </p:cNvPr>
          <p:cNvCxnSpPr>
            <a:cxnSpLocks/>
          </p:cNvCxnSpPr>
          <p:nvPr/>
        </p:nvCxnSpPr>
        <p:spPr>
          <a:xfrm>
            <a:off x="628741" y="5641867"/>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72EDC0C-E9BC-6AFA-0505-C24FD4B23524}"/>
              </a:ext>
            </a:extLst>
          </p:cNvPr>
          <p:cNvCxnSpPr>
            <a:cxnSpLocks/>
          </p:cNvCxnSpPr>
          <p:nvPr/>
        </p:nvCxnSpPr>
        <p:spPr>
          <a:xfrm>
            <a:off x="631870" y="5824747"/>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596CD3-FC57-8549-F3E5-437E6EDDC572}"/>
              </a:ext>
            </a:extLst>
          </p:cNvPr>
          <p:cNvCxnSpPr>
            <a:cxnSpLocks/>
          </p:cNvCxnSpPr>
          <p:nvPr/>
        </p:nvCxnSpPr>
        <p:spPr>
          <a:xfrm>
            <a:off x="678952" y="7516387"/>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312A304-F158-933A-CD58-B00305C64E8A}"/>
              </a:ext>
            </a:extLst>
          </p:cNvPr>
          <p:cNvCxnSpPr>
            <a:cxnSpLocks/>
          </p:cNvCxnSpPr>
          <p:nvPr/>
        </p:nvCxnSpPr>
        <p:spPr>
          <a:xfrm>
            <a:off x="682081" y="7752607"/>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026C7289-C2CE-7CB2-C196-AA6BF281D792}"/>
              </a:ext>
            </a:extLst>
          </p:cNvPr>
          <p:cNvSpPr txBox="1"/>
          <p:nvPr/>
        </p:nvSpPr>
        <p:spPr>
          <a:xfrm>
            <a:off x="627217" y="1259415"/>
            <a:ext cx="5477748" cy="1461939"/>
          </a:xfrm>
          <a:prstGeom prst="rect">
            <a:avLst/>
          </a:prstGeom>
          <a:solidFill>
            <a:srgbClr val="E8EDEF"/>
          </a:solidFill>
        </p:spPr>
        <p:txBody>
          <a:bodyPr wrap="square">
            <a:spAutoFit/>
          </a:bodyPr>
          <a:lstStyle/>
          <a:p>
            <a:r>
              <a:rPr lang="en-GB" sz="1100" b="1">
                <a:effectLst/>
                <a:latin typeface="Segoe UI" panose="020B0502040204020203" pitchFamily="34" charset="0"/>
                <a:ea typeface="Calibri" panose="020F0502020204030204" pitchFamily="34" charset="0"/>
                <a:cs typeface="Segoe UI" panose="020B0502040204020203" pitchFamily="34" charset="0"/>
              </a:rPr>
              <a:t> </a:t>
            </a:r>
            <a:r>
              <a:rPr lang="en-GB" sz="1200" b="1">
                <a:solidFill>
                  <a:srgbClr val="254159"/>
                </a:solidFill>
                <a:effectLst/>
                <a:latin typeface="Segoe UI" panose="020B0502040204020203" pitchFamily="34" charset="0"/>
                <a:ea typeface="Calibri" panose="020F0502020204030204" pitchFamily="34" charset="0"/>
                <a:cs typeface="Segoe UI" panose="020B0502040204020203" pitchFamily="34" charset="0"/>
              </a:rPr>
              <a:t>Governance And Compliance Expenses</a:t>
            </a:r>
            <a:endParaRPr lang="en-GB" sz="1200">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p>
            <a:r>
              <a:rPr lang="en-GB" sz="1100">
                <a:effectLst/>
                <a:latin typeface="Segoe UI" panose="020B0502040204020203" pitchFamily="34" charset="0"/>
                <a:ea typeface="Calibri" panose="020F0502020204030204" pitchFamily="34" charset="0"/>
                <a:cs typeface="Segoe UI" panose="020B0502040204020203" pitchFamily="34" charset="0"/>
              </a:rPr>
              <a:t>     Joint Committee on Auditor General Report:</a:t>
            </a:r>
          </a:p>
          <a:p>
            <a:r>
              <a:rPr lang="en-GB" sz="1100">
                <a:effectLst/>
                <a:latin typeface="Segoe UI" panose="020B0502040204020203" pitchFamily="34" charset="0"/>
                <a:ea typeface="Calibri" panose="020F0502020204030204" pitchFamily="34" charset="0"/>
                <a:cs typeface="Segoe UI" panose="020B0502040204020203" pitchFamily="34" charset="0"/>
              </a:rPr>
              <a:t>     Refreshment October to December                    	   40,000.00</a:t>
            </a:r>
          </a:p>
          <a:p>
            <a:r>
              <a:rPr lang="en-GB" sz="1100">
                <a:effectLst/>
                <a:latin typeface="Segoe UI" panose="020B0502040204020203" pitchFamily="34" charset="0"/>
                <a:ea typeface="Calibri" panose="020F0502020204030204" pitchFamily="34" charset="0"/>
                <a:cs typeface="Segoe UI" panose="020B0502040204020203" pitchFamily="34" charset="0"/>
              </a:rPr>
              <a:t>     Fuel for members and Committee Work            	   46,000.00</a:t>
            </a:r>
          </a:p>
          <a:p>
            <a:r>
              <a:rPr lang="en-GB" sz="1100">
                <a:effectLst/>
                <a:latin typeface="Segoe UI" panose="020B0502040204020203" pitchFamily="34" charset="0"/>
                <a:ea typeface="Calibri" panose="020F0502020204030204" pitchFamily="34" charset="0"/>
                <a:cs typeface="Segoe UI" panose="020B0502040204020203" pitchFamily="34" charset="0"/>
              </a:rPr>
              <a:t>     Editing/Reviews and printing                           	   17,500.00                </a:t>
            </a:r>
          </a:p>
          <a:p>
            <a:r>
              <a:rPr lang="en-GB" sz="1100">
                <a:effectLst/>
                <a:latin typeface="Segoe UI" panose="020B0502040204020203" pitchFamily="34" charset="0"/>
                <a:ea typeface="Calibri" panose="020F0502020204030204" pitchFamily="34" charset="0"/>
                <a:cs typeface="Segoe UI" panose="020B0502040204020203" pitchFamily="34" charset="0"/>
              </a:rPr>
              <a:t>     Sitting Allowances October to December          	    225,000.00</a:t>
            </a:r>
          </a:p>
          <a:p>
            <a:r>
              <a:rPr lang="en-GB" sz="1100">
                <a:effectLst/>
                <a:latin typeface="Segoe UI" panose="020B0502040204020203" pitchFamily="34" charset="0"/>
                <a:ea typeface="Calibri" panose="020F0502020204030204" pitchFamily="34" charset="0"/>
                <a:cs typeface="Segoe UI" panose="020B0502040204020203" pitchFamily="34" charset="0"/>
              </a:rPr>
              <a:t>     Engagement with CEOs and Board Chairpersons      80,750.00      </a:t>
            </a:r>
          </a:p>
          <a:p>
            <a:r>
              <a:rPr lang="en-GB" sz="1100">
                <a:effectLst/>
                <a:latin typeface="Segoe UI" panose="020B0502040204020203" pitchFamily="34" charset="0"/>
                <a:ea typeface="Calibri" panose="020F0502020204030204" pitchFamily="34" charset="0"/>
                <a:cs typeface="Segoe UI" panose="020B0502040204020203" pitchFamily="34" charset="0"/>
              </a:rPr>
              <a:t>     </a:t>
            </a:r>
            <a:r>
              <a:rPr lang="en-GB" sz="1100" b="1">
                <a:solidFill>
                  <a:srgbClr val="254159"/>
                </a:solidFill>
                <a:effectLst/>
                <a:latin typeface="Segoe UI" panose="020B0502040204020203" pitchFamily="34" charset="0"/>
                <a:ea typeface="Calibri" panose="020F0502020204030204" pitchFamily="34" charset="0"/>
                <a:cs typeface="Segoe UI" panose="020B0502040204020203" pitchFamily="34" charset="0"/>
              </a:rPr>
              <a:t>Total                                                                	    405,950.00</a:t>
            </a:r>
            <a:endParaRPr lang="en-GB" sz="1100">
              <a:solidFill>
                <a:srgbClr val="254159"/>
              </a:solidFill>
              <a:latin typeface="Segoe UI" panose="020B0502040204020203" pitchFamily="34" charset="0"/>
              <a:cs typeface="Segoe UI" panose="020B0502040204020203" pitchFamily="34" charset="0"/>
            </a:endParaRPr>
          </a:p>
        </p:txBody>
      </p:sp>
      <p:sp>
        <p:nvSpPr>
          <p:cNvPr id="32" name="TextBox 31">
            <a:extLst>
              <a:ext uri="{FF2B5EF4-FFF2-40B4-BE49-F238E27FC236}">
                <a16:creationId xmlns:a16="http://schemas.microsoft.com/office/drawing/2014/main" id="{AC6DE91A-2A49-FDCE-347C-8DBA3C2CF762}"/>
              </a:ext>
            </a:extLst>
          </p:cNvPr>
          <p:cNvSpPr txBox="1"/>
          <p:nvPr/>
        </p:nvSpPr>
        <p:spPr>
          <a:xfrm>
            <a:off x="627216" y="3037960"/>
            <a:ext cx="5477747" cy="600164"/>
          </a:xfrm>
          <a:prstGeom prst="rect">
            <a:avLst/>
          </a:prstGeom>
          <a:solidFill>
            <a:srgbClr val="E8EDEF"/>
          </a:solidFill>
        </p:spPr>
        <p:txBody>
          <a:bodyPr wrap="square">
            <a:spAutoFit/>
          </a:bodyPr>
          <a:lstStyle/>
          <a:p>
            <a:r>
              <a:rPr lang="en-GB" sz="1100" b="1">
                <a:effectLst/>
                <a:latin typeface="Segoe UI" panose="020B0502040204020203" pitchFamily="34" charset="0"/>
                <a:ea typeface="Calibri" panose="020F0502020204030204" pitchFamily="34" charset="0"/>
                <a:cs typeface="Segoe UI" panose="020B0502040204020203" pitchFamily="34" charset="0"/>
              </a:rPr>
              <a:t>Other expenses</a:t>
            </a:r>
            <a:endParaRPr lang="en-GB" sz="1100">
              <a:effectLst/>
              <a:latin typeface="Segoe UI" panose="020B0502040204020203" pitchFamily="34" charset="0"/>
              <a:ea typeface="Calibri" panose="020F0502020204030204" pitchFamily="34" charset="0"/>
              <a:cs typeface="Segoe UI" panose="020B0502040204020203" pitchFamily="34" charset="0"/>
            </a:endParaRPr>
          </a:p>
          <a:p>
            <a:r>
              <a:rPr lang="en-GB" sz="1100">
                <a:effectLst/>
                <a:latin typeface="Segoe UI" panose="020B0502040204020203" pitchFamily="34" charset="0"/>
                <a:ea typeface="Calibri" panose="020F0502020204030204" pitchFamily="34" charset="0"/>
                <a:cs typeface="Segoe UI" panose="020B0502040204020203" pitchFamily="34" charset="0"/>
              </a:rPr>
              <a:t>       Salaries of skeletal staff of Defunct entities          123,567.00</a:t>
            </a:r>
          </a:p>
          <a:p>
            <a:r>
              <a:rPr lang="en-GB" sz="1100">
                <a:effectLst/>
                <a:latin typeface="Segoe UI" panose="020B0502040204020203" pitchFamily="34" charset="0"/>
                <a:ea typeface="Calibri" panose="020F0502020204030204" pitchFamily="34" charset="0"/>
                <a:cs typeface="Segoe UI" panose="020B0502040204020203" pitchFamily="34" charset="0"/>
              </a:rPr>
              <a:t>       </a:t>
            </a:r>
            <a:r>
              <a:rPr lang="en-GB" sz="1100" b="1">
                <a:effectLst/>
                <a:latin typeface="Segoe UI" panose="020B0502040204020203" pitchFamily="34" charset="0"/>
                <a:ea typeface="Calibri" panose="020F0502020204030204" pitchFamily="34" charset="0"/>
                <a:cs typeface="Segoe UI" panose="020B0502040204020203" pitchFamily="34" charset="0"/>
              </a:rPr>
              <a:t>Total                                                              	  123,567.00        </a:t>
            </a:r>
            <a:endParaRPr lang="en-GB" sz="1100">
              <a:effectLst/>
              <a:latin typeface="Segoe UI" panose="020B0502040204020203" pitchFamily="34" charset="0"/>
              <a:ea typeface="Calibri" panose="020F0502020204030204" pitchFamily="34" charset="0"/>
              <a:cs typeface="Segoe UI" panose="020B0502040204020203" pitchFamily="34" charset="0"/>
            </a:endParaRPr>
          </a:p>
        </p:txBody>
      </p:sp>
    </p:spTree>
    <p:extLst>
      <p:ext uri="{BB962C8B-B14F-4D97-AF65-F5344CB8AC3E}">
        <p14:creationId xmlns:p14="http://schemas.microsoft.com/office/powerpoint/2010/main" val="13059930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2B5539-EC80-E892-CD55-573E8709AB46}"/>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7C0C505-2269-AAD4-CD15-D443B8B8DC2C}"/>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B6ABC0C-B030-9DED-F8E2-94A860B0A7DB}"/>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6AE306-3F01-3D5C-0189-A387E47C3B7E}"/>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4B44811-51D7-8906-BD15-74FDEEB9A908}"/>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8754750-9F1E-6D6D-4A83-BBAFA48D0322}"/>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2C05567-B2F6-DBA2-AE99-62ACE149F93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bject 7">
            <a:extLst>
              <a:ext uri="{FF2B5EF4-FFF2-40B4-BE49-F238E27FC236}">
                <a16:creationId xmlns:a16="http://schemas.microsoft.com/office/drawing/2014/main" id="{862067B9-BD3E-BDC9-4D14-8EFC392CF1D7}"/>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graphicFrame>
        <p:nvGraphicFramePr>
          <p:cNvPr id="2" name="Table 1">
            <a:extLst>
              <a:ext uri="{FF2B5EF4-FFF2-40B4-BE49-F238E27FC236}">
                <a16:creationId xmlns:a16="http://schemas.microsoft.com/office/drawing/2014/main" id="{CFEC7333-3ADB-BEBA-ABCA-01E475CDB328}"/>
              </a:ext>
            </a:extLst>
          </p:cNvPr>
          <p:cNvGraphicFramePr>
            <a:graphicFrameLocks noGrp="1"/>
          </p:cNvGraphicFramePr>
          <p:nvPr>
            <p:extLst>
              <p:ext uri="{D42A27DB-BD31-4B8C-83A1-F6EECF244321}">
                <p14:modId xmlns:p14="http://schemas.microsoft.com/office/powerpoint/2010/main" val="1362098941"/>
              </p:ext>
            </p:extLst>
          </p:nvPr>
        </p:nvGraphicFramePr>
        <p:xfrm>
          <a:off x="524256" y="967785"/>
          <a:ext cx="5767325" cy="2015329"/>
        </p:xfrm>
        <a:graphic>
          <a:graphicData uri="http://schemas.openxmlformats.org/drawingml/2006/table">
            <a:tbl>
              <a:tblPr firstRow="1" firstCol="1" bandRow="1">
                <a:tableStyleId>{2D5ABB26-0587-4C30-8999-92F81FD0307C}</a:tableStyleId>
              </a:tblPr>
              <a:tblGrid>
                <a:gridCol w="2609088">
                  <a:extLst>
                    <a:ext uri="{9D8B030D-6E8A-4147-A177-3AD203B41FA5}">
                      <a16:colId xmlns:a16="http://schemas.microsoft.com/office/drawing/2014/main" val="1965005576"/>
                    </a:ext>
                  </a:extLst>
                </a:gridCol>
                <a:gridCol w="1265267">
                  <a:extLst>
                    <a:ext uri="{9D8B030D-6E8A-4147-A177-3AD203B41FA5}">
                      <a16:colId xmlns:a16="http://schemas.microsoft.com/office/drawing/2014/main" val="1462446581"/>
                    </a:ext>
                  </a:extLst>
                </a:gridCol>
                <a:gridCol w="1892970">
                  <a:extLst>
                    <a:ext uri="{9D8B030D-6E8A-4147-A177-3AD203B41FA5}">
                      <a16:colId xmlns:a16="http://schemas.microsoft.com/office/drawing/2014/main" val="3720300669"/>
                    </a:ext>
                  </a:extLst>
                </a:gridCol>
              </a:tblGrid>
              <a:tr h="369761">
                <a:tc>
                  <a:txBody>
                    <a:bodyPr/>
                    <a:lstStyle/>
                    <a:p>
                      <a:pPr>
                        <a:lnSpc>
                          <a:spcPct val="107000"/>
                        </a:lnSpc>
                        <a:spcBef>
                          <a:spcPts val="445"/>
                        </a:spcBef>
                        <a:spcAft>
                          <a:spcPts val="800"/>
                        </a:spcAft>
                      </a:pPr>
                      <a:r>
                        <a:rPr lang="en-GB"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rgbClr val="254159"/>
                    </a:solidFill>
                  </a:tcPr>
                </a:tc>
                <a:tc>
                  <a:txBody>
                    <a:bodyPr/>
                    <a:lstStyle/>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tc>
                  <a:txBody>
                    <a:bodyPr/>
                    <a:lstStyle/>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extLst>
                  <a:ext uri="{0D108BD9-81ED-4DB2-BD59-A6C34878D82A}">
                    <a16:rowId xmlns:a16="http://schemas.microsoft.com/office/drawing/2014/main" val="91844606"/>
                  </a:ext>
                </a:extLst>
              </a:tr>
              <a:tr h="369761">
                <a:tc>
                  <a:txBody>
                    <a:bodyPr/>
                    <a:lstStyle/>
                    <a:p>
                      <a:pPr marL="77470">
                        <a:lnSpc>
                          <a:spcPts val="1195"/>
                        </a:lnSpc>
                      </a:pPr>
                      <a:r>
                        <a:rPr lang="en-US" sz="1000">
                          <a:effectLst/>
                          <a:latin typeface="Segoe UI" panose="020B0502040204020203" pitchFamily="34" charset="0"/>
                          <a:cs typeface="Segoe UI" panose="020B0502040204020203" pitchFamily="34" charset="0"/>
                        </a:rPr>
                        <a:t>Fuel</a:t>
                      </a:r>
                      <a:r>
                        <a:rPr lang="en-US" sz="1000" spc="3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and</a:t>
                      </a:r>
                      <a:r>
                        <a:rPr lang="en-US" sz="1000" spc="3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Lubricants</a:t>
                      </a:r>
                      <a:r>
                        <a:rPr lang="en-US" sz="1000" spc="3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for</a:t>
                      </a:r>
                      <a:r>
                        <a:rPr lang="en-US" sz="1000" spc="4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Official</a:t>
                      </a:r>
                      <a:r>
                        <a:rPr lang="en-US" sz="1000" spc="3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Vehicles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7310" algn="r">
                        <a:lnSpc>
                          <a:spcPts val="1195"/>
                        </a:lnSpc>
                      </a:pPr>
                      <a:r>
                        <a:rPr lang="en-US" sz="1000">
                          <a:effectLst/>
                          <a:latin typeface="Segoe UI" panose="020B0502040204020203" pitchFamily="34" charset="0"/>
                          <a:cs typeface="Segoe UI" panose="020B0502040204020203" pitchFamily="34" charset="0"/>
                        </a:rPr>
                        <a:t>292,100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6040" algn="r">
                        <a:lnSpc>
                          <a:spcPts val="1195"/>
                        </a:lnSpc>
                      </a:pPr>
                      <a:r>
                        <a:rPr lang="en-US" sz="1000">
                          <a:effectLst/>
                          <a:latin typeface="Segoe UI" panose="020B0502040204020203" pitchFamily="34" charset="0"/>
                          <a:cs typeface="Segoe UI" panose="020B0502040204020203" pitchFamily="34" charset="0"/>
                        </a:rPr>
                        <a:t>301,500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539725547"/>
                  </a:ext>
                </a:extLst>
              </a:tr>
              <a:tr h="252670">
                <a:tc>
                  <a:txBody>
                    <a:bodyPr/>
                    <a:lstStyle/>
                    <a:p>
                      <a:pPr marL="77470">
                        <a:lnSpc>
                          <a:spcPts val="1285"/>
                        </a:lnSpc>
                      </a:pPr>
                      <a:r>
                        <a:rPr lang="en-US" sz="1000">
                          <a:effectLst/>
                          <a:latin typeface="Segoe UI" panose="020B0502040204020203" pitchFamily="34" charset="0"/>
                          <a:cs typeface="Segoe UI" panose="020B0502040204020203" pitchFamily="34" charset="0"/>
                        </a:rPr>
                        <a:t>Out</a:t>
                      </a:r>
                      <a:r>
                        <a:rPr lang="en-US" sz="1000" spc="6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of</a:t>
                      </a:r>
                      <a:r>
                        <a:rPr lang="en-US" sz="1000" spc="8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Station</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7310" algn="r">
                        <a:lnSpc>
                          <a:spcPts val="1285"/>
                        </a:lnSpc>
                      </a:pPr>
                      <a:r>
                        <a:rPr lang="en-US" sz="1000">
                          <a:effectLst/>
                          <a:latin typeface="Segoe UI" panose="020B0502040204020203" pitchFamily="34" charset="0"/>
                          <a:cs typeface="Segoe UI" panose="020B0502040204020203" pitchFamily="34" charset="0"/>
                        </a:rPr>
                        <a:t>282,384</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6040" algn="r">
                        <a:lnSpc>
                          <a:spcPts val="1285"/>
                        </a:lnSpc>
                      </a:pPr>
                      <a:r>
                        <a:rPr lang="en-US" sz="1000">
                          <a:effectLst/>
                          <a:latin typeface="Segoe UI" panose="020B0502040204020203" pitchFamily="34" charset="0"/>
                          <a:cs typeface="Segoe UI" panose="020B0502040204020203" pitchFamily="34" charset="0"/>
                        </a:rPr>
                        <a:t>692,708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2061344776"/>
                  </a:ext>
                </a:extLst>
              </a:tr>
              <a:tr h="306593">
                <a:tc>
                  <a:txBody>
                    <a:bodyPr/>
                    <a:lstStyle/>
                    <a:p>
                      <a:pPr marL="77470">
                        <a:spcBef>
                          <a:spcPts val="340"/>
                        </a:spcBef>
                        <a:spcAft>
                          <a:spcPts val="0"/>
                        </a:spcAft>
                      </a:pPr>
                      <a:r>
                        <a:rPr lang="en-US" sz="1000">
                          <a:effectLst/>
                          <a:latin typeface="Segoe UI" panose="020B0502040204020203" pitchFamily="34" charset="0"/>
                          <a:cs typeface="Segoe UI" panose="020B0502040204020203" pitchFamily="34" charset="0"/>
                        </a:rPr>
                        <a:t>Local</a:t>
                      </a:r>
                      <a:r>
                        <a:rPr lang="en-US" sz="1000" spc="9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Air</a:t>
                      </a:r>
                      <a:r>
                        <a:rPr lang="en-US" sz="1000" spc="10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Ticket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9215" algn="r">
                        <a:spcBef>
                          <a:spcPts val="340"/>
                        </a:spcBef>
                        <a:spcAft>
                          <a:spcPts val="0"/>
                        </a:spcAft>
                      </a:pPr>
                      <a:r>
                        <a:rPr lang="en-US" sz="1000">
                          <a:effectLst/>
                          <a:latin typeface="Segoe UI" panose="020B0502040204020203" pitchFamily="34" charset="0"/>
                          <a:cs typeface="Segoe UI" panose="020B0502040204020203" pitchFamily="34" charset="0"/>
                        </a:rPr>
                        <a:t>20,316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7945" algn="r">
                        <a:spcBef>
                          <a:spcPts val="340"/>
                        </a:spcBef>
                        <a:spcAft>
                          <a:spcPts val="0"/>
                        </a:spcAft>
                      </a:pPr>
                      <a:r>
                        <a:rPr lang="en-US" sz="1000">
                          <a:effectLst/>
                          <a:latin typeface="Segoe UI" panose="020B0502040204020203" pitchFamily="34" charset="0"/>
                          <a:cs typeface="Segoe UI" panose="020B0502040204020203" pitchFamily="34" charset="0"/>
                        </a:rPr>
                        <a:t>19,198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693375182"/>
                  </a:ext>
                </a:extLst>
              </a:tr>
              <a:tr h="306593">
                <a:tc>
                  <a:txBody>
                    <a:bodyPr/>
                    <a:lstStyle/>
                    <a:p>
                      <a:pPr marL="77470">
                        <a:spcBef>
                          <a:spcPts val="340"/>
                        </a:spcBef>
                        <a:spcAft>
                          <a:spcPts val="0"/>
                        </a:spcAft>
                      </a:pPr>
                      <a:r>
                        <a:rPr lang="en-US" sz="1000">
                          <a:effectLst/>
                          <a:latin typeface="Segoe UI" panose="020B0502040204020203" pitchFamily="34" charset="0"/>
                          <a:cs typeface="Segoe UI" panose="020B0502040204020203" pitchFamily="34" charset="0"/>
                        </a:rPr>
                        <a:t>Hire</a:t>
                      </a:r>
                      <a:r>
                        <a:rPr lang="en-US" sz="1000" spc="8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of</a:t>
                      </a:r>
                      <a:r>
                        <a:rPr lang="en-US" sz="1000" spc="9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Transport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9215" algn="r">
                        <a:spcBef>
                          <a:spcPts val="340"/>
                        </a:spcBef>
                        <a:spcAft>
                          <a:spcPts val="0"/>
                        </a:spcAft>
                      </a:pPr>
                      <a:r>
                        <a:rPr lang="en-US" sz="1000">
                          <a:effectLst/>
                          <a:latin typeface="Segoe UI" panose="020B0502040204020203" pitchFamily="34" charset="0"/>
                          <a:cs typeface="Segoe UI" panose="020B0502040204020203" pitchFamily="34" charset="0"/>
                        </a:rPr>
                        <a:t>2,600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7945" algn="r">
                        <a:spcBef>
                          <a:spcPts val="340"/>
                        </a:spcBef>
                        <a:spcAft>
                          <a:spcPts val="0"/>
                        </a:spcAft>
                      </a:pPr>
                      <a:r>
                        <a:rPr lang="en-US" sz="1000">
                          <a:effectLst/>
                          <a:latin typeface="Segoe UI" panose="020B0502040204020203" pitchFamily="34" charset="0"/>
                          <a:cs typeface="Segoe UI" panose="020B0502040204020203" pitchFamily="34" charset="0"/>
                        </a:rPr>
                        <a:t>61,706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3720524419"/>
                  </a:ext>
                </a:extLst>
              </a:tr>
              <a:tr h="209664">
                <a:tc>
                  <a:txBody>
                    <a:bodyPr/>
                    <a:lstStyle/>
                    <a:p>
                      <a:pPr marL="77470">
                        <a:spcBef>
                          <a:spcPts val="340"/>
                        </a:spcBef>
                        <a:spcAft>
                          <a:spcPts val="0"/>
                        </a:spcAft>
                      </a:pPr>
                      <a:r>
                        <a:rPr lang="en-US" sz="1000">
                          <a:effectLst/>
                          <a:latin typeface="Segoe UI" panose="020B0502040204020203" pitchFamily="34" charset="0"/>
                          <a:cs typeface="Segoe UI" panose="020B0502040204020203" pitchFamily="34" charset="0"/>
                        </a:rPr>
                        <a:t>Kilometric/Mileage</a:t>
                      </a:r>
                      <a:r>
                        <a:rPr lang="en-US" sz="1000" spc="12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Allowance</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9215" algn="r">
                        <a:spcBef>
                          <a:spcPts val="340"/>
                        </a:spcBef>
                        <a:spcAft>
                          <a:spcPts val="0"/>
                        </a:spcAft>
                      </a:pPr>
                      <a:r>
                        <a:rPr lang="en-US" sz="1000">
                          <a:effectLst/>
                          <a:latin typeface="Segoe UI" panose="020B0502040204020203" pitchFamily="34" charset="0"/>
                          <a:cs typeface="Segoe UI" panose="020B0502040204020203" pitchFamily="34" charset="0"/>
                        </a:rPr>
                        <a:t>1,730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7945" algn="r">
                        <a:spcBef>
                          <a:spcPts val="340"/>
                        </a:spcBef>
                        <a:spcAft>
                          <a:spcPts val="0"/>
                        </a:spcAft>
                      </a:pPr>
                      <a:r>
                        <a:rPr lang="en-US" sz="1000">
                          <a:effectLst/>
                          <a:latin typeface="Segoe UI" panose="020B0502040204020203" pitchFamily="34" charset="0"/>
                          <a:cs typeface="Segoe UI" panose="020B0502040204020203" pitchFamily="34" charset="0"/>
                        </a:rPr>
                        <a:t>45,100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3095953711"/>
                  </a:ext>
                </a:extLst>
              </a:tr>
              <a:tr h="200287">
                <a:tc>
                  <a:txBody>
                    <a:bodyPr/>
                    <a:lstStyle/>
                    <a:p>
                      <a:pPr marL="77470">
                        <a:lnSpc>
                          <a:spcPts val="1200"/>
                        </a:lnSpc>
                      </a:pPr>
                      <a:r>
                        <a:rPr lang="en-US" sz="1000" b="1">
                          <a:solidFill>
                            <a:srgbClr val="254159"/>
                          </a:solidFill>
                          <a:effectLst/>
                          <a:latin typeface="Segoe UI" panose="020B0502040204020203" pitchFamily="34" charset="0"/>
                          <a:cs typeface="Segoe UI" panose="020B0502040204020203" pitchFamily="34" charset="0"/>
                        </a:rPr>
                        <a:t>Total</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68580" algn="r">
                        <a:lnSpc>
                          <a:spcPts val="1200"/>
                        </a:lnSpc>
                      </a:pPr>
                      <a:r>
                        <a:rPr lang="en-US" sz="1000" b="1">
                          <a:solidFill>
                            <a:srgbClr val="254159"/>
                          </a:solidFill>
                          <a:effectLst/>
                          <a:latin typeface="Segoe UI" panose="020B0502040204020203" pitchFamily="34" charset="0"/>
                          <a:cs typeface="Segoe UI" panose="020B0502040204020203" pitchFamily="34" charset="0"/>
                        </a:rPr>
                        <a:t>599,130</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67310" algn="r">
                        <a:lnSpc>
                          <a:spcPts val="1200"/>
                        </a:lnSpc>
                      </a:pPr>
                      <a:r>
                        <a:rPr lang="en-US" sz="1000" b="1">
                          <a:solidFill>
                            <a:srgbClr val="254159"/>
                          </a:solidFill>
                          <a:effectLst/>
                          <a:latin typeface="Segoe UI" panose="020B0502040204020203" pitchFamily="34" charset="0"/>
                          <a:cs typeface="Segoe UI" panose="020B0502040204020203" pitchFamily="34" charset="0"/>
                        </a:rPr>
                        <a:t>1,120,212</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extLst>
                  <a:ext uri="{0D108BD9-81ED-4DB2-BD59-A6C34878D82A}">
                    <a16:rowId xmlns:a16="http://schemas.microsoft.com/office/drawing/2014/main" val="2553536724"/>
                  </a:ext>
                </a:extLst>
              </a:tr>
            </a:tbl>
          </a:graphicData>
        </a:graphic>
      </p:graphicFrame>
      <p:graphicFrame>
        <p:nvGraphicFramePr>
          <p:cNvPr id="3" name="Table 2">
            <a:extLst>
              <a:ext uri="{FF2B5EF4-FFF2-40B4-BE49-F238E27FC236}">
                <a16:creationId xmlns:a16="http://schemas.microsoft.com/office/drawing/2014/main" id="{ACA2B95E-DD7B-02EA-9C16-12811E70C44F}"/>
              </a:ext>
            </a:extLst>
          </p:cNvPr>
          <p:cNvGraphicFramePr>
            <a:graphicFrameLocks noGrp="1"/>
          </p:cNvGraphicFramePr>
          <p:nvPr>
            <p:extLst>
              <p:ext uri="{D42A27DB-BD31-4B8C-83A1-F6EECF244321}">
                <p14:modId xmlns:p14="http://schemas.microsoft.com/office/powerpoint/2010/main" val="1108334218"/>
              </p:ext>
            </p:extLst>
          </p:nvPr>
        </p:nvGraphicFramePr>
        <p:xfrm>
          <a:off x="566420" y="3569500"/>
          <a:ext cx="5667329" cy="1803584"/>
        </p:xfrm>
        <a:graphic>
          <a:graphicData uri="http://schemas.openxmlformats.org/drawingml/2006/table">
            <a:tbl>
              <a:tblPr firstRow="1" firstCol="1" bandRow="1">
                <a:tableStyleId>{2D5ABB26-0587-4C30-8999-92F81FD0307C}</a:tableStyleId>
              </a:tblPr>
              <a:tblGrid>
                <a:gridCol w="1888900">
                  <a:extLst>
                    <a:ext uri="{9D8B030D-6E8A-4147-A177-3AD203B41FA5}">
                      <a16:colId xmlns:a16="http://schemas.microsoft.com/office/drawing/2014/main" val="2342854084"/>
                    </a:ext>
                  </a:extLst>
                </a:gridCol>
                <a:gridCol w="1888900">
                  <a:extLst>
                    <a:ext uri="{9D8B030D-6E8A-4147-A177-3AD203B41FA5}">
                      <a16:colId xmlns:a16="http://schemas.microsoft.com/office/drawing/2014/main" val="3058238551"/>
                    </a:ext>
                  </a:extLst>
                </a:gridCol>
                <a:gridCol w="1889529">
                  <a:extLst>
                    <a:ext uri="{9D8B030D-6E8A-4147-A177-3AD203B41FA5}">
                      <a16:colId xmlns:a16="http://schemas.microsoft.com/office/drawing/2014/main" val="3329908566"/>
                    </a:ext>
                  </a:extLst>
                </a:gridCol>
              </a:tblGrid>
              <a:tr h="450896">
                <a:tc>
                  <a:txBody>
                    <a:bodyPr/>
                    <a:lstStyle/>
                    <a:p>
                      <a:pPr>
                        <a:lnSpc>
                          <a:spcPct val="107000"/>
                        </a:lnSpc>
                        <a:spcBef>
                          <a:spcPts val="445"/>
                        </a:spcBef>
                        <a:spcAft>
                          <a:spcPts val="800"/>
                        </a:spcAft>
                      </a:pPr>
                      <a:r>
                        <a:rPr lang="en-GB" sz="1000">
                          <a:solidFill>
                            <a:schemeClr val="bg1"/>
                          </a:solidFill>
                          <a:effectLst/>
                          <a:latin typeface="Segoe UI" panose="020B0502040204020203" pitchFamily="34" charset="0"/>
                          <a:cs typeface="Segoe UI" panose="020B0502040204020203" pitchFamily="34" charset="0"/>
                        </a:rPr>
                        <a:t> </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rgbClr val="254159"/>
                    </a:solidFill>
                  </a:tcPr>
                </a:tc>
                <a:tc>
                  <a:txBody>
                    <a:bodyPr/>
                    <a:lstStyle/>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tc>
                  <a:txBody>
                    <a:bodyPr/>
                    <a:lstStyle/>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extLst>
                  <a:ext uri="{0D108BD9-81ED-4DB2-BD59-A6C34878D82A}">
                    <a16:rowId xmlns:a16="http://schemas.microsoft.com/office/drawing/2014/main" val="2717743534"/>
                  </a:ext>
                </a:extLst>
              </a:tr>
              <a:tr h="225448">
                <a:tc>
                  <a:txBody>
                    <a:bodyPr/>
                    <a:lstStyle/>
                    <a:p>
                      <a:pPr marL="77470">
                        <a:lnSpc>
                          <a:spcPts val="1195"/>
                        </a:lnSpc>
                      </a:pPr>
                      <a:r>
                        <a:rPr lang="en-US" sz="1000">
                          <a:effectLst/>
                          <a:latin typeface="Segoe UI" panose="020B0502040204020203" pitchFamily="34" charset="0"/>
                          <a:cs typeface="Segoe UI" panose="020B0502040204020203" pitchFamily="34" charset="0"/>
                        </a:rPr>
                        <a:t>Office</a:t>
                      </a:r>
                      <a:r>
                        <a:rPr lang="en-US" sz="1000" spc="3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Buildings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6675" algn="r">
                        <a:lnSpc>
                          <a:spcPts val="1195"/>
                        </a:lnSpc>
                      </a:pPr>
                      <a:r>
                        <a:rPr lang="en-US" sz="1000">
                          <a:effectLst/>
                          <a:latin typeface="Segoe UI" panose="020B0502040204020203" pitchFamily="34" charset="0"/>
                          <a:cs typeface="Segoe UI" panose="020B0502040204020203" pitchFamily="34" charset="0"/>
                        </a:rPr>
                        <a: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4135" algn="r">
                        <a:lnSpc>
                          <a:spcPts val="1195"/>
                        </a:lnSpc>
                      </a:pPr>
                      <a:r>
                        <a:rPr lang="en-US" sz="1000">
                          <a:effectLst/>
                          <a:latin typeface="Segoe UI" panose="020B0502040204020203" pitchFamily="34" charset="0"/>
                          <a:cs typeface="Segoe UI" panose="020B0502040204020203" pitchFamily="34" charset="0"/>
                        </a:rPr>
                        <a:t>126,969</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3876797915"/>
                  </a:ext>
                </a:extLst>
              </a:tr>
              <a:tr h="225448">
                <a:tc>
                  <a:txBody>
                    <a:bodyPr/>
                    <a:lstStyle/>
                    <a:p>
                      <a:pPr marL="77470">
                        <a:lnSpc>
                          <a:spcPts val="1190"/>
                        </a:lnSpc>
                      </a:pPr>
                      <a:r>
                        <a:rPr lang="en-US" sz="1000">
                          <a:effectLst/>
                          <a:latin typeface="Segoe UI" panose="020B0502040204020203" pitchFamily="34" charset="0"/>
                          <a:cs typeface="Segoe UI" panose="020B0502040204020203" pitchFamily="34" charset="0"/>
                        </a:rPr>
                        <a:t>Plant</a:t>
                      </a:r>
                      <a:r>
                        <a:rPr lang="en-US" sz="1000" spc="5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and</a:t>
                      </a:r>
                      <a:r>
                        <a:rPr lang="en-US" sz="1000" spc="5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Equipment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211,934</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33,282</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1404494224"/>
                  </a:ext>
                </a:extLst>
              </a:tr>
              <a:tr h="225448">
                <a:tc>
                  <a:txBody>
                    <a:bodyPr/>
                    <a:lstStyle/>
                    <a:p>
                      <a:pPr marL="77470">
                        <a:lnSpc>
                          <a:spcPts val="1190"/>
                        </a:lnSpc>
                      </a:pPr>
                      <a:r>
                        <a:rPr lang="en-US" sz="1000">
                          <a:effectLst/>
                          <a:latin typeface="Segoe UI" panose="020B0502040204020203" pitchFamily="34" charset="0"/>
                          <a:cs typeface="Segoe UI" panose="020B0502040204020203" pitchFamily="34" charset="0"/>
                        </a:rPr>
                        <a:t>Furniture</a:t>
                      </a:r>
                      <a:r>
                        <a:rPr lang="en-US" sz="1000" spc="5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and</a:t>
                      </a:r>
                      <a:r>
                        <a:rPr lang="en-US" sz="1000" spc="6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Fittings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6040" algn="r">
                        <a:lnSpc>
                          <a:spcPts val="1190"/>
                        </a:lnSpc>
                      </a:pPr>
                      <a:r>
                        <a:rPr lang="en-US" sz="1000">
                          <a:effectLst/>
                          <a:latin typeface="Segoe UI" panose="020B0502040204020203" pitchFamily="34" charset="0"/>
                          <a:cs typeface="Segoe UI" panose="020B0502040204020203" pitchFamily="34" charset="0"/>
                        </a:rPr>
                        <a:t>6,832</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21,333</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2773630735"/>
                  </a:ext>
                </a:extLst>
              </a:tr>
              <a:tr h="225448">
                <a:tc>
                  <a:txBody>
                    <a:bodyPr/>
                    <a:lstStyle/>
                    <a:p>
                      <a:pPr marL="77470">
                        <a:lnSpc>
                          <a:spcPts val="1195"/>
                        </a:lnSpc>
                      </a:pPr>
                      <a:r>
                        <a:rPr lang="en-US" sz="1000">
                          <a:effectLst/>
                          <a:latin typeface="Segoe UI" panose="020B0502040204020203" pitchFamily="34" charset="0"/>
                          <a:cs typeface="Segoe UI" panose="020B0502040204020203" pitchFamily="34" charset="0"/>
                        </a:rPr>
                        <a:t>Official</a:t>
                      </a:r>
                      <a:r>
                        <a:rPr lang="en-US" sz="1000" spc="1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Vehicles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6040" algn="r">
                        <a:lnSpc>
                          <a:spcPts val="1195"/>
                        </a:lnSpc>
                      </a:pPr>
                      <a:r>
                        <a:rPr lang="en-US" sz="1000">
                          <a:effectLst/>
                          <a:latin typeface="Segoe UI" panose="020B0502040204020203" pitchFamily="34" charset="0"/>
                          <a:cs typeface="Segoe UI" panose="020B0502040204020203" pitchFamily="34" charset="0"/>
                        </a:rPr>
                        <a:t>62,301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95"/>
                        </a:lnSpc>
                      </a:pPr>
                      <a:r>
                        <a:rPr lang="en-US" sz="1000">
                          <a:effectLst/>
                          <a:latin typeface="Segoe UI" panose="020B0502040204020203" pitchFamily="34" charset="0"/>
                          <a:cs typeface="Segoe UI" panose="020B0502040204020203" pitchFamily="34" charset="0"/>
                        </a:rPr>
                        <a:t>50,481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3704008521"/>
                  </a:ext>
                </a:extLst>
              </a:tr>
              <a:tr h="225448">
                <a:tc>
                  <a:txBody>
                    <a:bodyPr/>
                    <a:lstStyle/>
                    <a:p>
                      <a:pPr marL="77470">
                        <a:lnSpc>
                          <a:spcPts val="1190"/>
                        </a:lnSpc>
                      </a:pPr>
                      <a:r>
                        <a:rPr lang="en-US" sz="1000">
                          <a:effectLst/>
                          <a:latin typeface="Segoe UI" panose="020B0502040204020203" pitchFamily="34" charset="0"/>
                          <a:cs typeface="Segoe UI" panose="020B0502040204020203" pitchFamily="34" charset="0"/>
                        </a:rPr>
                        <a:t>Residential</a:t>
                      </a:r>
                      <a:r>
                        <a:rPr lang="en-US" sz="1000" spc="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Buildings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6040" algn="r">
                        <a:lnSpc>
                          <a:spcPts val="1190"/>
                        </a:lnSpc>
                      </a:pPr>
                      <a:r>
                        <a:rPr lang="en-US" sz="1000">
                          <a:effectLst/>
                          <a:latin typeface="Segoe UI" panose="020B0502040204020203" pitchFamily="34" charset="0"/>
                          <a:cs typeface="Segoe UI" panose="020B0502040204020203" pitchFamily="34" charset="0"/>
                        </a:rPr>
                        <a:t>31,756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67,248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1828309100"/>
                  </a:ext>
                </a:extLst>
              </a:tr>
              <a:tr h="225448">
                <a:tc>
                  <a:txBody>
                    <a:bodyPr/>
                    <a:lstStyle/>
                    <a:p>
                      <a:pPr marL="77470">
                        <a:lnSpc>
                          <a:spcPts val="1190"/>
                        </a:lnSpc>
                      </a:pPr>
                      <a:r>
                        <a:rPr lang="en-US" sz="1000" b="1">
                          <a:solidFill>
                            <a:srgbClr val="254159"/>
                          </a:solidFill>
                          <a:effectLst/>
                          <a:latin typeface="Segoe UI" panose="020B0502040204020203" pitchFamily="34" charset="0"/>
                          <a:cs typeface="Segoe UI" panose="020B0502040204020203" pitchFamily="34" charset="0"/>
                        </a:rPr>
                        <a:t>Total</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65405" algn="r">
                        <a:lnSpc>
                          <a:spcPts val="1190"/>
                        </a:lnSpc>
                      </a:pPr>
                      <a:r>
                        <a:rPr lang="en-US" sz="1000" b="1">
                          <a:solidFill>
                            <a:srgbClr val="254159"/>
                          </a:solidFill>
                          <a:effectLst/>
                          <a:latin typeface="Segoe UI" panose="020B0502040204020203" pitchFamily="34" charset="0"/>
                          <a:cs typeface="Segoe UI" panose="020B0502040204020203" pitchFamily="34" charset="0"/>
                        </a:rPr>
                        <a:t>312,822</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64770" algn="r">
                        <a:lnSpc>
                          <a:spcPts val="1190"/>
                        </a:lnSpc>
                      </a:pPr>
                      <a:r>
                        <a:rPr lang="en-US" sz="1000" b="1">
                          <a:solidFill>
                            <a:srgbClr val="254159"/>
                          </a:solidFill>
                          <a:effectLst/>
                          <a:latin typeface="Segoe UI" panose="020B0502040204020203" pitchFamily="34" charset="0"/>
                          <a:cs typeface="Segoe UI" panose="020B0502040204020203" pitchFamily="34" charset="0"/>
                        </a:rPr>
                        <a:t>299,313</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extLst>
                  <a:ext uri="{0D108BD9-81ED-4DB2-BD59-A6C34878D82A}">
                    <a16:rowId xmlns:a16="http://schemas.microsoft.com/office/drawing/2014/main" val="3090396601"/>
                  </a:ext>
                </a:extLst>
              </a:tr>
            </a:tbl>
          </a:graphicData>
        </a:graphic>
      </p:graphicFrame>
      <p:graphicFrame>
        <p:nvGraphicFramePr>
          <p:cNvPr id="5" name="Table 4">
            <a:extLst>
              <a:ext uri="{FF2B5EF4-FFF2-40B4-BE49-F238E27FC236}">
                <a16:creationId xmlns:a16="http://schemas.microsoft.com/office/drawing/2014/main" id="{0B9868E5-22B9-AA24-CB4B-FAF77352A32D}"/>
              </a:ext>
            </a:extLst>
          </p:cNvPr>
          <p:cNvGraphicFramePr>
            <a:graphicFrameLocks noGrp="1"/>
          </p:cNvGraphicFramePr>
          <p:nvPr>
            <p:extLst>
              <p:ext uri="{D42A27DB-BD31-4B8C-83A1-F6EECF244321}">
                <p14:modId xmlns:p14="http://schemas.microsoft.com/office/powerpoint/2010/main" val="3154084278"/>
              </p:ext>
            </p:extLst>
          </p:nvPr>
        </p:nvGraphicFramePr>
        <p:xfrm>
          <a:off x="566420" y="5864787"/>
          <a:ext cx="5725160" cy="457391"/>
        </p:xfrm>
        <a:graphic>
          <a:graphicData uri="http://schemas.openxmlformats.org/drawingml/2006/table">
            <a:tbl>
              <a:tblPr firstRow="1" firstCol="1" bandRow="1">
                <a:tableStyleId>{2D5ABB26-0587-4C30-8999-92F81FD0307C}</a:tableStyleId>
              </a:tblPr>
              <a:tblGrid>
                <a:gridCol w="2359660">
                  <a:extLst>
                    <a:ext uri="{9D8B030D-6E8A-4147-A177-3AD203B41FA5}">
                      <a16:colId xmlns:a16="http://schemas.microsoft.com/office/drawing/2014/main" val="2300791288"/>
                    </a:ext>
                  </a:extLst>
                </a:gridCol>
                <a:gridCol w="1456690">
                  <a:extLst>
                    <a:ext uri="{9D8B030D-6E8A-4147-A177-3AD203B41FA5}">
                      <a16:colId xmlns:a16="http://schemas.microsoft.com/office/drawing/2014/main" val="90606015"/>
                    </a:ext>
                  </a:extLst>
                </a:gridCol>
                <a:gridCol w="1908810">
                  <a:extLst>
                    <a:ext uri="{9D8B030D-6E8A-4147-A177-3AD203B41FA5}">
                      <a16:colId xmlns:a16="http://schemas.microsoft.com/office/drawing/2014/main" val="1512326643"/>
                    </a:ext>
                  </a:extLst>
                </a:gridCol>
              </a:tblGrid>
              <a:tr h="0">
                <a:tc>
                  <a:txBody>
                    <a:bodyPr/>
                    <a:lstStyle/>
                    <a:p>
                      <a:pPr algn="r">
                        <a:lnSpc>
                          <a:spcPct val="107000"/>
                        </a:lnSpc>
                        <a:spcBef>
                          <a:spcPts val="445"/>
                        </a:spcBef>
                        <a:spcAft>
                          <a:spcPts val="800"/>
                        </a:spcAft>
                      </a:pPr>
                      <a:r>
                        <a:rPr lang="en-GB" sz="1000">
                          <a:solidFill>
                            <a:schemeClr val="bg1"/>
                          </a:solidFill>
                          <a:effectLst/>
                          <a:latin typeface="Segoe UI" panose="020B0502040204020203" pitchFamily="34" charset="0"/>
                          <a:cs typeface="Segoe UI" panose="020B0502040204020203" pitchFamily="34" charset="0"/>
                        </a:rPr>
                        <a:t> </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rgbClr val="254159"/>
                    </a:solidFill>
                  </a:tcPr>
                </a:tc>
                <a:tc>
                  <a:txBody>
                    <a:bodyPr/>
                    <a:lstStyle/>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tc>
                  <a:txBody>
                    <a:bodyPr/>
                    <a:lstStyle/>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extLst>
                  <a:ext uri="{0D108BD9-81ED-4DB2-BD59-A6C34878D82A}">
                    <a16:rowId xmlns:a16="http://schemas.microsoft.com/office/drawing/2014/main" val="3259382072"/>
                  </a:ext>
                </a:extLst>
              </a:tr>
              <a:tr h="0">
                <a:tc>
                  <a:txBody>
                    <a:bodyPr/>
                    <a:lstStyle/>
                    <a:p>
                      <a:pPr marL="127000">
                        <a:lnSpc>
                          <a:spcPts val="1275"/>
                        </a:lnSpc>
                      </a:pPr>
                      <a:r>
                        <a:rPr lang="en-US" sz="1000">
                          <a:effectLst/>
                          <a:latin typeface="Segoe UI" panose="020B0502040204020203" pitchFamily="34" charset="0"/>
                          <a:cs typeface="Segoe UI" panose="020B0502040204020203" pitchFamily="34" charset="0"/>
                        </a:rPr>
                        <a:t>Training</a:t>
                      </a:r>
                      <a:r>
                        <a:rPr lang="en-US" sz="1000" spc="12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and</a:t>
                      </a:r>
                      <a:r>
                        <a:rPr lang="en-US" sz="1000" spc="12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Seminars</a:t>
                      </a:r>
                      <a:r>
                        <a:rPr lang="en-US" sz="1000" spc="14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(overseas)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L="194945" algn="r">
                        <a:lnSpc>
                          <a:spcPts val="1275"/>
                        </a:lnSpc>
                      </a:pPr>
                      <a:r>
                        <a:rPr lang="en-US" sz="1000">
                          <a:effectLst/>
                          <a:latin typeface="Segoe UI" panose="020B0502040204020203" pitchFamily="34" charset="0"/>
                          <a:cs typeface="Segoe UI" panose="020B0502040204020203" pitchFamily="34" charset="0"/>
                        </a:rPr>
                        <a:t>484,137</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L="374650" algn="r">
                        <a:lnSpc>
                          <a:spcPts val="1275"/>
                        </a:lnSpc>
                      </a:pPr>
                      <a:r>
                        <a:rPr lang="en-US" sz="1000">
                          <a:effectLst/>
                          <a:latin typeface="Segoe UI" panose="020B0502040204020203" pitchFamily="34" charset="0"/>
                          <a:cs typeface="Segoe UI" panose="020B0502040204020203" pitchFamily="34" charset="0"/>
                        </a:rPr>
                        <a:t>728,518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2763219124"/>
                  </a:ext>
                </a:extLst>
              </a:tr>
            </a:tbl>
          </a:graphicData>
        </a:graphic>
      </p:graphicFrame>
      <p:graphicFrame>
        <p:nvGraphicFramePr>
          <p:cNvPr id="6" name="Table 5">
            <a:extLst>
              <a:ext uri="{FF2B5EF4-FFF2-40B4-BE49-F238E27FC236}">
                <a16:creationId xmlns:a16="http://schemas.microsoft.com/office/drawing/2014/main" id="{4AD8B5CE-763D-2558-52B9-191A5D13E47B}"/>
              </a:ext>
            </a:extLst>
          </p:cNvPr>
          <p:cNvGraphicFramePr>
            <a:graphicFrameLocks noGrp="1"/>
          </p:cNvGraphicFramePr>
          <p:nvPr>
            <p:extLst>
              <p:ext uri="{D42A27DB-BD31-4B8C-83A1-F6EECF244321}">
                <p14:modId xmlns:p14="http://schemas.microsoft.com/office/powerpoint/2010/main" val="3143609370"/>
              </p:ext>
            </p:extLst>
          </p:nvPr>
        </p:nvGraphicFramePr>
        <p:xfrm>
          <a:off x="566420" y="6870427"/>
          <a:ext cx="5725160" cy="621030"/>
        </p:xfrm>
        <a:graphic>
          <a:graphicData uri="http://schemas.openxmlformats.org/drawingml/2006/table">
            <a:tbl>
              <a:tblPr firstRow="1" firstCol="1" bandRow="1">
                <a:tableStyleId>{2D5ABB26-0587-4C30-8999-92F81FD0307C}</a:tableStyleId>
              </a:tblPr>
              <a:tblGrid>
                <a:gridCol w="2536444">
                  <a:extLst>
                    <a:ext uri="{9D8B030D-6E8A-4147-A177-3AD203B41FA5}">
                      <a16:colId xmlns:a16="http://schemas.microsoft.com/office/drawing/2014/main" val="1290198485"/>
                    </a:ext>
                  </a:extLst>
                </a:gridCol>
                <a:gridCol w="1279906">
                  <a:extLst>
                    <a:ext uri="{9D8B030D-6E8A-4147-A177-3AD203B41FA5}">
                      <a16:colId xmlns:a16="http://schemas.microsoft.com/office/drawing/2014/main" val="1746006263"/>
                    </a:ext>
                  </a:extLst>
                </a:gridCol>
                <a:gridCol w="1908810">
                  <a:extLst>
                    <a:ext uri="{9D8B030D-6E8A-4147-A177-3AD203B41FA5}">
                      <a16:colId xmlns:a16="http://schemas.microsoft.com/office/drawing/2014/main" val="1951847539"/>
                    </a:ext>
                  </a:extLst>
                </a:gridCol>
              </a:tblGrid>
              <a:tr h="0">
                <a:tc>
                  <a:txBody>
                    <a:bodyPr/>
                    <a:lstStyle/>
                    <a:p>
                      <a:pPr>
                        <a:lnSpc>
                          <a:spcPct val="107000"/>
                        </a:lnSpc>
                        <a:spcBef>
                          <a:spcPts val="445"/>
                        </a:spcBef>
                        <a:spcAft>
                          <a:spcPts val="800"/>
                        </a:spcAft>
                      </a:pPr>
                      <a:r>
                        <a:rPr lang="en-GB" sz="1000">
                          <a:solidFill>
                            <a:schemeClr val="bg1"/>
                          </a:solidFill>
                          <a:effectLst/>
                          <a:latin typeface="Segoe UI" panose="020B0502040204020203" pitchFamily="34" charset="0"/>
                          <a:cs typeface="Segoe UI" panose="020B0502040204020203" pitchFamily="34" charset="0"/>
                        </a:rPr>
                        <a:t> </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rgbClr val="254159"/>
                    </a:solidFill>
                  </a:tcPr>
                </a:tc>
                <a:tc>
                  <a:txBody>
                    <a:bodyPr/>
                    <a:lstStyle/>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tc>
                  <a:txBody>
                    <a:bodyPr/>
                    <a:lstStyle/>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extLst>
                  <a:ext uri="{0D108BD9-81ED-4DB2-BD59-A6C34878D82A}">
                    <a16:rowId xmlns:a16="http://schemas.microsoft.com/office/drawing/2014/main" val="986111319"/>
                  </a:ext>
                </a:extLst>
              </a:tr>
              <a:tr h="0">
                <a:tc>
                  <a:txBody>
                    <a:bodyPr/>
                    <a:lstStyle/>
                    <a:p>
                      <a:pPr>
                        <a:lnSpc>
                          <a:spcPct val="107000"/>
                        </a:lnSpc>
                        <a:spcBef>
                          <a:spcPts val="445"/>
                        </a:spcBef>
                        <a:spcAft>
                          <a:spcPts val="800"/>
                        </a:spcAft>
                      </a:pPr>
                      <a:r>
                        <a:rPr lang="en-US" sz="1000">
                          <a:effectLst/>
                          <a:latin typeface="Segoe UI" panose="020B0502040204020203" pitchFamily="34" charset="0"/>
                          <a:cs typeface="Segoe UI" panose="020B0502040204020203" pitchFamily="34" charset="0"/>
                        </a:rPr>
                        <a:t>Hire of Conference Facility/Allowance</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R="65405" algn="r">
                        <a:lnSpc>
                          <a:spcPts val="1195"/>
                        </a:lnSpc>
                      </a:pPr>
                      <a:r>
                        <a:rPr lang="en-US" sz="1000">
                          <a:effectLst/>
                          <a:latin typeface="Segoe UI" panose="020B0502040204020203" pitchFamily="34" charset="0"/>
                          <a:cs typeface="Segoe UI" panose="020B0502040204020203" pitchFamily="34" charset="0"/>
                        </a:rPr>
                        <a:t>28,275</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95"/>
                        </a:lnSpc>
                      </a:pPr>
                      <a:r>
                        <a:rPr lang="en-US" sz="1000">
                          <a:effectLst/>
                          <a:latin typeface="Segoe UI" panose="020B0502040204020203" pitchFamily="34" charset="0"/>
                          <a:cs typeface="Segoe UI" panose="020B0502040204020203" pitchFamily="34" charset="0"/>
                        </a:rPr>
                        <a:t>168,000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3920742031"/>
                  </a:ext>
                </a:extLst>
              </a:tr>
              <a:tr h="163830">
                <a:tc>
                  <a:txBody>
                    <a:bodyPr/>
                    <a:lstStyle/>
                    <a:p>
                      <a:pPr marL="77470">
                        <a:lnSpc>
                          <a:spcPts val="1195"/>
                        </a:lnSpc>
                      </a:pPr>
                      <a:r>
                        <a:rPr lang="en-US" sz="1000">
                          <a:effectLst/>
                          <a:latin typeface="Segoe UI" panose="020B0502040204020203" pitchFamily="34" charset="0"/>
                          <a:cs typeface="Segoe UI" panose="020B0502040204020203" pitchFamily="34" charset="0"/>
                        </a:rPr>
                        <a:t>Total</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65405" algn="r">
                        <a:lnSpc>
                          <a:spcPts val="1195"/>
                        </a:lnSpc>
                      </a:pPr>
                      <a:r>
                        <a:rPr lang="en-US" sz="1000">
                          <a:effectLst/>
                          <a:latin typeface="Segoe UI" panose="020B0502040204020203" pitchFamily="34" charset="0"/>
                          <a:cs typeface="Segoe UI" panose="020B0502040204020203" pitchFamily="34" charset="0"/>
                        </a:rPr>
                        <a:t>28,275</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65405" algn="r">
                        <a:lnSpc>
                          <a:spcPts val="1195"/>
                        </a:lnSpc>
                      </a:pPr>
                      <a:r>
                        <a:rPr lang="en-US" sz="1000">
                          <a:effectLst/>
                          <a:latin typeface="Segoe UI" panose="020B0502040204020203" pitchFamily="34" charset="0"/>
                          <a:cs typeface="Segoe UI" panose="020B0502040204020203" pitchFamily="34" charset="0"/>
                        </a:rPr>
                        <a:t>168,000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extLst>
                  <a:ext uri="{0D108BD9-81ED-4DB2-BD59-A6C34878D82A}">
                    <a16:rowId xmlns:a16="http://schemas.microsoft.com/office/drawing/2014/main" val="334384669"/>
                  </a:ext>
                </a:extLst>
              </a:tr>
            </a:tbl>
          </a:graphicData>
        </a:graphic>
      </p:graphicFrame>
      <p:cxnSp>
        <p:nvCxnSpPr>
          <p:cNvPr id="8" name="Straight Connector 7">
            <a:extLst>
              <a:ext uri="{FF2B5EF4-FFF2-40B4-BE49-F238E27FC236}">
                <a16:creationId xmlns:a16="http://schemas.microsoft.com/office/drawing/2014/main" id="{89BA9425-7394-01C6-4013-2CD968703E83}"/>
              </a:ext>
            </a:extLst>
          </p:cNvPr>
          <p:cNvCxnSpPr>
            <a:cxnSpLocks/>
          </p:cNvCxnSpPr>
          <p:nvPr/>
        </p:nvCxnSpPr>
        <p:spPr>
          <a:xfrm>
            <a:off x="624250" y="1670830"/>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8EB999D-5922-DA1F-C484-4B8A43DA4CBA}"/>
              </a:ext>
            </a:extLst>
          </p:cNvPr>
          <p:cNvCxnSpPr>
            <a:cxnSpLocks/>
          </p:cNvCxnSpPr>
          <p:nvPr/>
        </p:nvCxnSpPr>
        <p:spPr>
          <a:xfrm>
            <a:off x="624250" y="1918734"/>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1B042B67-2469-234E-239D-BE6A2FF93AD3}"/>
              </a:ext>
            </a:extLst>
          </p:cNvPr>
          <p:cNvCxnSpPr>
            <a:cxnSpLocks/>
          </p:cNvCxnSpPr>
          <p:nvPr/>
        </p:nvCxnSpPr>
        <p:spPr>
          <a:xfrm>
            <a:off x="624250" y="2188990"/>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02FB9F5-607A-8903-3ACC-4C267757FA21}"/>
              </a:ext>
            </a:extLst>
          </p:cNvPr>
          <p:cNvCxnSpPr>
            <a:cxnSpLocks/>
          </p:cNvCxnSpPr>
          <p:nvPr/>
        </p:nvCxnSpPr>
        <p:spPr>
          <a:xfrm>
            <a:off x="625774" y="2466866"/>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287E63F-7DE5-F58E-05EF-B4E0D0940F3F}"/>
              </a:ext>
            </a:extLst>
          </p:cNvPr>
          <p:cNvCxnSpPr>
            <a:cxnSpLocks/>
          </p:cNvCxnSpPr>
          <p:nvPr/>
        </p:nvCxnSpPr>
        <p:spPr>
          <a:xfrm>
            <a:off x="599866" y="4204375"/>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1B0E98A7-93B6-4525-7BEC-437A54904D47}"/>
              </a:ext>
            </a:extLst>
          </p:cNvPr>
          <p:cNvCxnSpPr>
            <a:cxnSpLocks/>
          </p:cNvCxnSpPr>
          <p:nvPr/>
        </p:nvCxnSpPr>
        <p:spPr>
          <a:xfrm>
            <a:off x="599866" y="4442119"/>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5D516470-3765-C1A1-F5DD-1D28523FAD36}"/>
              </a:ext>
            </a:extLst>
          </p:cNvPr>
          <p:cNvCxnSpPr>
            <a:cxnSpLocks/>
          </p:cNvCxnSpPr>
          <p:nvPr/>
        </p:nvCxnSpPr>
        <p:spPr>
          <a:xfrm>
            <a:off x="599866" y="4667671"/>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365A030-E954-73AE-8529-673D6FBCA70B}"/>
              </a:ext>
            </a:extLst>
          </p:cNvPr>
          <p:cNvCxnSpPr>
            <a:cxnSpLocks/>
          </p:cNvCxnSpPr>
          <p:nvPr/>
        </p:nvCxnSpPr>
        <p:spPr>
          <a:xfrm>
            <a:off x="624250" y="4882555"/>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A7ADE345-D0AD-A904-6DBA-5D8C7140B95D}"/>
              </a:ext>
            </a:extLst>
          </p:cNvPr>
          <p:cNvSpPr txBox="1"/>
          <p:nvPr/>
        </p:nvSpPr>
        <p:spPr>
          <a:xfrm>
            <a:off x="2203944" y="575092"/>
            <a:ext cx="2066063" cy="244875"/>
          </a:xfrm>
          <a:prstGeom prst="rect">
            <a:avLst/>
          </a:prstGeom>
          <a:noFill/>
        </p:spPr>
        <p:txBody>
          <a:bodyPr wrap="square">
            <a:spAutoFit/>
          </a:bodyPr>
          <a:lstStyle/>
          <a:p>
            <a:pPr algn="ctr">
              <a:lnSpc>
                <a:spcPct val="107000"/>
              </a:lnSpc>
              <a:spcAft>
                <a:spcPts val="800"/>
              </a:spcAft>
            </a:pPr>
            <a:r>
              <a:rPr lang="en-US" sz="10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TRAVELLING</a:t>
            </a:r>
            <a:r>
              <a:rPr lang="en-US" sz="1000" b="1" spc="50">
                <a:solidFill>
                  <a:srgbClr val="254159"/>
                </a:solidFill>
                <a:effectLst/>
                <a:latin typeface="Segoe UI" panose="020B0502040204020203" pitchFamily="34" charset="0"/>
                <a:ea typeface="Cambria" panose="02040503050406030204" pitchFamily="18" charset="0"/>
                <a:cs typeface="Segoe UI" panose="020B0502040204020203" pitchFamily="34" charset="0"/>
              </a:rPr>
              <a:t> </a:t>
            </a:r>
            <a:r>
              <a:rPr lang="en-US" sz="10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and</a:t>
            </a:r>
            <a:r>
              <a:rPr lang="en-US" sz="1000" b="1" spc="50">
                <a:solidFill>
                  <a:srgbClr val="254159"/>
                </a:solidFill>
                <a:effectLst/>
                <a:latin typeface="Segoe UI" panose="020B0502040204020203" pitchFamily="34" charset="0"/>
                <a:ea typeface="Cambria" panose="02040503050406030204" pitchFamily="18" charset="0"/>
                <a:cs typeface="Segoe UI" panose="020B0502040204020203" pitchFamily="34" charset="0"/>
              </a:rPr>
              <a:t> </a:t>
            </a:r>
            <a:r>
              <a:rPr lang="en-US" sz="10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TRANSPORT</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26" name="TextBox 25">
            <a:extLst>
              <a:ext uri="{FF2B5EF4-FFF2-40B4-BE49-F238E27FC236}">
                <a16:creationId xmlns:a16="http://schemas.microsoft.com/office/drawing/2014/main" id="{BA5551EA-7526-7317-0426-9B9E1F833C4E}"/>
              </a:ext>
            </a:extLst>
          </p:cNvPr>
          <p:cNvSpPr txBox="1"/>
          <p:nvPr/>
        </p:nvSpPr>
        <p:spPr>
          <a:xfrm>
            <a:off x="2253995" y="3211937"/>
            <a:ext cx="1965960" cy="244875"/>
          </a:xfrm>
          <a:prstGeom prst="rect">
            <a:avLst/>
          </a:prstGeom>
          <a:noFill/>
        </p:spPr>
        <p:txBody>
          <a:bodyPr wrap="square">
            <a:spAutoFit/>
          </a:bodyPr>
          <a:lstStyle/>
          <a:p>
            <a:pPr algn="ctr">
              <a:lnSpc>
                <a:spcPct val="107000"/>
              </a:lnSpc>
              <a:spcAft>
                <a:spcPts val="800"/>
              </a:spcAft>
            </a:pPr>
            <a:r>
              <a:rPr lang="en-US" sz="10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REPAIRS</a:t>
            </a:r>
            <a:r>
              <a:rPr lang="en-US" sz="1000" b="1" spc="85">
                <a:solidFill>
                  <a:srgbClr val="254159"/>
                </a:solidFill>
                <a:effectLst/>
                <a:latin typeface="Segoe UI" panose="020B0502040204020203" pitchFamily="34" charset="0"/>
                <a:ea typeface="Cambria" panose="02040503050406030204" pitchFamily="18" charset="0"/>
                <a:cs typeface="Segoe UI" panose="020B0502040204020203" pitchFamily="34" charset="0"/>
              </a:rPr>
              <a:t> </a:t>
            </a:r>
            <a:r>
              <a:rPr lang="en-US" sz="10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and</a:t>
            </a:r>
            <a:r>
              <a:rPr lang="en-US" sz="1000" b="1" spc="80">
                <a:solidFill>
                  <a:srgbClr val="254159"/>
                </a:solidFill>
                <a:effectLst/>
                <a:latin typeface="Segoe UI" panose="020B0502040204020203" pitchFamily="34" charset="0"/>
                <a:ea typeface="Cambria" panose="02040503050406030204" pitchFamily="18" charset="0"/>
                <a:cs typeface="Segoe UI" panose="020B0502040204020203" pitchFamily="34" charset="0"/>
              </a:rPr>
              <a:t> </a:t>
            </a:r>
            <a:r>
              <a:rPr lang="en-US" sz="10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MAINTENANCE</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27" name="TextBox 26">
            <a:extLst>
              <a:ext uri="{FF2B5EF4-FFF2-40B4-BE49-F238E27FC236}">
                <a16:creationId xmlns:a16="http://schemas.microsoft.com/office/drawing/2014/main" id="{E5C74ACE-0F4E-5168-D446-A98B1BB0AA0E}"/>
              </a:ext>
            </a:extLst>
          </p:cNvPr>
          <p:cNvSpPr txBox="1"/>
          <p:nvPr/>
        </p:nvSpPr>
        <p:spPr>
          <a:xfrm>
            <a:off x="2281807" y="5586734"/>
            <a:ext cx="1910335" cy="244875"/>
          </a:xfrm>
          <a:prstGeom prst="rect">
            <a:avLst/>
          </a:prstGeom>
          <a:noFill/>
        </p:spPr>
        <p:txBody>
          <a:bodyPr wrap="square">
            <a:spAutoFit/>
          </a:bodyPr>
          <a:lstStyle/>
          <a:p>
            <a:pPr algn="ctr">
              <a:lnSpc>
                <a:spcPct val="107000"/>
              </a:lnSpc>
              <a:spcAft>
                <a:spcPts val="800"/>
              </a:spcAft>
            </a:pPr>
            <a:r>
              <a:rPr lang="en-US" sz="10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TRAINING</a:t>
            </a:r>
            <a:r>
              <a:rPr lang="en-US" sz="1000" b="1" spc="65">
                <a:solidFill>
                  <a:srgbClr val="254159"/>
                </a:solidFill>
                <a:effectLst/>
                <a:latin typeface="Segoe UI" panose="020B0502040204020203" pitchFamily="34" charset="0"/>
                <a:ea typeface="Cambria" panose="02040503050406030204" pitchFamily="18" charset="0"/>
                <a:cs typeface="Segoe UI" panose="020B0502040204020203" pitchFamily="34" charset="0"/>
              </a:rPr>
              <a:t> </a:t>
            </a:r>
            <a:r>
              <a:rPr lang="en-US" sz="10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AND</a:t>
            </a:r>
            <a:r>
              <a:rPr lang="en-US" sz="1000" b="1" spc="55">
                <a:solidFill>
                  <a:srgbClr val="254159"/>
                </a:solidFill>
                <a:effectLst/>
                <a:latin typeface="Segoe UI" panose="020B0502040204020203" pitchFamily="34" charset="0"/>
                <a:ea typeface="Cambria" panose="02040503050406030204" pitchFamily="18" charset="0"/>
                <a:cs typeface="Segoe UI" panose="020B0502040204020203" pitchFamily="34" charset="0"/>
              </a:rPr>
              <a:t> </a:t>
            </a:r>
            <a:r>
              <a:rPr lang="en-US" sz="10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SEMINARS</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28" name="TextBox 27">
            <a:extLst>
              <a:ext uri="{FF2B5EF4-FFF2-40B4-BE49-F238E27FC236}">
                <a16:creationId xmlns:a16="http://schemas.microsoft.com/office/drawing/2014/main" id="{5399511D-2E66-9C53-7DDE-3E169E554E5A}"/>
              </a:ext>
            </a:extLst>
          </p:cNvPr>
          <p:cNvSpPr txBox="1"/>
          <p:nvPr/>
        </p:nvSpPr>
        <p:spPr>
          <a:xfrm>
            <a:off x="2370834" y="6581975"/>
            <a:ext cx="1732280" cy="244875"/>
          </a:xfrm>
          <a:prstGeom prst="rect">
            <a:avLst/>
          </a:prstGeom>
          <a:noFill/>
        </p:spPr>
        <p:txBody>
          <a:bodyPr wrap="square">
            <a:spAutoFit/>
          </a:bodyPr>
          <a:lstStyle/>
          <a:p>
            <a:pPr algn="ctr">
              <a:lnSpc>
                <a:spcPct val="107000"/>
              </a:lnSpc>
              <a:spcAft>
                <a:spcPts val="800"/>
              </a:spcAft>
            </a:pPr>
            <a:r>
              <a:rPr lang="en-US" sz="10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ANNUAL</a:t>
            </a:r>
            <a:r>
              <a:rPr lang="en-US" sz="1000" b="1" spc="70">
                <a:solidFill>
                  <a:srgbClr val="254159"/>
                </a:solidFill>
                <a:effectLst/>
                <a:latin typeface="Segoe UI" panose="020B0502040204020203" pitchFamily="34" charset="0"/>
                <a:ea typeface="Cambria" panose="02040503050406030204" pitchFamily="18" charset="0"/>
                <a:cs typeface="Segoe UI" panose="020B0502040204020203" pitchFamily="34" charset="0"/>
              </a:rPr>
              <a:t> </a:t>
            </a:r>
            <a:r>
              <a:rPr lang="en-US" sz="10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POLICY</a:t>
            </a:r>
            <a:r>
              <a:rPr lang="en-US" sz="1000" b="1" spc="50">
                <a:solidFill>
                  <a:srgbClr val="254159"/>
                </a:solidFill>
                <a:effectLst/>
                <a:latin typeface="Segoe UI" panose="020B0502040204020203" pitchFamily="34" charset="0"/>
                <a:ea typeface="Cambria" panose="02040503050406030204" pitchFamily="18" charset="0"/>
                <a:cs typeface="Segoe UI" panose="020B0502040204020203" pitchFamily="34" charset="0"/>
              </a:rPr>
              <a:t> </a:t>
            </a:r>
            <a:r>
              <a:rPr lang="en-US" sz="10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FORUM</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p:txBody>
      </p:sp>
      <p:graphicFrame>
        <p:nvGraphicFramePr>
          <p:cNvPr id="29" name="Table 28">
            <a:extLst>
              <a:ext uri="{FF2B5EF4-FFF2-40B4-BE49-F238E27FC236}">
                <a16:creationId xmlns:a16="http://schemas.microsoft.com/office/drawing/2014/main" id="{CE882DD3-ABDE-74F1-825E-3FD31AE45341}"/>
              </a:ext>
            </a:extLst>
          </p:cNvPr>
          <p:cNvGraphicFramePr>
            <a:graphicFrameLocks noGrp="1"/>
          </p:cNvGraphicFramePr>
          <p:nvPr>
            <p:extLst>
              <p:ext uri="{D42A27DB-BD31-4B8C-83A1-F6EECF244321}">
                <p14:modId xmlns:p14="http://schemas.microsoft.com/office/powerpoint/2010/main" val="1316405991"/>
              </p:ext>
            </p:extLst>
          </p:nvPr>
        </p:nvGraphicFramePr>
        <p:xfrm>
          <a:off x="594994" y="8158389"/>
          <a:ext cx="5696586" cy="1106422"/>
        </p:xfrm>
        <a:graphic>
          <a:graphicData uri="http://schemas.openxmlformats.org/drawingml/2006/table">
            <a:tbl>
              <a:tblPr firstRow="1" firstCol="1" bandRow="1">
                <a:tableStyleId>{2D5ABB26-0587-4C30-8999-92F81FD0307C}</a:tableStyleId>
              </a:tblPr>
              <a:tblGrid>
                <a:gridCol w="1896735">
                  <a:extLst>
                    <a:ext uri="{9D8B030D-6E8A-4147-A177-3AD203B41FA5}">
                      <a16:colId xmlns:a16="http://schemas.microsoft.com/office/drawing/2014/main" val="1163006300"/>
                    </a:ext>
                  </a:extLst>
                </a:gridCol>
                <a:gridCol w="1956087">
                  <a:extLst>
                    <a:ext uri="{9D8B030D-6E8A-4147-A177-3AD203B41FA5}">
                      <a16:colId xmlns:a16="http://schemas.microsoft.com/office/drawing/2014/main" val="3125783161"/>
                    </a:ext>
                  </a:extLst>
                </a:gridCol>
                <a:gridCol w="1843764">
                  <a:extLst>
                    <a:ext uri="{9D8B030D-6E8A-4147-A177-3AD203B41FA5}">
                      <a16:colId xmlns:a16="http://schemas.microsoft.com/office/drawing/2014/main" val="2232234838"/>
                    </a:ext>
                  </a:extLst>
                </a:gridCol>
              </a:tblGrid>
              <a:tr h="351013">
                <a:tc>
                  <a:txBody>
                    <a:bodyPr/>
                    <a:lstStyle/>
                    <a:p>
                      <a:r>
                        <a:rPr lang="en-US" sz="1000" b="1">
                          <a:solidFill>
                            <a:schemeClr val="bg1"/>
                          </a:solidFill>
                          <a:effectLst/>
                          <a:latin typeface="Segoe UI" panose="020B0502040204020203" pitchFamily="34" charset="0"/>
                          <a:cs typeface="Segoe UI" panose="020B0502040204020203" pitchFamily="34" charset="0"/>
                        </a:rPr>
                        <a:t> </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tc>
                  <a:txBody>
                    <a:bodyPr/>
                    <a:lstStyle/>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tc>
                  <a:txBody>
                    <a:bodyPr/>
                    <a:lstStyle/>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extLst>
                  <a:ext uri="{0D108BD9-81ED-4DB2-BD59-A6C34878D82A}">
                    <a16:rowId xmlns:a16="http://schemas.microsoft.com/office/drawing/2014/main" val="3584763931"/>
                  </a:ext>
                </a:extLst>
              </a:tr>
              <a:tr h="189401">
                <a:tc>
                  <a:txBody>
                    <a:bodyPr/>
                    <a:lstStyle/>
                    <a:p>
                      <a:pPr marL="77470">
                        <a:lnSpc>
                          <a:spcPts val="1195"/>
                        </a:lnSpc>
                      </a:pPr>
                      <a:r>
                        <a:rPr lang="en-US" sz="1000">
                          <a:effectLst/>
                          <a:latin typeface="Segoe UI" panose="020B0502040204020203" pitchFamily="34" charset="0"/>
                          <a:cs typeface="Segoe UI" panose="020B0502040204020203" pitchFamily="34" charset="0"/>
                        </a:rPr>
                        <a:t>Workshop</a:t>
                      </a:r>
                      <a:r>
                        <a:rPr lang="en-US" sz="1000" spc="-4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and</a:t>
                      </a:r>
                      <a:r>
                        <a:rPr lang="en-US" sz="1000" spc="-4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Training</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6040" algn="r">
                        <a:lnSpc>
                          <a:spcPts val="1195"/>
                        </a:lnSpc>
                      </a:pPr>
                      <a:r>
                        <a:rPr lang="en-US" sz="1000">
                          <a:effectLst/>
                          <a:latin typeface="Segoe UI" panose="020B0502040204020203" pitchFamily="34" charset="0"/>
                          <a:cs typeface="Segoe UI" panose="020B0502040204020203" pitchFamily="34" charset="0"/>
                        </a:rPr>
                        <a:t>21,465</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95"/>
                        </a:lnSpc>
                      </a:pPr>
                      <a:r>
                        <a:rPr lang="en-US" sz="1000">
                          <a:effectLst/>
                          <a:latin typeface="Segoe UI" panose="020B0502040204020203" pitchFamily="34" charset="0"/>
                          <a:cs typeface="Segoe UI" panose="020B0502040204020203" pitchFamily="34" charset="0"/>
                        </a:rPr>
                        <a:t>12,750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372114498"/>
                  </a:ext>
                </a:extLst>
              </a:tr>
              <a:tr h="189401">
                <a:tc>
                  <a:txBody>
                    <a:bodyPr/>
                    <a:lstStyle/>
                    <a:p>
                      <a:pPr marL="77470">
                        <a:lnSpc>
                          <a:spcPts val="1195"/>
                        </a:lnSpc>
                      </a:pPr>
                      <a:r>
                        <a:rPr lang="en-US" sz="1000">
                          <a:effectLst/>
                          <a:latin typeface="Segoe UI" panose="020B0502040204020203" pitchFamily="34" charset="0"/>
                          <a:cs typeface="Segoe UI" panose="020B0502040204020203" pitchFamily="34" charset="0"/>
                        </a:rPr>
                        <a:t>Staff</a:t>
                      </a:r>
                      <a:r>
                        <a:rPr lang="en-US" sz="1000" spc="-1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Engagement</a:t>
                      </a:r>
                      <a:r>
                        <a:rPr lang="en-US" sz="1000" spc="-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Activities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6675" algn="r">
                        <a:lnSpc>
                          <a:spcPts val="1195"/>
                        </a:lnSpc>
                      </a:pPr>
                      <a:r>
                        <a:rPr lang="en-US" sz="1000">
                          <a:effectLst/>
                          <a:latin typeface="Segoe UI" panose="020B0502040204020203" pitchFamily="34" charset="0"/>
                          <a:cs typeface="Segoe UI" panose="020B0502040204020203" pitchFamily="34" charset="0"/>
                        </a:rPr>
                        <a: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95"/>
                        </a:lnSpc>
                      </a:pPr>
                      <a:r>
                        <a:rPr lang="en-US" sz="1000">
                          <a:effectLst/>
                          <a:latin typeface="Segoe UI" panose="020B0502040204020203" pitchFamily="34" charset="0"/>
                          <a:cs typeface="Segoe UI" panose="020B0502040204020203" pitchFamily="34" charset="0"/>
                        </a:rPr>
                        <a:t>18,120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1784135599"/>
                  </a:ext>
                </a:extLst>
              </a:tr>
              <a:tr h="187938">
                <a:tc>
                  <a:txBody>
                    <a:bodyPr/>
                    <a:lstStyle/>
                    <a:p>
                      <a:pPr marL="77470">
                        <a:lnSpc>
                          <a:spcPts val="1190"/>
                        </a:lnSpc>
                      </a:pPr>
                      <a:r>
                        <a:rPr lang="en-US" sz="1000" spc="-5">
                          <a:effectLst/>
                          <a:latin typeface="Segoe UI" panose="020B0502040204020203" pitchFamily="34" charset="0"/>
                          <a:cs typeface="Segoe UI" panose="020B0502040204020203" pitchFamily="34" charset="0"/>
                        </a:rPr>
                        <a:t>Welfare</a:t>
                      </a:r>
                      <a:r>
                        <a:rPr lang="en-US" sz="1000" spc="-4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Expenses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459,521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93,908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417432840"/>
                  </a:ext>
                </a:extLst>
              </a:tr>
              <a:tr h="188669">
                <a:tc>
                  <a:txBody>
                    <a:bodyPr/>
                    <a:lstStyle/>
                    <a:p>
                      <a:pPr marL="77470">
                        <a:lnSpc>
                          <a:spcPts val="1190"/>
                        </a:lnSpc>
                      </a:pPr>
                      <a:r>
                        <a:rPr lang="en-US" sz="1000" b="1">
                          <a:solidFill>
                            <a:srgbClr val="254159"/>
                          </a:solidFill>
                          <a:effectLst/>
                          <a:latin typeface="Segoe UI" panose="020B0502040204020203" pitchFamily="34" charset="0"/>
                          <a:cs typeface="Segoe UI" panose="020B0502040204020203" pitchFamily="34" charset="0"/>
                        </a:rPr>
                        <a:t>Total</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66040" algn="r">
                        <a:lnSpc>
                          <a:spcPts val="1190"/>
                        </a:lnSpc>
                      </a:pPr>
                      <a:r>
                        <a:rPr lang="en-US" sz="1000" b="1">
                          <a:solidFill>
                            <a:srgbClr val="254159"/>
                          </a:solidFill>
                          <a:effectLst/>
                          <a:latin typeface="Segoe UI" panose="020B0502040204020203" pitchFamily="34" charset="0"/>
                          <a:cs typeface="Segoe UI" panose="020B0502040204020203" pitchFamily="34" charset="0"/>
                        </a:rPr>
                        <a:t>480,956</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64770" algn="r">
                        <a:lnSpc>
                          <a:spcPts val="1190"/>
                        </a:lnSpc>
                      </a:pPr>
                      <a:r>
                        <a:rPr lang="en-US" sz="1000" b="1">
                          <a:solidFill>
                            <a:srgbClr val="254159"/>
                          </a:solidFill>
                          <a:effectLst/>
                          <a:latin typeface="Segoe UI" panose="020B0502040204020203" pitchFamily="34" charset="0"/>
                          <a:cs typeface="Segoe UI" panose="020B0502040204020203" pitchFamily="34" charset="0"/>
                        </a:rPr>
                        <a:t>124,778</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extLst>
                  <a:ext uri="{0D108BD9-81ED-4DB2-BD59-A6C34878D82A}">
                    <a16:rowId xmlns:a16="http://schemas.microsoft.com/office/drawing/2014/main" val="3946816943"/>
                  </a:ext>
                </a:extLst>
              </a:tr>
            </a:tbl>
          </a:graphicData>
        </a:graphic>
      </p:graphicFrame>
      <p:sp>
        <p:nvSpPr>
          <p:cNvPr id="30" name="TextBox 29">
            <a:extLst>
              <a:ext uri="{FF2B5EF4-FFF2-40B4-BE49-F238E27FC236}">
                <a16:creationId xmlns:a16="http://schemas.microsoft.com/office/drawing/2014/main" id="{B2DC1C92-E74E-A7EE-C152-0734513BBF09}"/>
              </a:ext>
            </a:extLst>
          </p:cNvPr>
          <p:cNvSpPr txBox="1"/>
          <p:nvPr/>
        </p:nvSpPr>
        <p:spPr>
          <a:xfrm>
            <a:off x="1907791" y="7858611"/>
            <a:ext cx="2658366" cy="244875"/>
          </a:xfrm>
          <a:prstGeom prst="rect">
            <a:avLst/>
          </a:prstGeom>
          <a:noFill/>
        </p:spPr>
        <p:txBody>
          <a:bodyPr wrap="square">
            <a:spAutoFit/>
          </a:bodyPr>
          <a:lstStyle/>
          <a:p>
            <a:pPr algn="ctr">
              <a:lnSpc>
                <a:spcPct val="107000"/>
              </a:lnSpc>
              <a:spcAft>
                <a:spcPts val="800"/>
              </a:spcAft>
            </a:pPr>
            <a:r>
              <a:rPr lang="en-US" sz="10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STAFF DEVELOPMENT AND TRAINING</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p:txBody>
      </p:sp>
      <p:cxnSp>
        <p:nvCxnSpPr>
          <p:cNvPr id="31" name="Straight Connector 30">
            <a:extLst>
              <a:ext uri="{FF2B5EF4-FFF2-40B4-BE49-F238E27FC236}">
                <a16:creationId xmlns:a16="http://schemas.microsoft.com/office/drawing/2014/main" id="{60E4836F-A1D1-C60A-A4F3-6CAEC566EF51}"/>
              </a:ext>
            </a:extLst>
          </p:cNvPr>
          <p:cNvCxnSpPr>
            <a:cxnSpLocks/>
          </p:cNvCxnSpPr>
          <p:nvPr/>
        </p:nvCxnSpPr>
        <p:spPr>
          <a:xfrm>
            <a:off x="627217" y="8670051"/>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B1AFE137-16CB-6588-AC8E-A85298931B39}"/>
              </a:ext>
            </a:extLst>
          </p:cNvPr>
          <p:cNvCxnSpPr>
            <a:cxnSpLocks/>
          </p:cNvCxnSpPr>
          <p:nvPr/>
        </p:nvCxnSpPr>
        <p:spPr>
          <a:xfrm>
            <a:off x="627217" y="8859027"/>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728613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2B5539-EC80-E892-CD55-573E8709AB46}"/>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1" name="Rectangle 10">
            <a:extLst>
              <a:ext uri="{FF2B5EF4-FFF2-40B4-BE49-F238E27FC236}">
                <a16:creationId xmlns:a16="http://schemas.microsoft.com/office/drawing/2014/main" id="{E7C0C505-2269-AAD4-CD15-D443B8B8DC2C}"/>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2" name="Rectangle 11">
            <a:extLst>
              <a:ext uri="{FF2B5EF4-FFF2-40B4-BE49-F238E27FC236}">
                <a16:creationId xmlns:a16="http://schemas.microsoft.com/office/drawing/2014/main" id="{4B6ABC0C-B030-9DED-F8E2-94A860B0A7DB}"/>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3" name="Rectangle 12">
            <a:extLst>
              <a:ext uri="{FF2B5EF4-FFF2-40B4-BE49-F238E27FC236}">
                <a16:creationId xmlns:a16="http://schemas.microsoft.com/office/drawing/2014/main" id="{EB6AE306-3F01-3D5C-0189-A387E47C3B7E}"/>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4" name="Rectangle 13">
            <a:extLst>
              <a:ext uri="{FF2B5EF4-FFF2-40B4-BE49-F238E27FC236}">
                <a16:creationId xmlns:a16="http://schemas.microsoft.com/office/drawing/2014/main" id="{84B44811-51D7-8906-BD15-74FDEEB9A908}"/>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5" name="Rectangle 14">
            <a:extLst>
              <a:ext uri="{FF2B5EF4-FFF2-40B4-BE49-F238E27FC236}">
                <a16:creationId xmlns:a16="http://schemas.microsoft.com/office/drawing/2014/main" id="{68754750-9F1E-6D6D-4A83-BBAFA48D0322}"/>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6" name="Rectangle 15">
            <a:extLst>
              <a:ext uri="{FF2B5EF4-FFF2-40B4-BE49-F238E27FC236}">
                <a16:creationId xmlns:a16="http://schemas.microsoft.com/office/drawing/2014/main" id="{22C05567-B2F6-DBA2-AE99-62ACE149F93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7" name="object 7">
            <a:extLst>
              <a:ext uri="{FF2B5EF4-FFF2-40B4-BE49-F238E27FC236}">
                <a16:creationId xmlns:a16="http://schemas.microsoft.com/office/drawing/2014/main" id="{862067B9-BD3E-BDC9-4D14-8EFC392CF1D7}"/>
              </a:ext>
            </a:extLst>
          </p:cNvPr>
          <p:cNvSpPr txBox="1"/>
          <p:nvPr/>
        </p:nvSpPr>
        <p:spPr>
          <a:xfrm>
            <a:off x="194537" y="9688560"/>
            <a:ext cx="135182" cy="180374"/>
          </a:xfrm>
          <a:prstGeom prst="rect">
            <a:avLst/>
          </a:prstGeom>
        </p:spPr>
        <p:txBody>
          <a:bodyPr vert="horz" wrap="square" lIns="0" tIns="10990" rIns="0" bIns="0" rtlCol="0">
            <a:spAutoFit/>
          </a:bodyPr>
          <a:lstStyle/>
          <a:p>
            <a:pPr marL="10991" algn="ctr">
              <a:spcBef>
                <a:spcPts val="87"/>
              </a:spcBef>
            </a:pPr>
            <a:r>
              <a:rPr lang="en-GB" sz="1100" b="1" spc="-22">
                <a:solidFill>
                  <a:schemeClr val="bg1"/>
                </a:solidFill>
                <a:latin typeface="Open Sans Extrabold"/>
                <a:cs typeface="Open Sans Extrabold"/>
              </a:rPr>
              <a:t>1</a:t>
            </a:r>
            <a:endParaRPr sz="1100">
              <a:solidFill>
                <a:schemeClr val="bg1"/>
              </a:solidFill>
              <a:latin typeface="Open Sans Extrabold"/>
              <a:cs typeface="Open Sans Extrabold"/>
            </a:endParaRPr>
          </a:p>
        </p:txBody>
      </p:sp>
      <p:graphicFrame>
        <p:nvGraphicFramePr>
          <p:cNvPr id="4" name="Table 3">
            <a:extLst>
              <a:ext uri="{FF2B5EF4-FFF2-40B4-BE49-F238E27FC236}">
                <a16:creationId xmlns:a16="http://schemas.microsoft.com/office/drawing/2014/main" id="{911A0732-8F31-3C81-8A37-2E6C18557FE0}"/>
              </a:ext>
            </a:extLst>
          </p:cNvPr>
          <p:cNvGraphicFramePr>
            <a:graphicFrameLocks noGrp="1"/>
          </p:cNvGraphicFramePr>
          <p:nvPr>
            <p:extLst>
              <p:ext uri="{D42A27DB-BD31-4B8C-83A1-F6EECF244321}">
                <p14:modId xmlns:p14="http://schemas.microsoft.com/office/powerpoint/2010/main" val="1012042718"/>
              </p:ext>
            </p:extLst>
          </p:nvPr>
        </p:nvGraphicFramePr>
        <p:xfrm>
          <a:off x="349758" y="843918"/>
          <a:ext cx="4514850" cy="1509017"/>
        </p:xfrm>
        <a:graphic>
          <a:graphicData uri="http://schemas.openxmlformats.org/drawingml/2006/table">
            <a:tbl>
              <a:tblPr firstRow="1" firstCol="1" bandRow="1">
                <a:tableStyleId>{5940675A-B579-460E-94D1-54222C63F5DA}</a:tableStyleId>
              </a:tblPr>
              <a:tblGrid>
                <a:gridCol w="2298065">
                  <a:extLst>
                    <a:ext uri="{9D8B030D-6E8A-4147-A177-3AD203B41FA5}">
                      <a16:colId xmlns:a16="http://schemas.microsoft.com/office/drawing/2014/main" val="900840704"/>
                    </a:ext>
                  </a:extLst>
                </a:gridCol>
                <a:gridCol w="2216785">
                  <a:extLst>
                    <a:ext uri="{9D8B030D-6E8A-4147-A177-3AD203B41FA5}">
                      <a16:colId xmlns:a16="http://schemas.microsoft.com/office/drawing/2014/main" val="337779811"/>
                    </a:ext>
                  </a:extLst>
                </a:gridCol>
              </a:tblGrid>
              <a:tr h="198120">
                <a:tc gridSpan="2">
                  <a:txBody>
                    <a:bodyPr/>
                    <a:lstStyle/>
                    <a:p>
                      <a:pPr>
                        <a:lnSpc>
                          <a:spcPct val="107000"/>
                        </a:lnSpc>
                        <a:spcAft>
                          <a:spcPts val="800"/>
                        </a:spcAft>
                      </a:pPr>
                      <a:r>
                        <a:rPr lang="en-GB" sz="1200" b="0">
                          <a:effectLst/>
                        </a:rPr>
                        <a:t> </a:t>
                      </a:r>
                      <a:r>
                        <a:rPr lang="en-US" sz="1200" b="1">
                          <a:solidFill>
                            <a:schemeClr val="bg1"/>
                          </a:solidFill>
                          <a:effectLst/>
                        </a:rPr>
                        <a:t>Welfare Expenses</a:t>
                      </a:r>
                      <a:endParaRPr lang="en-GB" sz="11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hMerge="1">
                  <a:txBody>
                    <a:bodyPr/>
                    <a:lstStyle/>
                    <a:p>
                      <a:endParaRPr lang="en-GB"/>
                    </a:p>
                  </a:txBody>
                  <a:tcPr/>
                </a:tc>
                <a:extLst>
                  <a:ext uri="{0D108BD9-81ED-4DB2-BD59-A6C34878D82A}">
                    <a16:rowId xmlns:a16="http://schemas.microsoft.com/office/drawing/2014/main" val="666550029"/>
                  </a:ext>
                </a:extLst>
              </a:tr>
              <a:tr h="182880">
                <a:tc>
                  <a:txBody>
                    <a:bodyPr/>
                    <a:lstStyle/>
                    <a:p>
                      <a:pPr>
                        <a:lnSpc>
                          <a:spcPct val="107000"/>
                        </a:lnSpc>
                        <a:spcAft>
                          <a:spcPts val="800"/>
                        </a:spcAft>
                      </a:pPr>
                      <a:r>
                        <a:rPr lang="en-US" sz="1200" b="0">
                          <a:effectLst/>
                        </a:rPr>
                        <a:t>End of Service packages for Retirees</a:t>
                      </a:r>
                      <a:endParaRPr lang="en-GB" sz="1100" b="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US" sz="1200" b="0">
                          <a:effectLst/>
                        </a:rPr>
                        <a:t>     18,000.00 </a:t>
                      </a:r>
                      <a:endParaRPr lang="en-GB" sz="1100" b="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48501243"/>
                  </a:ext>
                </a:extLst>
              </a:tr>
              <a:tr h="182880">
                <a:tc>
                  <a:txBody>
                    <a:bodyPr/>
                    <a:lstStyle/>
                    <a:p>
                      <a:pPr>
                        <a:lnSpc>
                          <a:spcPct val="107000"/>
                        </a:lnSpc>
                        <a:spcAft>
                          <a:spcPts val="800"/>
                        </a:spcAft>
                      </a:pPr>
                      <a:r>
                        <a:rPr lang="en-US" sz="1200" b="0">
                          <a:effectLst/>
                        </a:rPr>
                        <a:t>Annual Sporting Activities</a:t>
                      </a:r>
                      <a:endParaRPr lang="en-GB" sz="1100" b="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US" sz="1200" b="0">
                          <a:effectLst/>
                        </a:rPr>
                        <a:t>     63,000.00 </a:t>
                      </a:r>
                      <a:endParaRPr lang="en-GB" sz="1100" b="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00205612"/>
                  </a:ext>
                </a:extLst>
              </a:tr>
              <a:tr h="182880">
                <a:tc>
                  <a:txBody>
                    <a:bodyPr/>
                    <a:lstStyle/>
                    <a:p>
                      <a:pPr>
                        <a:lnSpc>
                          <a:spcPct val="107000"/>
                        </a:lnSpc>
                        <a:spcAft>
                          <a:spcPts val="800"/>
                        </a:spcAft>
                      </a:pPr>
                      <a:r>
                        <a:rPr lang="en-US" sz="1200" b="0">
                          <a:effectLst/>
                        </a:rPr>
                        <a:t>Quarterly Staff Durbars</a:t>
                      </a:r>
                      <a:endParaRPr lang="en-GB" sz="1100" b="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US" sz="1200" b="0">
                          <a:effectLst/>
                        </a:rPr>
                        <a:t>     48,000.00 </a:t>
                      </a:r>
                      <a:endParaRPr lang="en-GB" sz="1100" b="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96059429"/>
                  </a:ext>
                </a:extLst>
              </a:tr>
              <a:tr h="182880">
                <a:tc>
                  <a:txBody>
                    <a:bodyPr/>
                    <a:lstStyle/>
                    <a:p>
                      <a:pPr>
                        <a:lnSpc>
                          <a:spcPct val="107000"/>
                        </a:lnSpc>
                        <a:spcAft>
                          <a:spcPts val="800"/>
                        </a:spcAft>
                      </a:pPr>
                      <a:r>
                        <a:rPr lang="en-US" sz="1200" b="0">
                          <a:effectLst/>
                        </a:rPr>
                        <a:t>Funeral for deceased staff</a:t>
                      </a:r>
                      <a:endParaRPr lang="en-GB" sz="1100" b="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US" sz="1200" b="0">
                          <a:effectLst/>
                        </a:rPr>
                        <a:t>     11,000.00 </a:t>
                      </a:r>
                      <a:endParaRPr lang="en-GB" sz="1100" b="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7965521"/>
                  </a:ext>
                </a:extLst>
              </a:tr>
              <a:tr h="182880">
                <a:tc>
                  <a:txBody>
                    <a:bodyPr/>
                    <a:lstStyle/>
                    <a:p>
                      <a:pPr>
                        <a:lnSpc>
                          <a:spcPct val="107000"/>
                        </a:lnSpc>
                        <a:spcAft>
                          <a:spcPts val="800"/>
                        </a:spcAft>
                      </a:pPr>
                      <a:r>
                        <a:rPr lang="en-US" sz="1200" b="0">
                          <a:effectLst/>
                        </a:rPr>
                        <a:t>Christmas package for staff</a:t>
                      </a:r>
                      <a:endParaRPr lang="en-GB" sz="1100" b="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US" sz="1200" b="0">
                          <a:effectLst/>
                        </a:rPr>
                        <a:t>  319,520.47 </a:t>
                      </a:r>
                      <a:endParaRPr lang="en-GB" sz="1100" b="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721967745"/>
                  </a:ext>
                </a:extLst>
              </a:tr>
              <a:tr h="182880">
                <a:tc>
                  <a:txBody>
                    <a:bodyPr/>
                    <a:lstStyle/>
                    <a:p>
                      <a:pPr>
                        <a:lnSpc>
                          <a:spcPct val="107000"/>
                        </a:lnSpc>
                        <a:spcAft>
                          <a:spcPts val="800"/>
                        </a:spcAft>
                      </a:pPr>
                      <a:r>
                        <a:rPr lang="en-US" sz="1200" b="1">
                          <a:solidFill>
                            <a:srgbClr val="254159"/>
                          </a:solidFill>
                          <a:effectLst/>
                        </a:rPr>
                        <a:t>Total</a:t>
                      </a:r>
                      <a:endParaRPr lang="en-GB" sz="11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tc>
                  <a:txBody>
                    <a:bodyPr/>
                    <a:lstStyle/>
                    <a:p>
                      <a:pPr>
                        <a:lnSpc>
                          <a:spcPct val="107000"/>
                        </a:lnSpc>
                        <a:spcAft>
                          <a:spcPts val="800"/>
                        </a:spcAft>
                      </a:pPr>
                      <a:r>
                        <a:rPr lang="en-US" sz="1200" b="1">
                          <a:solidFill>
                            <a:srgbClr val="254159"/>
                          </a:solidFill>
                          <a:effectLst/>
                        </a:rPr>
                        <a:t>  459,520.47 </a:t>
                      </a:r>
                      <a:endParaRPr lang="en-GB" sz="11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8EDEF"/>
                    </a:solidFill>
                  </a:tcPr>
                </a:tc>
                <a:extLst>
                  <a:ext uri="{0D108BD9-81ED-4DB2-BD59-A6C34878D82A}">
                    <a16:rowId xmlns:a16="http://schemas.microsoft.com/office/drawing/2014/main" val="3363501188"/>
                  </a:ext>
                </a:extLst>
              </a:tr>
            </a:tbl>
          </a:graphicData>
        </a:graphic>
      </p:graphicFrame>
      <p:graphicFrame>
        <p:nvGraphicFramePr>
          <p:cNvPr id="19" name="Table 18">
            <a:extLst>
              <a:ext uri="{FF2B5EF4-FFF2-40B4-BE49-F238E27FC236}">
                <a16:creationId xmlns:a16="http://schemas.microsoft.com/office/drawing/2014/main" id="{83593A47-5F69-A0C8-82E7-B73F96125F47}"/>
              </a:ext>
            </a:extLst>
          </p:cNvPr>
          <p:cNvGraphicFramePr>
            <a:graphicFrameLocks noGrp="1"/>
          </p:cNvGraphicFramePr>
          <p:nvPr>
            <p:extLst>
              <p:ext uri="{D42A27DB-BD31-4B8C-83A1-F6EECF244321}">
                <p14:modId xmlns:p14="http://schemas.microsoft.com/office/powerpoint/2010/main" val="1934873167"/>
              </p:ext>
            </p:extLst>
          </p:nvPr>
        </p:nvGraphicFramePr>
        <p:xfrm>
          <a:off x="329719" y="3193549"/>
          <a:ext cx="6238721" cy="4108255"/>
        </p:xfrm>
        <a:graphic>
          <a:graphicData uri="http://schemas.openxmlformats.org/drawingml/2006/table">
            <a:tbl>
              <a:tblPr firstRow="1" firstCol="1" bandRow="1">
                <a:tableStyleId>{2D5ABB26-0587-4C30-8999-92F81FD0307C}</a:tableStyleId>
              </a:tblPr>
              <a:tblGrid>
                <a:gridCol w="1205678">
                  <a:extLst>
                    <a:ext uri="{9D8B030D-6E8A-4147-A177-3AD203B41FA5}">
                      <a16:colId xmlns:a16="http://schemas.microsoft.com/office/drawing/2014/main" val="1806079898"/>
                    </a:ext>
                  </a:extLst>
                </a:gridCol>
                <a:gridCol w="755563">
                  <a:extLst>
                    <a:ext uri="{9D8B030D-6E8A-4147-A177-3AD203B41FA5}">
                      <a16:colId xmlns:a16="http://schemas.microsoft.com/office/drawing/2014/main" val="1686754365"/>
                    </a:ext>
                  </a:extLst>
                </a:gridCol>
                <a:gridCol w="813171">
                  <a:extLst>
                    <a:ext uri="{9D8B030D-6E8A-4147-A177-3AD203B41FA5}">
                      <a16:colId xmlns:a16="http://schemas.microsoft.com/office/drawing/2014/main" val="1403798168"/>
                    </a:ext>
                  </a:extLst>
                </a:gridCol>
                <a:gridCol w="923296">
                  <a:extLst>
                    <a:ext uri="{9D8B030D-6E8A-4147-A177-3AD203B41FA5}">
                      <a16:colId xmlns:a16="http://schemas.microsoft.com/office/drawing/2014/main" val="4053485129"/>
                    </a:ext>
                  </a:extLst>
                </a:gridCol>
                <a:gridCol w="825787">
                  <a:extLst>
                    <a:ext uri="{9D8B030D-6E8A-4147-A177-3AD203B41FA5}">
                      <a16:colId xmlns:a16="http://schemas.microsoft.com/office/drawing/2014/main" val="2851639930"/>
                    </a:ext>
                  </a:extLst>
                </a:gridCol>
                <a:gridCol w="814760">
                  <a:extLst>
                    <a:ext uri="{9D8B030D-6E8A-4147-A177-3AD203B41FA5}">
                      <a16:colId xmlns:a16="http://schemas.microsoft.com/office/drawing/2014/main" val="2380519720"/>
                    </a:ext>
                  </a:extLst>
                </a:gridCol>
                <a:gridCol w="900466">
                  <a:extLst>
                    <a:ext uri="{9D8B030D-6E8A-4147-A177-3AD203B41FA5}">
                      <a16:colId xmlns:a16="http://schemas.microsoft.com/office/drawing/2014/main" val="1776261777"/>
                    </a:ext>
                  </a:extLst>
                </a:gridCol>
              </a:tblGrid>
              <a:tr h="484015">
                <a:tc>
                  <a:txBody>
                    <a:bodyPr/>
                    <a:lstStyle/>
                    <a:p>
                      <a:pPr>
                        <a:lnSpc>
                          <a:spcPct val="107000"/>
                        </a:lnSpc>
                        <a:spcBef>
                          <a:spcPts val="445"/>
                        </a:spcBef>
                        <a:spcAft>
                          <a:spcPts val="800"/>
                        </a:spcAft>
                      </a:pPr>
                      <a:r>
                        <a:rPr lang="en-GB" sz="900" b="1">
                          <a:solidFill>
                            <a:schemeClr val="bg1"/>
                          </a:solidFill>
                          <a:effectLst/>
                          <a:latin typeface="Segoe UI" panose="020B0502040204020203" pitchFamily="34" charset="0"/>
                          <a:cs typeface="Segoe UI" panose="020B0502040204020203" pitchFamily="34" charset="0"/>
                        </a:rPr>
                        <a:t> </a:t>
                      </a:r>
                      <a:endParaRPr lang="en-GB" sz="9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54174" marR="54174" marT="0" marB="0">
                    <a:solidFill>
                      <a:srgbClr val="254159"/>
                    </a:solidFill>
                  </a:tcPr>
                </a:tc>
                <a:tc>
                  <a:txBody>
                    <a:bodyPr/>
                    <a:lstStyle/>
                    <a:p>
                      <a:r>
                        <a:rPr lang="en-US" sz="900" b="1">
                          <a:solidFill>
                            <a:schemeClr val="bg1"/>
                          </a:solidFill>
                          <a:effectLst/>
                          <a:latin typeface="Segoe UI" panose="020B0502040204020203" pitchFamily="34" charset="0"/>
                          <a:cs typeface="Segoe UI" panose="020B0502040204020203" pitchFamily="34" charset="0"/>
                        </a:rPr>
                        <a:t> </a:t>
                      </a:r>
                      <a:endParaRPr lang="en-GB" sz="900" b="1">
                        <a:solidFill>
                          <a:schemeClr val="bg1"/>
                        </a:solidFill>
                        <a:effectLst/>
                        <a:latin typeface="Segoe UI" panose="020B0502040204020203" pitchFamily="34" charset="0"/>
                        <a:cs typeface="Segoe UI" panose="020B0502040204020203" pitchFamily="34" charset="0"/>
                      </a:endParaRPr>
                    </a:p>
                    <a:p>
                      <a:pPr marL="67945"/>
                      <a:r>
                        <a:rPr lang="en-US" sz="900" b="1">
                          <a:solidFill>
                            <a:schemeClr val="bg1"/>
                          </a:solidFill>
                          <a:effectLst/>
                          <a:latin typeface="Segoe UI" panose="020B0502040204020203" pitchFamily="34" charset="0"/>
                          <a:cs typeface="Segoe UI" panose="020B0502040204020203" pitchFamily="34" charset="0"/>
                        </a:rPr>
                        <a:t>Buildings</a:t>
                      </a:r>
                      <a:endParaRPr lang="en-GB" sz="9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solidFill>
                      <a:srgbClr val="254159"/>
                    </a:solidFill>
                  </a:tcPr>
                </a:tc>
                <a:tc>
                  <a:txBody>
                    <a:bodyPr/>
                    <a:lstStyle/>
                    <a:p>
                      <a:pPr marL="68580">
                        <a:spcBef>
                          <a:spcPts val="640"/>
                        </a:spcBef>
                        <a:spcAft>
                          <a:spcPts val="0"/>
                        </a:spcAft>
                      </a:pPr>
                      <a:r>
                        <a:rPr lang="en-US" sz="900" b="1">
                          <a:solidFill>
                            <a:schemeClr val="bg1"/>
                          </a:solidFill>
                          <a:effectLst/>
                          <a:latin typeface="Segoe UI" panose="020B0502040204020203" pitchFamily="34" charset="0"/>
                          <a:cs typeface="Segoe UI" panose="020B0502040204020203" pitchFamily="34" charset="0"/>
                        </a:rPr>
                        <a:t>Plant</a:t>
                      </a:r>
                      <a:r>
                        <a:rPr lang="en-US" sz="900" b="1" spc="5">
                          <a:solidFill>
                            <a:schemeClr val="bg1"/>
                          </a:solidFill>
                          <a:effectLst/>
                          <a:latin typeface="Segoe UI" panose="020B0502040204020203" pitchFamily="34" charset="0"/>
                          <a:cs typeface="Segoe UI" panose="020B0502040204020203" pitchFamily="34" charset="0"/>
                        </a:rPr>
                        <a:t> </a:t>
                      </a:r>
                      <a:r>
                        <a:rPr lang="en-US" sz="900" b="1">
                          <a:solidFill>
                            <a:schemeClr val="bg1"/>
                          </a:solidFill>
                          <a:effectLst/>
                          <a:latin typeface="Segoe UI" panose="020B0502040204020203" pitchFamily="34" charset="0"/>
                          <a:cs typeface="Segoe UI" panose="020B0502040204020203" pitchFamily="34" charset="0"/>
                        </a:rPr>
                        <a:t>&amp;</a:t>
                      </a:r>
                      <a:r>
                        <a:rPr lang="en-US" sz="900" b="1" spc="5">
                          <a:solidFill>
                            <a:schemeClr val="bg1"/>
                          </a:solidFill>
                          <a:effectLst/>
                          <a:latin typeface="Segoe UI" panose="020B0502040204020203" pitchFamily="34" charset="0"/>
                          <a:cs typeface="Segoe UI" panose="020B0502040204020203" pitchFamily="34" charset="0"/>
                        </a:rPr>
                        <a:t> </a:t>
                      </a:r>
                      <a:r>
                        <a:rPr lang="en-US" sz="900" b="1">
                          <a:solidFill>
                            <a:schemeClr val="bg1"/>
                          </a:solidFill>
                          <a:effectLst/>
                          <a:latin typeface="Segoe UI" panose="020B0502040204020203" pitchFamily="34" charset="0"/>
                          <a:cs typeface="Segoe UI" panose="020B0502040204020203" pitchFamily="34" charset="0"/>
                        </a:rPr>
                        <a:t>Machinery</a:t>
                      </a:r>
                      <a:endParaRPr lang="en-GB" sz="9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solidFill>
                      <a:srgbClr val="254159"/>
                    </a:solidFill>
                  </a:tcPr>
                </a:tc>
                <a:tc>
                  <a:txBody>
                    <a:bodyPr/>
                    <a:lstStyle/>
                    <a:p>
                      <a:pPr marL="67310" marR="67945">
                        <a:spcAft>
                          <a:spcPts val="0"/>
                        </a:spcAft>
                      </a:pPr>
                      <a:r>
                        <a:rPr lang="en-US" sz="900" b="1">
                          <a:solidFill>
                            <a:schemeClr val="bg1"/>
                          </a:solidFill>
                          <a:effectLst/>
                          <a:latin typeface="Segoe UI" panose="020B0502040204020203" pitchFamily="34" charset="0"/>
                          <a:cs typeface="Segoe UI" panose="020B0502040204020203" pitchFamily="34" charset="0"/>
                        </a:rPr>
                        <a:t>Computer</a:t>
                      </a:r>
                      <a:r>
                        <a:rPr lang="en-US" sz="900" b="1" spc="5">
                          <a:solidFill>
                            <a:schemeClr val="bg1"/>
                          </a:solidFill>
                          <a:effectLst/>
                          <a:latin typeface="Segoe UI" panose="020B0502040204020203" pitchFamily="34" charset="0"/>
                          <a:cs typeface="Segoe UI" panose="020B0502040204020203" pitchFamily="34" charset="0"/>
                        </a:rPr>
                        <a:t> </a:t>
                      </a:r>
                      <a:r>
                        <a:rPr lang="en-US" sz="900" b="1">
                          <a:solidFill>
                            <a:schemeClr val="bg1"/>
                          </a:solidFill>
                          <a:effectLst/>
                          <a:latin typeface="Segoe UI" panose="020B0502040204020203" pitchFamily="34" charset="0"/>
                          <a:cs typeface="Segoe UI" panose="020B0502040204020203" pitchFamily="34" charset="0"/>
                        </a:rPr>
                        <a:t>&amp;</a:t>
                      </a:r>
                      <a:r>
                        <a:rPr lang="en-US" sz="900" b="1" spc="5">
                          <a:solidFill>
                            <a:schemeClr val="bg1"/>
                          </a:solidFill>
                          <a:effectLst/>
                          <a:latin typeface="Segoe UI" panose="020B0502040204020203" pitchFamily="34" charset="0"/>
                          <a:cs typeface="Segoe UI" panose="020B0502040204020203" pitchFamily="34" charset="0"/>
                        </a:rPr>
                        <a:t> </a:t>
                      </a:r>
                      <a:r>
                        <a:rPr lang="en-US" sz="900" b="1">
                          <a:solidFill>
                            <a:schemeClr val="bg1"/>
                          </a:solidFill>
                          <a:effectLst/>
                          <a:latin typeface="Segoe UI" panose="020B0502040204020203" pitchFamily="34" charset="0"/>
                          <a:cs typeface="Segoe UI" panose="020B0502040204020203" pitchFamily="34" charset="0"/>
                        </a:rPr>
                        <a:t>Accessories</a:t>
                      </a:r>
                      <a:endParaRPr lang="en-GB" sz="9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solidFill>
                      <a:srgbClr val="254159"/>
                    </a:solidFill>
                  </a:tcPr>
                </a:tc>
                <a:tc>
                  <a:txBody>
                    <a:bodyPr/>
                    <a:lstStyle/>
                    <a:p>
                      <a:pPr marL="67945" marR="71755">
                        <a:spcAft>
                          <a:spcPts val="0"/>
                        </a:spcAft>
                      </a:pPr>
                      <a:r>
                        <a:rPr lang="en-US" sz="900" b="1">
                          <a:solidFill>
                            <a:schemeClr val="bg1"/>
                          </a:solidFill>
                          <a:effectLst/>
                          <a:latin typeface="Segoe UI" panose="020B0502040204020203" pitchFamily="34" charset="0"/>
                          <a:cs typeface="Segoe UI" panose="020B0502040204020203" pitchFamily="34" charset="0"/>
                        </a:rPr>
                        <a:t>Furniture,</a:t>
                      </a:r>
                      <a:r>
                        <a:rPr lang="en-US" sz="900" b="1" spc="-255">
                          <a:solidFill>
                            <a:schemeClr val="bg1"/>
                          </a:solidFill>
                          <a:effectLst/>
                          <a:latin typeface="Segoe UI" panose="020B0502040204020203" pitchFamily="34" charset="0"/>
                          <a:cs typeface="Segoe UI" panose="020B0502040204020203" pitchFamily="34" charset="0"/>
                        </a:rPr>
                        <a:t> </a:t>
                      </a:r>
                      <a:r>
                        <a:rPr lang="en-US" sz="900" b="1">
                          <a:solidFill>
                            <a:schemeClr val="bg1"/>
                          </a:solidFill>
                          <a:effectLst/>
                          <a:latin typeface="Segoe UI" panose="020B0502040204020203" pitchFamily="34" charset="0"/>
                          <a:cs typeface="Segoe UI" panose="020B0502040204020203" pitchFamily="34" charset="0"/>
                        </a:rPr>
                        <a:t>Fixtures</a:t>
                      </a:r>
                      <a:r>
                        <a:rPr lang="en-US" sz="900" b="1" spc="5">
                          <a:solidFill>
                            <a:schemeClr val="bg1"/>
                          </a:solidFill>
                          <a:effectLst/>
                          <a:latin typeface="Segoe UI" panose="020B0502040204020203" pitchFamily="34" charset="0"/>
                          <a:cs typeface="Segoe UI" panose="020B0502040204020203" pitchFamily="34" charset="0"/>
                        </a:rPr>
                        <a:t> </a:t>
                      </a:r>
                      <a:r>
                        <a:rPr lang="en-US" sz="900" b="1">
                          <a:solidFill>
                            <a:schemeClr val="bg1"/>
                          </a:solidFill>
                          <a:effectLst/>
                          <a:latin typeface="Segoe UI" panose="020B0502040204020203" pitchFamily="34" charset="0"/>
                          <a:cs typeface="Segoe UI" panose="020B0502040204020203" pitchFamily="34" charset="0"/>
                        </a:rPr>
                        <a:t>&amp;</a:t>
                      </a:r>
                      <a:r>
                        <a:rPr lang="en-US" sz="900" b="1" spc="110">
                          <a:solidFill>
                            <a:schemeClr val="bg1"/>
                          </a:solidFill>
                          <a:effectLst/>
                          <a:latin typeface="Segoe UI" panose="020B0502040204020203" pitchFamily="34" charset="0"/>
                          <a:cs typeface="Segoe UI" panose="020B0502040204020203" pitchFamily="34" charset="0"/>
                        </a:rPr>
                        <a:t> </a:t>
                      </a:r>
                      <a:r>
                        <a:rPr lang="en-US" sz="900" b="1">
                          <a:solidFill>
                            <a:schemeClr val="bg1"/>
                          </a:solidFill>
                          <a:effectLst/>
                          <a:latin typeface="Segoe UI" panose="020B0502040204020203" pitchFamily="34" charset="0"/>
                          <a:cs typeface="Segoe UI" panose="020B0502040204020203" pitchFamily="34" charset="0"/>
                        </a:rPr>
                        <a:t>Fittings</a:t>
                      </a:r>
                      <a:endParaRPr lang="en-GB" sz="9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solidFill>
                      <a:srgbClr val="254159"/>
                    </a:solidFill>
                  </a:tcPr>
                </a:tc>
                <a:tc>
                  <a:txBody>
                    <a:bodyPr/>
                    <a:lstStyle/>
                    <a:p>
                      <a:pPr marL="67945">
                        <a:spcBef>
                          <a:spcPts val="640"/>
                        </a:spcBef>
                        <a:spcAft>
                          <a:spcPts val="0"/>
                        </a:spcAft>
                      </a:pPr>
                      <a:r>
                        <a:rPr lang="en-US" sz="900" b="1">
                          <a:solidFill>
                            <a:schemeClr val="bg1"/>
                          </a:solidFill>
                          <a:effectLst/>
                          <a:latin typeface="Segoe UI" panose="020B0502040204020203" pitchFamily="34" charset="0"/>
                          <a:cs typeface="Segoe UI" panose="020B0502040204020203" pitchFamily="34" charset="0"/>
                        </a:rPr>
                        <a:t>Motor</a:t>
                      </a:r>
                      <a:r>
                        <a:rPr lang="en-US" sz="900" b="1" spc="5">
                          <a:solidFill>
                            <a:schemeClr val="bg1"/>
                          </a:solidFill>
                          <a:effectLst/>
                          <a:latin typeface="Segoe UI" panose="020B0502040204020203" pitchFamily="34" charset="0"/>
                          <a:cs typeface="Segoe UI" panose="020B0502040204020203" pitchFamily="34" charset="0"/>
                        </a:rPr>
                        <a:t> </a:t>
                      </a:r>
                      <a:r>
                        <a:rPr lang="en-US" sz="900" b="1">
                          <a:solidFill>
                            <a:schemeClr val="bg1"/>
                          </a:solidFill>
                          <a:effectLst/>
                          <a:latin typeface="Segoe UI" panose="020B0502040204020203" pitchFamily="34" charset="0"/>
                          <a:cs typeface="Segoe UI" panose="020B0502040204020203" pitchFamily="34" charset="0"/>
                        </a:rPr>
                        <a:t>Vehicles</a:t>
                      </a:r>
                      <a:endParaRPr lang="en-GB" sz="9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solidFill>
                      <a:srgbClr val="254159"/>
                    </a:solidFill>
                  </a:tcPr>
                </a:tc>
                <a:tc>
                  <a:txBody>
                    <a:bodyPr/>
                    <a:lstStyle/>
                    <a:p>
                      <a:r>
                        <a:rPr lang="en-US" sz="900" b="1">
                          <a:solidFill>
                            <a:schemeClr val="bg1"/>
                          </a:solidFill>
                          <a:effectLst/>
                          <a:latin typeface="Segoe UI" panose="020B0502040204020203" pitchFamily="34" charset="0"/>
                          <a:cs typeface="Segoe UI" panose="020B0502040204020203" pitchFamily="34" charset="0"/>
                        </a:rPr>
                        <a:t> </a:t>
                      </a:r>
                      <a:endParaRPr lang="en-GB" sz="900" b="1">
                        <a:solidFill>
                          <a:schemeClr val="bg1"/>
                        </a:solidFill>
                        <a:effectLst/>
                        <a:latin typeface="Segoe UI" panose="020B0502040204020203" pitchFamily="34" charset="0"/>
                        <a:cs typeface="Segoe UI" panose="020B0502040204020203" pitchFamily="34" charset="0"/>
                      </a:endParaRPr>
                    </a:p>
                    <a:p>
                      <a:pPr marL="70485"/>
                      <a:r>
                        <a:rPr lang="en-US" sz="900" b="1">
                          <a:solidFill>
                            <a:schemeClr val="bg1"/>
                          </a:solidFill>
                          <a:effectLst/>
                          <a:latin typeface="Segoe UI" panose="020B0502040204020203" pitchFamily="34" charset="0"/>
                          <a:cs typeface="Segoe UI" panose="020B0502040204020203" pitchFamily="34" charset="0"/>
                        </a:rPr>
                        <a:t>Total</a:t>
                      </a:r>
                      <a:endParaRPr lang="en-GB" sz="9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solidFill>
                      <a:srgbClr val="254159"/>
                    </a:solidFill>
                  </a:tcPr>
                </a:tc>
                <a:extLst>
                  <a:ext uri="{0D108BD9-81ED-4DB2-BD59-A6C34878D82A}">
                    <a16:rowId xmlns:a16="http://schemas.microsoft.com/office/drawing/2014/main" val="2298352726"/>
                  </a:ext>
                </a:extLst>
              </a:tr>
              <a:tr h="161338">
                <a:tc>
                  <a:txBody>
                    <a:bodyPr/>
                    <a:lstStyle/>
                    <a:p>
                      <a:pPr marL="73025">
                        <a:spcBef>
                          <a:spcPts val="315"/>
                        </a:spcBef>
                        <a:spcAft>
                          <a:spcPts val="0"/>
                        </a:spcAft>
                      </a:pPr>
                      <a:r>
                        <a:rPr lang="en-US" sz="900" b="1">
                          <a:effectLst/>
                          <a:latin typeface="Segoe UI" panose="020B0502040204020203" pitchFamily="34" charset="0"/>
                          <a:cs typeface="Segoe UI" panose="020B0502040204020203" pitchFamily="34" charset="0"/>
                        </a:rPr>
                        <a:t>Cost/Valuation</a:t>
                      </a:r>
                      <a:endParaRPr lang="en-GB" sz="900" b="1">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L="67945">
                        <a:spcBef>
                          <a:spcPts val="965"/>
                        </a:spcBef>
                        <a:spcAft>
                          <a:spcPts val="0"/>
                        </a:spcAft>
                      </a:pPr>
                      <a:r>
                        <a:rPr lang="en-US" sz="900">
                          <a:effectLst/>
                          <a:latin typeface="Segoe UI" panose="020B0502040204020203" pitchFamily="34" charset="0"/>
                          <a:cs typeface="Segoe UI" panose="020B0502040204020203" pitchFamily="34" charset="0"/>
                        </a:rPr>
                        <a:t>GH¢</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L="68580">
                        <a:spcBef>
                          <a:spcPts val="965"/>
                        </a:spcBef>
                        <a:spcAft>
                          <a:spcPts val="0"/>
                        </a:spcAft>
                      </a:pPr>
                      <a:r>
                        <a:rPr lang="en-US" sz="900">
                          <a:effectLst/>
                          <a:latin typeface="Segoe UI" panose="020B0502040204020203" pitchFamily="34" charset="0"/>
                          <a:cs typeface="Segoe UI" panose="020B0502040204020203" pitchFamily="34" charset="0"/>
                        </a:rPr>
                        <a:t>GH¢</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L="67310">
                        <a:spcBef>
                          <a:spcPts val="965"/>
                        </a:spcBef>
                        <a:spcAft>
                          <a:spcPts val="0"/>
                        </a:spcAft>
                      </a:pPr>
                      <a:r>
                        <a:rPr lang="en-US" sz="900">
                          <a:effectLst/>
                          <a:latin typeface="Segoe UI" panose="020B0502040204020203" pitchFamily="34" charset="0"/>
                          <a:cs typeface="Segoe UI" panose="020B0502040204020203" pitchFamily="34" charset="0"/>
                        </a:rPr>
                        <a:t>GH¢</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L="67945">
                        <a:spcBef>
                          <a:spcPts val="965"/>
                        </a:spcBef>
                        <a:spcAft>
                          <a:spcPts val="0"/>
                        </a:spcAft>
                      </a:pPr>
                      <a:r>
                        <a:rPr lang="en-US" sz="900">
                          <a:effectLst/>
                          <a:latin typeface="Segoe UI" panose="020B0502040204020203" pitchFamily="34" charset="0"/>
                          <a:cs typeface="Segoe UI" panose="020B0502040204020203" pitchFamily="34" charset="0"/>
                        </a:rPr>
                        <a:t>GH¢</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L="67945">
                        <a:spcBef>
                          <a:spcPts val="965"/>
                        </a:spcBef>
                        <a:spcAft>
                          <a:spcPts val="0"/>
                        </a:spcAft>
                      </a:pPr>
                      <a:r>
                        <a:rPr lang="en-US" sz="900">
                          <a:effectLst/>
                          <a:latin typeface="Segoe UI" panose="020B0502040204020203" pitchFamily="34" charset="0"/>
                          <a:cs typeface="Segoe UI" panose="020B0502040204020203" pitchFamily="34" charset="0"/>
                        </a:rPr>
                        <a:t>GH¢</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L="70485">
                        <a:spcBef>
                          <a:spcPts val="965"/>
                        </a:spcBef>
                        <a:spcAft>
                          <a:spcPts val="0"/>
                        </a:spcAft>
                      </a:pPr>
                      <a:r>
                        <a:rPr lang="en-US" sz="900">
                          <a:effectLst/>
                          <a:latin typeface="Segoe UI" panose="020B0502040204020203" pitchFamily="34" charset="0"/>
                          <a:cs typeface="Segoe UI" panose="020B0502040204020203" pitchFamily="34" charset="0"/>
                        </a:rPr>
                        <a:t>GH¢</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extLst>
                  <a:ext uri="{0D108BD9-81ED-4DB2-BD59-A6C34878D82A}">
                    <a16:rowId xmlns:a16="http://schemas.microsoft.com/office/drawing/2014/main" val="3318983211"/>
                  </a:ext>
                </a:extLst>
              </a:tr>
              <a:tr h="322677">
                <a:tc>
                  <a:txBody>
                    <a:bodyPr/>
                    <a:lstStyle/>
                    <a:p>
                      <a:pPr marL="73025" marR="479425">
                        <a:spcBef>
                          <a:spcPts val="5"/>
                        </a:spcBef>
                        <a:spcAft>
                          <a:spcPts val="0"/>
                        </a:spcAft>
                      </a:pPr>
                      <a:r>
                        <a:rPr lang="en-US" sz="900">
                          <a:effectLst/>
                          <a:latin typeface="Segoe UI" panose="020B0502040204020203" pitchFamily="34" charset="0"/>
                          <a:cs typeface="Segoe UI" panose="020B0502040204020203" pitchFamily="34" charset="0"/>
                        </a:rPr>
                        <a:t>Bal.</a:t>
                      </a:r>
                      <a:r>
                        <a:rPr lang="en-US" sz="900" spc="5">
                          <a:effectLst/>
                          <a:latin typeface="Segoe UI" panose="020B0502040204020203" pitchFamily="34" charset="0"/>
                          <a:cs typeface="Segoe UI" panose="020B0502040204020203" pitchFamily="34" charset="0"/>
                        </a:rPr>
                        <a:t> </a:t>
                      </a:r>
                      <a:r>
                        <a:rPr lang="en-US" sz="900">
                          <a:effectLst/>
                          <a:latin typeface="Segoe UI" panose="020B0502040204020203" pitchFamily="34" charset="0"/>
                          <a:cs typeface="Segoe UI" panose="020B0502040204020203" pitchFamily="34" charset="0"/>
                        </a:rPr>
                        <a:t>at</a:t>
                      </a:r>
                      <a:r>
                        <a:rPr lang="en-US" sz="900" spc="5">
                          <a:effectLst/>
                          <a:latin typeface="Segoe UI" panose="020B0502040204020203" pitchFamily="34" charset="0"/>
                          <a:cs typeface="Segoe UI" panose="020B0502040204020203" pitchFamily="34" charset="0"/>
                        </a:rPr>
                        <a:t> </a:t>
                      </a:r>
                      <a:r>
                        <a:rPr lang="en-US" sz="900" spc="-5">
                          <a:effectLst/>
                          <a:latin typeface="Segoe UI" panose="020B0502040204020203" pitchFamily="34" charset="0"/>
                          <a:cs typeface="Segoe UI" panose="020B0502040204020203" pitchFamily="34" charset="0"/>
                        </a:rPr>
                        <a:t>01/01/22</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L="67945">
                        <a:spcBef>
                          <a:spcPts val="5"/>
                        </a:spcBef>
                        <a:spcAft>
                          <a:spcPts val="0"/>
                        </a:spcAft>
                      </a:pPr>
                      <a:r>
                        <a:rPr lang="en-US" sz="900">
                          <a:effectLst/>
                          <a:latin typeface="Segoe UI" panose="020B0502040204020203" pitchFamily="34" charset="0"/>
                          <a:cs typeface="Segoe UI" panose="020B0502040204020203" pitchFamily="34" charset="0"/>
                        </a:rPr>
                        <a:t>2,899,666</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6040" algn="r">
                        <a:spcBef>
                          <a:spcPts val="5"/>
                        </a:spcBef>
                        <a:spcAft>
                          <a:spcPts val="0"/>
                        </a:spcAft>
                      </a:pPr>
                      <a:r>
                        <a:rPr lang="en-US" sz="900">
                          <a:effectLst/>
                          <a:latin typeface="Segoe UI" panose="020B0502040204020203" pitchFamily="34" charset="0"/>
                          <a:cs typeface="Segoe UI" panose="020B0502040204020203" pitchFamily="34" charset="0"/>
                        </a:rPr>
                        <a:t>1,204,739</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6675" algn="r">
                        <a:spcBef>
                          <a:spcPts val="5"/>
                        </a:spcBef>
                        <a:spcAft>
                          <a:spcPts val="0"/>
                        </a:spcAft>
                      </a:pPr>
                      <a:r>
                        <a:rPr lang="en-US" sz="900">
                          <a:effectLst/>
                          <a:latin typeface="Segoe UI" panose="020B0502040204020203" pitchFamily="34" charset="0"/>
                          <a:cs typeface="Segoe UI" panose="020B0502040204020203" pitchFamily="34" charset="0"/>
                        </a:rPr>
                        <a:t>3,480,448</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L="74295">
                        <a:spcBef>
                          <a:spcPts val="5"/>
                        </a:spcBef>
                        <a:spcAft>
                          <a:spcPts val="0"/>
                        </a:spcAft>
                      </a:pPr>
                      <a:r>
                        <a:rPr lang="en-US" sz="900">
                          <a:effectLst/>
                          <a:latin typeface="Segoe UI" panose="020B0502040204020203" pitchFamily="34" charset="0"/>
                          <a:cs typeface="Segoe UI" panose="020B0502040204020203" pitchFamily="34" charset="0"/>
                        </a:rPr>
                        <a:t>1,353,521</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L="67945">
                        <a:spcBef>
                          <a:spcPts val="5"/>
                        </a:spcBef>
                        <a:spcAft>
                          <a:spcPts val="0"/>
                        </a:spcAft>
                      </a:pPr>
                      <a:r>
                        <a:rPr lang="en-US" sz="900">
                          <a:effectLst/>
                          <a:latin typeface="Segoe UI" panose="020B0502040204020203" pitchFamily="34" charset="0"/>
                          <a:cs typeface="Segoe UI" panose="020B0502040204020203" pitchFamily="34" charset="0"/>
                        </a:rPr>
                        <a:t>4,357,254</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L="71755">
                        <a:spcBef>
                          <a:spcPts val="5"/>
                        </a:spcBef>
                        <a:spcAft>
                          <a:spcPts val="0"/>
                        </a:spcAft>
                      </a:pPr>
                      <a:r>
                        <a:rPr lang="en-US" sz="900">
                          <a:effectLst/>
                          <a:latin typeface="Segoe UI" panose="020B0502040204020203" pitchFamily="34" charset="0"/>
                          <a:cs typeface="Segoe UI" panose="020B0502040204020203" pitchFamily="34" charset="0"/>
                        </a:rPr>
                        <a:t>13,295,627</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extLst>
                  <a:ext uri="{0D108BD9-81ED-4DB2-BD59-A6C34878D82A}">
                    <a16:rowId xmlns:a16="http://schemas.microsoft.com/office/drawing/2014/main" val="4060600546"/>
                  </a:ext>
                </a:extLst>
              </a:tr>
              <a:tr h="370331">
                <a:tc>
                  <a:txBody>
                    <a:bodyPr/>
                    <a:lstStyle/>
                    <a:p>
                      <a:pPr marL="73025" marR="81915">
                        <a:lnSpc>
                          <a:spcPts val="1300"/>
                        </a:lnSpc>
                        <a:spcBef>
                          <a:spcPts val="530"/>
                        </a:spcBef>
                        <a:spcAft>
                          <a:spcPts val="0"/>
                        </a:spcAft>
                      </a:pPr>
                      <a:r>
                        <a:rPr lang="en-US" sz="900">
                          <a:effectLst/>
                          <a:latin typeface="Segoe UI" panose="020B0502040204020203" pitchFamily="34" charset="0"/>
                          <a:cs typeface="Segoe UI" panose="020B0502040204020203" pitchFamily="34" charset="0"/>
                        </a:rPr>
                        <a:t>Additions</a:t>
                      </a:r>
                      <a:r>
                        <a:rPr lang="en-US" sz="900" spc="150">
                          <a:effectLst/>
                          <a:latin typeface="Segoe UI" panose="020B0502040204020203" pitchFamily="34" charset="0"/>
                          <a:cs typeface="Segoe UI" panose="020B0502040204020203" pitchFamily="34" charset="0"/>
                        </a:rPr>
                        <a:t> </a:t>
                      </a:r>
                      <a:r>
                        <a:rPr lang="en-US" sz="900">
                          <a:effectLst/>
                          <a:latin typeface="Segoe UI" panose="020B0502040204020203" pitchFamily="34" charset="0"/>
                          <a:cs typeface="Segoe UI" panose="020B0502040204020203" pitchFamily="34" charset="0"/>
                        </a:rPr>
                        <a:t>in</a:t>
                      </a:r>
                      <a:r>
                        <a:rPr lang="en-US" sz="900" spc="155">
                          <a:effectLst/>
                          <a:latin typeface="Segoe UI" panose="020B0502040204020203" pitchFamily="34" charset="0"/>
                          <a:cs typeface="Segoe UI" panose="020B0502040204020203" pitchFamily="34" charset="0"/>
                        </a:rPr>
                        <a:t> </a:t>
                      </a:r>
                      <a:r>
                        <a:rPr lang="en-US" sz="900">
                          <a:effectLst/>
                          <a:latin typeface="Segoe UI" panose="020B0502040204020203" pitchFamily="34" charset="0"/>
                          <a:cs typeface="Segoe UI" panose="020B0502040204020203" pitchFamily="34" charset="0"/>
                        </a:rPr>
                        <a:t>the</a:t>
                      </a:r>
                      <a:r>
                        <a:rPr lang="en-US" sz="900" spc="-255">
                          <a:effectLst/>
                          <a:latin typeface="Segoe UI" panose="020B0502040204020203" pitchFamily="34" charset="0"/>
                          <a:cs typeface="Segoe UI" panose="020B0502040204020203" pitchFamily="34" charset="0"/>
                        </a:rPr>
                        <a:t> </a:t>
                      </a:r>
                      <a:r>
                        <a:rPr lang="en-US" sz="900">
                          <a:effectLst/>
                          <a:latin typeface="Segoe UI" panose="020B0502040204020203" pitchFamily="34" charset="0"/>
                          <a:cs typeface="Segoe UI" panose="020B0502040204020203" pitchFamily="34" charset="0"/>
                        </a:rPr>
                        <a:t>year</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8580" algn="r">
                        <a:spcBef>
                          <a:spcPts val="635"/>
                        </a:spcBef>
                        <a:spcAft>
                          <a:spcPts val="0"/>
                        </a:spcAft>
                      </a:pPr>
                      <a:r>
                        <a:rPr lang="en-US" sz="900">
                          <a:effectLst/>
                          <a:latin typeface="Segoe UI" panose="020B0502040204020203" pitchFamily="34" charset="0"/>
                          <a:cs typeface="Segoe UI" panose="020B0502040204020203" pitchFamily="34" charset="0"/>
                        </a:rPr>
                        <a:t>-</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7310" algn="r">
                        <a:spcBef>
                          <a:spcPts val="635"/>
                        </a:spcBef>
                        <a:spcAft>
                          <a:spcPts val="0"/>
                        </a:spcAft>
                      </a:pPr>
                      <a:r>
                        <a:rPr lang="en-US" sz="900">
                          <a:effectLst/>
                          <a:latin typeface="Segoe UI" panose="020B0502040204020203" pitchFamily="34" charset="0"/>
                          <a:cs typeface="Segoe UI" panose="020B0502040204020203" pitchFamily="34" charset="0"/>
                        </a:rPr>
                        <a:t>-</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7310" algn="r">
                        <a:spcBef>
                          <a:spcPts val="635"/>
                        </a:spcBef>
                        <a:spcAft>
                          <a:spcPts val="0"/>
                        </a:spcAft>
                      </a:pPr>
                      <a:r>
                        <a:rPr lang="en-US" sz="900">
                          <a:effectLst/>
                          <a:latin typeface="Segoe UI" panose="020B0502040204020203" pitchFamily="34" charset="0"/>
                          <a:cs typeface="Segoe UI" panose="020B0502040204020203" pitchFamily="34" charset="0"/>
                        </a:rPr>
                        <a:t>6,499</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6040" algn="r">
                        <a:spcBef>
                          <a:spcPts val="635"/>
                        </a:spcBef>
                        <a:spcAft>
                          <a:spcPts val="0"/>
                        </a:spcAft>
                      </a:pPr>
                      <a:r>
                        <a:rPr lang="en-US" sz="900">
                          <a:effectLst/>
                          <a:latin typeface="Segoe UI" panose="020B0502040204020203" pitchFamily="34" charset="0"/>
                          <a:cs typeface="Segoe UI" panose="020B0502040204020203" pitchFamily="34" charset="0"/>
                        </a:rPr>
                        <a:t>-</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6040" algn="r">
                        <a:spcBef>
                          <a:spcPts val="635"/>
                        </a:spcBef>
                        <a:spcAft>
                          <a:spcPts val="0"/>
                        </a:spcAft>
                      </a:pPr>
                      <a:r>
                        <a:rPr lang="en-US" sz="900">
                          <a:effectLst/>
                          <a:latin typeface="Segoe UI" panose="020B0502040204020203" pitchFamily="34" charset="0"/>
                          <a:cs typeface="Segoe UI" panose="020B0502040204020203" pitchFamily="34" charset="0"/>
                        </a:rPr>
                        <a:t>--</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2230" algn="r">
                        <a:spcBef>
                          <a:spcPts val="635"/>
                        </a:spcBef>
                        <a:spcAft>
                          <a:spcPts val="0"/>
                        </a:spcAft>
                      </a:pPr>
                      <a:r>
                        <a:rPr lang="en-US" sz="900">
                          <a:effectLst/>
                          <a:latin typeface="Segoe UI" panose="020B0502040204020203" pitchFamily="34" charset="0"/>
                          <a:cs typeface="Segoe UI" panose="020B0502040204020203" pitchFamily="34" charset="0"/>
                        </a:rPr>
                        <a:t>6,499</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extLst>
                  <a:ext uri="{0D108BD9-81ED-4DB2-BD59-A6C34878D82A}">
                    <a16:rowId xmlns:a16="http://schemas.microsoft.com/office/drawing/2014/main" val="3906103244"/>
                  </a:ext>
                </a:extLst>
              </a:tr>
              <a:tr h="322677">
                <a:tc>
                  <a:txBody>
                    <a:bodyPr/>
                    <a:lstStyle/>
                    <a:p>
                      <a:pPr marL="73025" marR="479425">
                        <a:spcAft>
                          <a:spcPts val="0"/>
                        </a:spcAft>
                      </a:pPr>
                      <a:r>
                        <a:rPr lang="en-US" sz="900">
                          <a:effectLst/>
                          <a:latin typeface="Segoe UI" panose="020B0502040204020203" pitchFamily="34" charset="0"/>
                          <a:cs typeface="Segoe UI" panose="020B0502040204020203" pitchFamily="34" charset="0"/>
                        </a:rPr>
                        <a:t>Bal.</a:t>
                      </a:r>
                      <a:r>
                        <a:rPr lang="en-US" sz="900" spc="5">
                          <a:effectLst/>
                          <a:latin typeface="Segoe UI" panose="020B0502040204020203" pitchFamily="34" charset="0"/>
                          <a:cs typeface="Segoe UI" panose="020B0502040204020203" pitchFamily="34" charset="0"/>
                        </a:rPr>
                        <a:t> </a:t>
                      </a:r>
                      <a:r>
                        <a:rPr lang="en-US" sz="900">
                          <a:effectLst/>
                          <a:latin typeface="Segoe UI" panose="020B0502040204020203" pitchFamily="34" charset="0"/>
                          <a:cs typeface="Segoe UI" panose="020B0502040204020203" pitchFamily="34" charset="0"/>
                        </a:rPr>
                        <a:t>at</a:t>
                      </a:r>
                      <a:r>
                        <a:rPr lang="en-US" sz="900" spc="5">
                          <a:effectLst/>
                          <a:latin typeface="Segoe UI" panose="020B0502040204020203" pitchFamily="34" charset="0"/>
                          <a:cs typeface="Segoe UI" panose="020B0502040204020203" pitchFamily="34" charset="0"/>
                        </a:rPr>
                        <a:t> </a:t>
                      </a:r>
                      <a:r>
                        <a:rPr lang="en-US" sz="900" spc="-5">
                          <a:effectLst/>
                          <a:latin typeface="Segoe UI" panose="020B0502040204020203" pitchFamily="34" charset="0"/>
                          <a:cs typeface="Segoe UI" panose="020B0502040204020203" pitchFamily="34" charset="0"/>
                        </a:rPr>
                        <a:t>31/12/22</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L="67945">
                        <a:lnSpc>
                          <a:spcPts val="1285"/>
                        </a:lnSpc>
                      </a:pPr>
                      <a:r>
                        <a:rPr lang="en-US" sz="900">
                          <a:effectLst/>
                          <a:latin typeface="Segoe UI" panose="020B0502040204020203" pitchFamily="34" charset="0"/>
                          <a:cs typeface="Segoe UI" panose="020B0502040204020203" pitchFamily="34" charset="0"/>
                        </a:rPr>
                        <a:t>2,899,666</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6040" algn="r">
                        <a:lnSpc>
                          <a:spcPts val="1285"/>
                        </a:lnSpc>
                      </a:pPr>
                      <a:r>
                        <a:rPr lang="en-US" sz="900">
                          <a:effectLst/>
                          <a:latin typeface="Segoe UI" panose="020B0502040204020203" pitchFamily="34" charset="0"/>
                          <a:cs typeface="Segoe UI" panose="020B0502040204020203" pitchFamily="34" charset="0"/>
                        </a:rPr>
                        <a:t>1,204,739</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6675" algn="r">
                        <a:lnSpc>
                          <a:spcPts val="1285"/>
                        </a:lnSpc>
                      </a:pPr>
                      <a:r>
                        <a:rPr lang="en-US" sz="900">
                          <a:effectLst/>
                          <a:latin typeface="Segoe UI" panose="020B0502040204020203" pitchFamily="34" charset="0"/>
                          <a:cs typeface="Segoe UI" panose="020B0502040204020203" pitchFamily="34" charset="0"/>
                        </a:rPr>
                        <a:t>3,486,947</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L="74295">
                        <a:lnSpc>
                          <a:spcPts val="1285"/>
                        </a:lnSpc>
                      </a:pPr>
                      <a:r>
                        <a:rPr lang="en-US" sz="900">
                          <a:effectLst/>
                          <a:latin typeface="Segoe UI" panose="020B0502040204020203" pitchFamily="34" charset="0"/>
                          <a:cs typeface="Segoe UI" panose="020B0502040204020203" pitchFamily="34" charset="0"/>
                        </a:rPr>
                        <a:t>1,353,521</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L="67945">
                        <a:lnSpc>
                          <a:spcPts val="1285"/>
                        </a:lnSpc>
                      </a:pPr>
                      <a:r>
                        <a:rPr lang="en-US" sz="900">
                          <a:effectLst/>
                          <a:latin typeface="Segoe UI" panose="020B0502040204020203" pitchFamily="34" charset="0"/>
                          <a:cs typeface="Segoe UI" panose="020B0502040204020203" pitchFamily="34" charset="0"/>
                        </a:rPr>
                        <a:t>4,357,254</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L="71755">
                        <a:lnSpc>
                          <a:spcPts val="1285"/>
                        </a:lnSpc>
                      </a:pPr>
                      <a:r>
                        <a:rPr lang="en-US" sz="900">
                          <a:effectLst/>
                          <a:latin typeface="Segoe UI" panose="020B0502040204020203" pitchFamily="34" charset="0"/>
                          <a:cs typeface="Segoe UI" panose="020B0502040204020203" pitchFamily="34" charset="0"/>
                        </a:rPr>
                        <a:t>13,302,127</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extLst>
                  <a:ext uri="{0D108BD9-81ED-4DB2-BD59-A6C34878D82A}">
                    <a16:rowId xmlns:a16="http://schemas.microsoft.com/office/drawing/2014/main" val="261620069"/>
                  </a:ext>
                </a:extLst>
              </a:tr>
              <a:tr h="161338">
                <a:tc>
                  <a:txBody>
                    <a:bodyPr/>
                    <a:lstStyle/>
                    <a:p>
                      <a:pPr marL="73025">
                        <a:spcBef>
                          <a:spcPts val="640"/>
                        </a:spcBef>
                        <a:spcAft>
                          <a:spcPts val="0"/>
                        </a:spcAft>
                      </a:pPr>
                      <a:r>
                        <a:rPr lang="en-US" sz="900" b="1">
                          <a:effectLst/>
                          <a:latin typeface="Segoe UI" panose="020B0502040204020203" pitchFamily="34" charset="0"/>
                          <a:cs typeface="Segoe UI" panose="020B0502040204020203" pitchFamily="34" charset="0"/>
                        </a:rPr>
                        <a:t>Depreciation</a:t>
                      </a:r>
                      <a:endParaRPr lang="en-GB" sz="900" b="1">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r>
                        <a:rPr lang="en-US" sz="900">
                          <a:effectLst/>
                          <a:latin typeface="Segoe UI" panose="020B0502040204020203" pitchFamily="34" charset="0"/>
                          <a:cs typeface="Segoe UI" panose="020B0502040204020203" pitchFamily="34" charset="0"/>
                        </a:rPr>
                        <a:t> </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r>
                        <a:rPr lang="en-US" sz="900">
                          <a:effectLst/>
                          <a:latin typeface="Segoe UI" panose="020B0502040204020203" pitchFamily="34" charset="0"/>
                          <a:cs typeface="Segoe UI" panose="020B0502040204020203" pitchFamily="34" charset="0"/>
                        </a:rPr>
                        <a:t> </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r>
                        <a:rPr lang="en-US" sz="900">
                          <a:effectLst/>
                          <a:latin typeface="Segoe UI" panose="020B0502040204020203" pitchFamily="34" charset="0"/>
                          <a:cs typeface="Segoe UI" panose="020B0502040204020203" pitchFamily="34" charset="0"/>
                        </a:rPr>
                        <a:t> </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r>
                        <a:rPr lang="en-US" sz="900">
                          <a:effectLst/>
                          <a:latin typeface="Segoe UI" panose="020B0502040204020203" pitchFamily="34" charset="0"/>
                          <a:cs typeface="Segoe UI" panose="020B0502040204020203" pitchFamily="34" charset="0"/>
                        </a:rPr>
                        <a:t> </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r>
                        <a:rPr lang="en-US" sz="900">
                          <a:effectLst/>
                          <a:latin typeface="Segoe UI" panose="020B0502040204020203" pitchFamily="34" charset="0"/>
                          <a:cs typeface="Segoe UI" panose="020B0502040204020203" pitchFamily="34" charset="0"/>
                        </a:rPr>
                        <a:t> </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r>
                        <a:rPr lang="en-US" sz="900">
                          <a:effectLst/>
                          <a:latin typeface="Segoe UI" panose="020B0502040204020203" pitchFamily="34" charset="0"/>
                          <a:cs typeface="Segoe UI" panose="020B0502040204020203" pitchFamily="34" charset="0"/>
                        </a:rPr>
                        <a:t> </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extLst>
                  <a:ext uri="{0D108BD9-81ED-4DB2-BD59-A6C34878D82A}">
                    <a16:rowId xmlns:a16="http://schemas.microsoft.com/office/drawing/2014/main" val="4121301498"/>
                  </a:ext>
                </a:extLst>
              </a:tr>
              <a:tr h="322677">
                <a:tc>
                  <a:txBody>
                    <a:bodyPr/>
                    <a:lstStyle/>
                    <a:p>
                      <a:pPr marL="73025" marR="479425">
                        <a:spcBef>
                          <a:spcPts val="635"/>
                        </a:spcBef>
                        <a:spcAft>
                          <a:spcPts val="0"/>
                        </a:spcAft>
                      </a:pPr>
                      <a:r>
                        <a:rPr lang="en-US" sz="900">
                          <a:effectLst/>
                          <a:latin typeface="Segoe UI" panose="020B0502040204020203" pitchFamily="34" charset="0"/>
                          <a:cs typeface="Segoe UI" panose="020B0502040204020203" pitchFamily="34" charset="0"/>
                        </a:rPr>
                        <a:t>Bal.</a:t>
                      </a:r>
                      <a:r>
                        <a:rPr lang="en-US" sz="900" spc="5">
                          <a:effectLst/>
                          <a:latin typeface="Segoe UI" panose="020B0502040204020203" pitchFamily="34" charset="0"/>
                          <a:cs typeface="Segoe UI" panose="020B0502040204020203" pitchFamily="34" charset="0"/>
                        </a:rPr>
                        <a:t> </a:t>
                      </a:r>
                      <a:r>
                        <a:rPr lang="en-US" sz="900">
                          <a:effectLst/>
                          <a:latin typeface="Segoe UI" panose="020B0502040204020203" pitchFamily="34" charset="0"/>
                          <a:cs typeface="Segoe UI" panose="020B0502040204020203" pitchFamily="34" charset="0"/>
                        </a:rPr>
                        <a:t>at</a:t>
                      </a:r>
                      <a:r>
                        <a:rPr lang="en-US" sz="900" spc="5">
                          <a:effectLst/>
                          <a:latin typeface="Segoe UI" panose="020B0502040204020203" pitchFamily="34" charset="0"/>
                          <a:cs typeface="Segoe UI" panose="020B0502040204020203" pitchFamily="34" charset="0"/>
                        </a:rPr>
                        <a:t> </a:t>
                      </a:r>
                      <a:r>
                        <a:rPr lang="en-US" sz="900" spc="-5">
                          <a:effectLst/>
                          <a:latin typeface="Segoe UI" panose="020B0502040204020203" pitchFamily="34" charset="0"/>
                          <a:cs typeface="Segoe UI" panose="020B0502040204020203" pitchFamily="34" charset="0"/>
                        </a:rPr>
                        <a:t>01/01/22</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7310" algn="r">
                        <a:spcBef>
                          <a:spcPts val="635"/>
                        </a:spcBef>
                        <a:spcAft>
                          <a:spcPts val="0"/>
                        </a:spcAft>
                      </a:pPr>
                      <a:r>
                        <a:rPr lang="en-US" sz="900">
                          <a:effectLst/>
                          <a:latin typeface="Segoe UI" panose="020B0502040204020203" pitchFamily="34" charset="0"/>
                          <a:cs typeface="Segoe UI" panose="020B0502040204020203" pitchFamily="34" charset="0"/>
                        </a:rPr>
                        <a:t>147,983</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4770" algn="r">
                        <a:spcBef>
                          <a:spcPts val="635"/>
                        </a:spcBef>
                        <a:spcAft>
                          <a:spcPts val="0"/>
                        </a:spcAft>
                      </a:pPr>
                      <a:r>
                        <a:rPr lang="en-US" sz="900">
                          <a:effectLst/>
                          <a:latin typeface="Segoe UI" panose="020B0502040204020203" pitchFamily="34" charset="0"/>
                          <a:cs typeface="Segoe UI" panose="020B0502040204020203" pitchFamily="34" charset="0"/>
                        </a:rPr>
                        <a:t>280,736</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7310" algn="r">
                        <a:spcBef>
                          <a:spcPts val="635"/>
                        </a:spcBef>
                        <a:spcAft>
                          <a:spcPts val="0"/>
                        </a:spcAft>
                      </a:pPr>
                      <a:r>
                        <a:rPr lang="en-US" sz="900">
                          <a:effectLst/>
                          <a:latin typeface="Segoe UI" panose="020B0502040204020203" pitchFamily="34" charset="0"/>
                          <a:cs typeface="Segoe UI" panose="020B0502040204020203" pitchFamily="34" charset="0"/>
                        </a:rPr>
                        <a:t>1,545,881</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4135" algn="r">
                        <a:spcBef>
                          <a:spcPts val="635"/>
                        </a:spcBef>
                        <a:spcAft>
                          <a:spcPts val="0"/>
                        </a:spcAft>
                      </a:pPr>
                      <a:r>
                        <a:rPr lang="en-US" sz="900">
                          <a:effectLst/>
                          <a:latin typeface="Segoe UI" panose="020B0502040204020203" pitchFamily="34" charset="0"/>
                          <a:cs typeface="Segoe UI" panose="020B0502040204020203" pitchFamily="34" charset="0"/>
                        </a:rPr>
                        <a:t>506,103</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L="112395">
                        <a:spcBef>
                          <a:spcPts val="635"/>
                        </a:spcBef>
                        <a:spcAft>
                          <a:spcPts val="0"/>
                        </a:spcAft>
                      </a:pPr>
                      <a:r>
                        <a:rPr lang="en-US" sz="900">
                          <a:effectLst/>
                          <a:latin typeface="Segoe UI" panose="020B0502040204020203" pitchFamily="34" charset="0"/>
                          <a:cs typeface="Segoe UI" panose="020B0502040204020203" pitchFamily="34" charset="0"/>
                        </a:rPr>
                        <a:t>2,136,509</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2865" algn="r">
                        <a:spcBef>
                          <a:spcPts val="635"/>
                        </a:spcBef>
                        <a:spcAft>
                          <a:spcPts val="0"/>
                        </a:spcAft>
                      </a:pPr>
                      <a:r>
                        <a:rPr lang="en-US" sz="900">
                          <a:effectLst/>
                          <a:latin typeface="Segoe UI" panose="020B0502040204020203" pitchFamily="34" charset="0"/>
                          <a:cs typeface="Segoe UI" panose="020B0502040204020203" pitchFamily="34" charset="0"/>
                        </a:rPr>
                        <a:t>4,617,211</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extLst>
                  <a:ext uri="{0D108BD9-81ED-4DB2-BD59-A6C34878D82A}">
                    <a16:rowId xmlns:a16="http://schemas.microsoft.com/office/drawing/2014/main" val="1125474424"/>
                  </a:ext>
                </a:extLst>
              </a:tr>
              <a:tr h="370331">
                <a:tc>
                  <a:txBody>
                    <a:bodyPr/>
                    <a:lstStyle/>
                    <a:p>
                      <a:pPr marL="73025" marR="122555">
                        <a:lnSpc>
                          <a:spcPts val="1280"/>
                        </a:lnSpc>
                        <a:spcBef>
                          <a:spcPts val="560"/>
                        </a:spcBef>
                        <a:spcAft>
                          <a:spcPts val="0"/>
                        </a:spcAft>
                      </a:pPr>
                      <a:r>
                        <a:rPr lang="en-US" sz="900">
                          <a:effectLst/>
                          <a:latin typeface="Segoe UI" panose="020B0502040204020203" pitchFamily="34" charset="0"/>
                          <a:cs typeface="Segoe UI" panose="020B0502040204020203" pitchFamily="34" charset="0"/>
                        </a:rPr>
                        <a:t>Charges for the</a:t>
                      </a:r>
                      <a:r>
                        <a:rPr lang="en-US" sz="900" spc="-265">
                          <a:effectLst/>
                          <a:latin typeface="Segoe UI" panose="020B0502040204020203" pitchFamily="34" charset="0"/>
                          <a:cs typeface="Segoe UI" panose="020B0502040204020203" pitchFamily="34" charset="0"/>
                        </a:rPr>
                        <a:t> </a:t>
                      </a:r>
                      <a:r>
                        <a:rPr lang="en-US" sz="900">
                          <a:effectLst/>
                          <a:latin typeface="Segoe UI" panose="020B0502040204020203" pitchFamily="34" charset="0"/>
                          <a:cs typeface="Segoe UI" panose="020B0502040204020203" pitchFamily="34" charset="0"/>
                        </a:rPr>
                        <a:t>year</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8580" algn="r">
                        <a:spcBef>
                          <a:spcPts val="640"/>
                        </a:spcBef>
                        <a:spcAft>
                          <a:spcPts val="0"/>
                        </a:spcAft>
                      </a:pPr>
                      <a:r>
                        <a:rPr lang="en-US" sz="900">
                          <a:effectLst/>
                          <a:latin typeface="Segoe UI" panose="020B0502040204020203" pitchFamily="34" charset="0"/>
                          <a:cs typeface="Segoe UI" panose="020B0502040204020203" pitchFamily="34" charset="0"/>
                        </a:rPr>
                        <a:t>57,993</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4770" algn="r">
                        <a:spcBef>
                          <a:spcPts val="640"/>
                        </a:spcBef>
                        <a:spcAft>
                          <a:spcPts val="0"/>
                        </a:spcAft>
                      </a:pPr>
                      <a:r>
                        <a:rPr lang="en-US" sz="900">
                          <a:effectLst/>
                          <a:latin typeface="Segoe UI" panose="020B0502040204020203" pitchFamily="34" charset="0"/>
                          <a:cs typeface="Segoe UI" panose="020B0502040204020203" pitchFamily="34" charset="0"/>
                        </a:rPr>
                        <a:t>120,474</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5405" algn="r">
                        <a:spcBef>
                          <a:spcPts val="640"/>
                        </a:spcBef>
                        <a:spcAft>
                          <a:spcPts val="0"/>
                        </a:spcAft>
                      </a:pPr>
                      <a:r>
                        <a:rPr lang="en-US" sz="900">
                          <a:effectLst/>
                          <a:latin typeface="Segoe UI" panose="020B0502040204020203" pitchFamily="34" charset="0"/>
                          <a:cs typeface="Segoe UI" panose="020B0502040204020203" pitchFamily="34" charset="0"/>
                        </a:rPr>
                        <a:t>871,734</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4135" algn="r">
                        <a:spcBef>
                          <a:spcPts val="640"/>
                        </a:spcBef>
                        <a:spcAft>
                          <a:spcPts val="0"/>
                        </a:spcAft>
                      </a:pPr>
                      <a:r>
                        <a:rPr lang="en-US" sz="900">
                          <a:effectLst/>
                          <a:latin typeface="Segoe UI" panose="020B0502040204020203" pitchFamily="34" charset="0"/>
                          <a:cs typeface="Segoe UI" panose="020B0502040204020203" pitchFamily="34" charset="0"/>
                        </a:rPr>
                        <a:t>270,704</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5405" algn="r">
                        <a:spcBef>
                          <a:spcPts val="640"/>
                        </a:spcBef>
                        <a:spcAft>
                          <a:spcPts val="0"/>
                        </a:spcAft>
                      </a:pPr>
                      <a:r>
                        <a:rPr lang="en-US" sz="900">
                          <a:effectLst/>
                          <a:latin typeface="Segoe UI" panose="020B0502040204020203" pitchFamily="34" charset="0"/>
                          <a:cs typeface="Segoe UI" panose="020B0502040204020203" pitchFamily="34" charset="0"/>
                        </a:rPr>
                        <a:t>871,451</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2865" algn="r">
                        <a:spcBef>
                          <a:spcPts val="640"/>
                        </a:spcBef>
                        <a:spcAft>
                          <a:spcPts val="0"/>
                        </a:spcAft>
                      </a:pPr>
                      <a:r>
                        <a:rPr lang="en-US" sz="900">
                          <a:effectLst/>
                          <a:latin typeface="Segoe UI" panose="020B0502040204020203" pitchFamily="34" charset="0"/>
                          <a:cs typeface="Segoe UI" panose="020B0502040204020203" pitchFamily="34" charset="0"/>
                        </a:rPr>
                        <a:t>2,192,359</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extLst>
                  <a:ext uri="{0D108BD9-81ED-4DB2-BD59-A6C34878D82A}">
                    <a16:rowId xmlns:a16="http://schemas.microsoft.com/office/drawing/2014/main" val="3178743609"/>
                  </a:ext>
                </a:extLst>
              </a:tr>
              <a:tr h="322677">
                <a:tc>
                  <a:txBody>
                    <a:bodyPr/>
                    <a:lstStyle/>
                    <a:p>
                      <a:pPr marL="73025" marR="479425">
                        <a:spcAft>
                          <a:spcPts val="0"/>
                        </a:spcAft>
                      </a:pPr>
                      <a:r>
                        <a:rPr lang="en-US" sz="900">
                          <a:effectLst/>
                          <a:latin typeface="Segoe UI" panose="020B0502040204020203" pitchFamily="34" charset="0"/>
                          <a:cs typeface="Segoe UI" panose="020B0502040204020203" pitchFamily="34" charset="0"/>
                        </a:rPr>
                        <a:t>Bal.</a:t>
                      </a:r>
                      <a:r>
                        <a:rPr lang="en-US" sz="900" spc="5">
                          <a:effectLst/>
                          <a:latin typeface="Segoe UI" panose="020B0502040204020203" pitchFamily="34" charset="0"/>
                          <a:cs typeface="Segoe UI" panose="020B0502040204020203" pitchFamily="34" charset="0"/>
                        </a:rPr>
                        <a:t> </a:t>
                      </a:r>
                      <a:r>
                        <a:rPr lang="en-US" sz="900">
                          <a:effectLst/>
                          <a:latin typeface="Segoe UI" panose="020B0502040204020203" pitchFamily="34" charset="0"/>
                          <a:cs typeface="Segoe UI" panose="020B0502040204020203" pitchFamily="34" charset="0"/>
                        </a:rPr>
                        <a:t>at</a:t>
                      </a:r>
                      <a:r>
                        <a:rPr lang="en-US" sz="900" spc="5">
                          <a:effectLst/>
                          <a:latin typeface="Segoe UI" panose="020B0502040204020203" pitchFamily="34" charset="0"/>
                          <a:cs typeface="Segoe UI" panose="020B0502040204020203" pitchFamily="34" charset="0"/>
                        </a:rPr>
                        <a:t> </a:t>
                      </a:r>
                      <a:r>
                        <a:rPr lang="en-US" sz="900" spc="-5">
                          <a:effectLst/>
                          <a:latin typeface="Segoe UI" panose="020B0502040204020203" pitchFamily="34" charset="0"/>
                          <a:cs typeface="Segoe UI" panose="020B0502040204020203" pitchFamily="34" charset="0"/>
                        </a:rPr>
                        <a:t>31/12/22</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7310" algn="r">
                        <a:lnSpc>
                          <a:spcPts val="1285"/>
                        </a:lnSpc>
                      </a:pPr>
                      <a:r>
                        <a:rPr lang="en-US" sz="900">
                          <a:effectLst/>
                          <a:latin typeface="Segoe UI" panose="020B0502040204020203" pitchFamily="34" charset="0"/>
                          <a:cs typeface="Segoe UI" panose="020B0502040204020203" pitchFamily="34" charset="0"/>
                        </a:rPr>
                        <a:t>205,976</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4770" algn="r">
                        <a:lnSpc>
                          <a:spcPts val="1285"/>
                        </a:lnSpc>
                      </a:pPr>
                      <a:r>
                        <a:rPr lang="en-US" sz="900">
                          <a:effectLst/>
                          <a:latin typeface="Segoe UI" panose="020B0502040204020203" pitchFamily="34" charset="0"/>
                          <a:cs typeface="Segoe UI" panose="020B0502040204020203" pitchFamily="34" charset="0"/>
                        </a:rPr>
                        <a:t>401,210</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7310" algn="r">
                        <a:lnSpc>
                          <a:spcPts val="1285"/>
                        </a:lnSpc>
                      </a:pPr>
                      <a:r>
                        <a:rPr lang="en-US" sz="900">
                          <a:effectLst/>
                          <a:latin typeface="Segoe UI" panose="020B0502040204020203" pitchFamily="34" charset="0"/>
                          <a:cs typeface="Segoe UI" panose="020B0502040204020203" pitchFamily="34" charset="0"/>
                        </a:rPr>
                        <a:t>2,417,615</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4135" algn="r">
                        <a:lnSpc>
                          <a:spcPts val="1285"/>
                        </a:lnSpc>
                      </a:pPr>
                      <a:r>
                        <a:rPr lang="en-US" sz="900">
                          <a:effectLst/>
                          <a:latin typeface="Segoe UI" panose="020B0502040204020203" pitchFamily="34" charset="0"/>
                          <a:cs typeface="Segoe UI" panose="020B0502040204020203" pitchFamily="34" charset="0"/>
                        </a:rPr>
                        <a:t>776,807</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L="112395">
                        <a:lnSpc>
                          <a:spcPts val="1285"/>
                        </a:lnSpc>
                      </a:pPr>
                      <a:r>
                        <a:rPr lang="en-US" sz="900">
                          <a:effectLst/>
                          <a:latin typeface="Segoe UI" panose="020B0502040204020203" pitchFamily="34" charset="0"/>
                          <a:cs typeface="Segoe UI" panose="020B0502040204020203" pitchFamily="34" charset="0"/>
                        </a:rPr>
                        <a:t>3,007,960</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2865" algn="r">
                        <a:lnSpc>
                          <a:spcPts val="1285"/>
                        </a:lnSpc>
                      </a:pPr>
                      <a:r>
                        <a:rPr lang="en-US" sz="900">
                          <a:effectLst/>
                          <a:latin typeface="Segoe UI" panose="020B0502040204020203" pitchFamily="34" charset="0"/>
                          <a:cs typeface="Segoe UI" panose="020B0502040204020203" pitchFamily="34" charset="0"/>
                        </a:rPr>
                        <a:t>6,809,570</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extLst>
                  <a:ext uri="{0D108BD9-81ED-4DB2-BD59-A6C34878D82A}">
                    <a16:rowId xmlns:a16="http://schemas.microsoft.com/office/drawing/2014/main" val="1018194720"/>
                  </a:ext>
                </a:extLst>
              </a:tr>
              <a:tr h="322677">
                <a:tc>
                  <a:txBody>
                    <a:bodyPr/>
                    <a:lstStyle/>
                    <a:p>
                      <a:pPr marL="73025" marR="513715">
                        <a:spcBef>
                          <a:spcPts val="635"/>
                        </a:spcBef>
                        <a:spcAft>
                          <a:spcPts val="0"/>
                        </a:spcAft>
                      </a:pPr>
                      <a:endParaRPr lang="en-US" sz="900" b="1">
                        <a:effectLst/>
                        <a:latin typeface="Segoe UI" panose="020B0502040204020203" pitchFamily="34" charset="0"/>
                        <a:cs typeface="Segoe UI" panose="020B0502040204020203" pitchFamily="34" charset="0"/>
                      </a:endParaRPr>
                    </a:p>
                    <a:p>
                      <a:pPr marL="73025" marR="513715">
                        <a:spcBef>
                          <a:spcPts val="635"/>
                        </a:spcBef>
                        <a:spcAft>
                          <a:spcPts val="0"/>
                        </a:spcAft>
                      </a:pPr>
                      <a:r>
                        <a:rPr lang="en-US" sz="900" b="1">
                          <a:effectLst/>
                          <a:latin typeface="Segoe UI" panose="020B0502040204020203" pitchFamily="34" charset="0"/>
                          <a:cs typeface="Segoe UI" panose="020B0502040204020203" pitchFamily="34" charset="0"/>
                        </a:rPr>
                        <a:t>Net</a:t>
                      </a:r>
                      <a:r>
                        <a:rPr lang="en-US" sz="900" b="1" spc="80">
                          <a:effectLst/>
                          <a:latin typeface="Segoe UI" panose="020B0502040204020203" pitchFamily="34" charset="0"/>
                          <a:cs typeface="Segoe UI" panose="020B0502040204020203" pitchFamily="34" charset="0"/>
                        </a:rPr>
                        <a:t> </a:t>
                      </a:r>
                      <a:r>
                        <a:rPr lang="en-US" sz="900" b="1">
                          <a:effectLst/>
                          <a:latin typeface="Segoe UI" panose="020B0502040204020203" pitchFamily="34" charset="0"/>
                          <a:cs typeface="Segoe UI" panose="020B0502040204020203" pitchFamily="34" charset="0"/>
                        </a:rPr>
                        <a:t>Book</a:t>
                      </a:r>
                      <a:r>
                        <a:rPr lang="en-US" sz="900" b="1" spc="-255">
                          <a:effectLst/>
                          <a:latin typeface="Segoe UI" panose="020B0502040204020203" pitchFamily="34" charset="0"/>
                          <a:cs typeface="Segoe UI" panose="020B0502040204020203" pitchFamily="34" charset="0"/>
                        </a:rPr>
                        <a:t> </a:t>
                      </a:r>
                      <a:r>
                        <a:rPr lang="en-US" sz="900" b="1">
                          <a:effectLst/>
                          <a:latin typeface="Segoe UI" panose="020B0502040204020203" pitchFamily="34" charset="0"/>
                          <a:cs typeface="Segoe UI" panose="020B0502040204020203" pitchFamily="34" charset="0"/>
                        </a:rPr>
                        <a:t>Values</a:t>
                      </a:r>
                      <a:endParaRPr lang="en-GB" sz="900" b="1">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r>
                        <a:rPr lang="en-US" sz="900">
                          <a:effectLst/>
                          <a:latin typeface="Segoe UI" panose="020B0502040204020203" pitchFamily="34" charset="0"/>
                          <a:cs typeface="Segoe UI" panose="020B0502040204020203" pitchFamily="34" charset="0"/>
                        </a:rPr>
                        <a:t> </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r>
                        <a:rPr lang="en-US" sz="900">
                          <a:effectLst/>
                          <a:latin typeface="Segoe UI" panose="020B0502040204020203" pitchFamily="34" charset="0"/>
                          <a:cs typeface="Segoe UI" panose="020B0502040204020203" pitchFamily="34" charset="0"/>
                        </a:rPr>
                        <a:t> </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r>
                        <a:rPr lang="en-US" sz="900">
                          <a:effectLst/>
                          <a:latin typeface="Segoe UI" panose="020B0502040204020203" pitchFamily="34" charset="0"/>
                          <a:cs typeface="Segoe UI" panose="020B0502040204020203" pitchFamily="34" charset="0"/>
                        </a:rPr>
                        <a:t> </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r>
                        <a:rPr lang="en-US" sz="900">
                          <a:effectLst/>
                          <a:latin typeface="Segoe UI" panose="020B0502040204020203" pitchFamily="34" charset="0"/>
                          <a:cs typeface="Segoe UI" panose="020B0502040204020203" pitchFamily="34" charset="0"/>
                        </a:rPr>
                        <a:t> </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r>
                        <a:rPr lang="en-US" sz="900">
                          <a:effectLst/>
                          <a:latin typeface="Segoe UI" panose="020B0502040204020203" pitchFamily="34" charset="0"/>
                          <a:cs typeface="Segoe UI" panose="020B0502040204020203" pitchFamily="34" charset="0"/>
                        </a:rPr>
                        <a:t> </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r>
                        <a:rPr lang="en-US" sz="900">
                          <a:effectLst/>
                          <a:latin typeface="Segoe UI" panose="020B0502040204020203" pitchFamily="34" charset="0"/>
                          <a:cs typeface="Segoe UI" panose="020B0502040204020203" pitchFamily="34" charset="0"/>
                        </a:rPr>
                        <a:t> </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extLst>
                  <a:ext uri="{0D108BD9-81ED-4DB2-BD59-A6C34878D82A}">
                    <a16:rowId xmlns:a16="http://schemas.microsoft.com/office/drawing/2014/main" val="2176906706"/>
                  </a:ext>
                </a:extLst>
              </a:tr>
              <a:tr h="322677">
                <a:tc>
                  <a:txBody>
                    <a:bodyPr/>
                    <a:lstStyle/>
                    <a:p>
                      <a:pPr marL="73025" marR="479425">
                        <a:spcAft>
                          <a:spcPts val="0"/>
                        </a:spcAft>
                      </a:pPr>
                      <a:r>
                        <a:rPr lang="en-US" sz="900" b="1">
                          <a:solidFill>
                            <a:srgbClr val="254159"/>
                          </a:solidFill>
                          <a:effectLst/>
                          <a:latin typeface="Segoe UI" panose="020B0502040204020203" pitchFamily="34" charset="0"/>
                          <a:cs typeface="Segoe UI" panose="020B0502040204020203" pitchFamily="34" charset="0"/>
                        </a:rPr>
                        <a:t>Bal.</a:t>
                      </a:r>
                      <a:r>
                        <a:rPr lang="en-US" sz="900" b="1" spc="5">
                          <a:solidFill>
                            <a:srgbClr val="254159"/>
                          </a:solidFill>
                          <a:effectLst/>
                          <a:latin typeface="Segoe UI" panose="020B0502040204020203" pitchFamily="34" charset="0"/>
                          <a:cs typeface="Segoe UI" panose="020B0502040204020203" pitchFamily="34" charset="0"/>
                        </a:rPr>
                        <a:t> </a:t>
                      </a:r>
                      <a:r>
                        <a:rPr lang="en-US" sz="900" b="1">
                          <a:solidFill>
                            <a:srgbClr val="254159"/>
                          </a:solidFill>
                          <a:effectLst/>
                          <a:latin typeface="Segoe UI" panose="020B0502040204020203" pitchFamily="34" charset="0"/>
                          <a:cs typeface="Segoe UI" panose="020B0502040204020203" pitchFamily="34" charset="0"/>
                        </a:rPr>
                        <a:t>at</a:t>
                      </a:r>
                      <a:r>
                        <a:rPr lang="en-US" sz="900" b="1" spc="5">
                          <a:solidFill>
                            <a:srgbClr val="254159"/>
                          </a:solidFill>
                          <a:effectLst/>
                          <a:latin typeface="Segoe UI" panose="020B0502040204020203" pitchFamily="34" charset="0"/>
                          <a:cs typeface="Segoe UI" panose="020B0502040204020203" pitchFamily="34" charset="0"/>
                        </a:rPr>
                        <a:t> </a:t>
                      </a:r>
                      <a:r>
                        <a:rPr lang="en-US" sz="900" b="1" spc="-5">
                          <a:solidFill>
                            <a:srgbClr val="254159"/>
                          </a:solidFill>
                          <a:effectLst/>
                          <a:latin typeface="Segoe UI" panose="020B0502040204020203" pitchFamily="34" charset="0"/>
                          <a:cs typeface="Segoe UI" panose="020B0502040204020203" pitchFamily="34" charset="0"/>
                        </a:rPr>
                        <a:t>31/12/22</a:t>
                      </a:r>
                      <a:endParaRPr lang="en-GB" sz="9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solidFill>
                      <a:srgbClr val="E8EDEF"/>
                    </a:solidFill>
                  </a:tcPr>
                </a:tc>
                <a:tc>
                  <a:txBody>
                    <a:bodyPr/>
                    <a:lstStyle/>
                    <a:p>
                      <a:pPr marR="68580" algn="r">
                        <a:lnSpc>
                          <a:spcPts val="1285"/>
                        </a:lnSpc>
                      </a:pPr>
                      <a:r>
                        <a:rPr lang="en-US" sz="900" b="1">
                          <a:solidFill>
                            <a:srgbClr val="254159"/>
                          </a:solidFill>
                          <a:effectLst/>
                          <a:latin typeface="Segoe UI" panose="020B0502040204020203" pitchFamily="34" charset="0"/>
                          <a:cs typeface="Segoe UI" panose="020B0502040204020203" pitchFamily="34" charset="0"/>
                        </a:rPr>
                        <a:t>2,693,689</a:t>
                      </a:r>
                      <a:endParaRPr lang="en-GB" sz="9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solidFill>
                      <a:srgbClr val="E8EDEF"/>
                    </a:solidFill>
                  </a:tcPr>
                </a:tc>
                <a:tc>
                  <a:txBody>
                    <a:bodyPr/>
                    <a:lstStyle/>
                    <a:p>
                      <a:pPr marR="65405" algn="r">
                        <a:lnSpc>
                          <a:spcPts val="1285"/>
                        </a:lnSpc>
                      </a:pPr>
                      <a:r>
                        <a:rPr lang="en-US" sz="900" b="1">
                          <a:solidFill>
                            <a:srgbClr val="254159"/>
                          </a:solidFill>
                          <a:effectLst/>
                          <a:latin typeface="Segoe UI" panose="020B0502040204020203" pitchFamily="34" charset="0"/>
                          <a:cs typeface="Segoe UI" panose="020B0502040204020203" pitchFamily="34" charset="0"/>
                        </a:rPr>
                        <a:t>803,530</a:t>
                      </a:r>
                      <a:endParaRPr lang="en-GB" sz="9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solidFill>
                      <a:srgbClr val="E8EDEF"/>
                    </a:solidFill>
                  </a:tcPr>
                </a:tc>
                <a:tc>
                  <a:txBody>
                    <a:bodyPr/>
                    <a:lstStyle/>
                    <a:p>
                      <a:pPr marR="67945" algn="r">
                        <a:lnSpc>
                          <a:spcPts val="1285"/>
                        </a:lnSpc>
                      </a:pPr>
                      <a:r>
                        <a:rPr lang="en-US" sz="900" b="1">
                          <a:solidFill>
                            <a:srgbClr val="254159"/>
                          </a:solidFill>
                          <a:effectLst/>
                          <a:latin typeface="Segoe UI" panose="020B0502040204020203" pitchFamily="34" charset="0"/>
                          <a:cs typeface="Segoe UI" panose="020B0502040204020203" pitchFamily="34" charset="0"/>
                        </a:rPr>
                        <a:t>1,069,329</a:t>
                      </a:r>
                      <a:endParaRPr lang="en-GB" sz="9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solidFill>
                      <a:srgbClr val="E8EDEF"/>
                    </a:solidFill>
                  </a:tcPr>
                </a:tc>
                <a:tc>
                  <a:txBody>
                    <a:bodyPr/>
                    <a:lstStyle/>
                    <a:p>
                      <a:pPr marR="64135" algn="r">
                        <a:lnSpc>
                          <a:spcPts val="1285"/>
                        </a:lnSpc>
                      </a:pPr>
                      <a:r>
                        <a:rPr lang="en-US" sz="900" b="1">
                          <a:solidFill>
                            <a:srgbClr val="254159"/>
                          </a:solidFill>
                          <a:effectLst/>
                          <a:latin typeface="Segoe UI" panose="020B0502040204020203" pitchFamily="34" charset="0"/>
                          <a:cs typeface="Segoe UI" panose="020B0502040204020203" pitchFamily="34" charset="0"/>
                        </a:rPr>
                        <a:t>576,713</a:t>
                      </a:r>
                      <a:endParaRPr lang="en-GB" sz="9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solidFill>
                      <a:srgbClr val="E8EDEF"/>
                    </a:solidFill>
                  </a:tcPr>
                </a:tc>
                <a:tc>
                  <a:txBody>
                    <a:bodyPr/>
                    <a:lstStyle/>
                    <a:p>
                      <a:pPr marL="112395">
                        <a:lnSpc>
                          <a:spcPts val="1285"/>
                        </a:lnSpc>
                      </a:pPr>
                      <a:r>
                        <a:rPr lang="en-US" sz="900" b="1">
                          <a:solidFill>
                            <a:srgbClr val="254159"/>
                          </a:solidFill>
                          <a:effectLst/>
                          <a:latin typeface="Segoe UI" panose="020B0502040204020203" pitchFamily="34" charset="0"/>
                          <a:cs typeface="Segoe UI" panose="020B0502040204020203" pitchFamily="34" charset="0"/>
                        </a:rPr>
                        <a:t>1,349,294</a:t>
                      </a:r>
                      <a:endParaRPr lang="en-GB" sz="9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solidFill>
                      <a:srgbClr val="E8EDEF"/>
                    </a:solidFill>
                  </a:tcPr>
                </a:tc>
                <a:tc>
                  <a:txBody>
                    <a:bodyPr/>
                    <a:lstStyle/>
                    <a:p>
                      <a:pPr marR="62230" algn="r">
                        <a:lnSpc>
                          <a:spcPts val="1285"/>
                        </a:lnSpc>
                      </a:pPr>
                      <a:r>
                        <a:rPr lang="en-US" sz="900" b="1">
                          <a:solidFill>
                            <a:srgbClr val="254159"/>
                          </a:solidFill>
                          <a:effectLst/>
                          <a:latin typeface="Segoe UI" panose="020B0502040204020203" pitchFamily="34" charset="0"/>
                          <a:cs typeface="Segoe UI" panose="020B0502040204020203" pitchFamily="34" charset="0"/>
                        </a:rPr>
                        <a:t>6,495,556</a:t>
                      </a:r>
                      <a:endParaRPr lang="en-GB" sz="9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solidFill>
                      <a:srgbClr val="E8EDEF"/>
                    </a:solidFill>
                  </a:tcPr>
                </a:tc>
                <a:extLst>
                  <a:ext uri="{0D108BD9-81ED-4DB2-BD59-A6C34878D82A}">
                    <a16:rowId xmlns:a16="http://schemas.microsoft.com/office/drawing/2014/main" val="4188002769"/>
                  </a:ext>
                </a:extLst>
              </a:tr>
              <a:tr h="322677">
                <a:tc>
                  <a:txBody>
                    <a:bodyPr/>
                    <a:lstStyle/>
                    <a:p>
                      <a:pPr marL="73025" marR="479425">
                        <a:spcAft>
                          <a:spcPts val="0"/>
                        </a:spcAft>
                      </a:pPr>
                      <a:r>
                        <a:rPr lang="en-US" sz="900">
                          <a:effectLst/>
                          <a:latin typeface="Segoe UI" panose="020B0502040204020203" pitchFamily="34" charset="0"/>
                          <a:cs typeface="Segoe UI" panose="020B0502040204020203" pitchFamily="34" charset="0"/>
                        </a:rPr>
                        <a:t>Bal.</a:t>
                      </a:r>
                      <a:r>
                        <a:rPr lang="en-US" sz="900" spc="5">
                          <a:effectLst/>
                          <a:latin typeface="Segoe UI" panose="020B0502040204020203" pitchFamily="34" charset="0"/>
                          <a:cs typeface="Segoe UI" panose="020B0502040204020203" pitchFamily="34" charset="0"/>
                        </a:rPr>
                        <a:t> </a:t>
                      </a:r>
                      <a:r>
                        <a:rPr lang="en-US" sz="900">
                          <a:effectLst/>
                          <a:latin typeface="Segoe UI" panose="020B0502040204020203" pitchFamily="34" charset="0"/>
                          <a:cs typeface="Segoe UI" panose="020B0502040204020203" pitchFamily="34" charset="0"/>
                        </a:rPr>
                        <a:t>at</a:t>
                      </a:r>
                      <a:r>
                        <a:rPr lang="en-US" sz="900" spc="5">
                          <a:effectLst/>
                          <a:latin typeface="Segoe UI" panose="020B0502040204020203" pitchFamily="34" charset="0"/>
                          <a:cs typeface="Segoe UI" panose="020B0502040204020203" pitchFamily="34" charset="0"/>
                        </a:rPr>
                        <a:t> </a:t>
                      </a:r>
                      <a:r>
                        <a:rPr lang="en-US" sz="900" spc="-5">
                          <a:effectLst/>
                          <a:latin typeface="Segoe UI" panose="020B0502040204020203" pitchFamily="34" charset="0"/>
                          <a:cs typeface="Segoe UI" panose="020B0502040204020203" pitchFamily="34" charset="0"/>
                        </a:rPr>
                        <a:t>31/12/21</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8580" algn="r">
                        <a:lnSpc>
                          <a:spcPts val="1285"/>
                        </a:lnSpc>
                      </a:pPr>
                      <a:r>
                        <a:rPr lang="en-US" sz="900">
                          <a:effectLst/>
                          <a:latin typeface="Segoe UI" panose="020B0502040204020203" pitchFamily="34" charset="0"/>
                          <a:cs typeface="Segoe UI" panose="020B0502040204020203" pitchFamily="34" charset="0"/>
                        </a:rPr>
                        <a:t>2,751,683</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4770" algn="r">
                        <a:lnSpc>
                          <a:spcPts val="1285"/>
                        </a:lnSpc>
                      </a:pPr>
                      <a:r>
                        <a:rPr lang="en-US" sz="900">
                          <a:effectLst/>
                          <a:latin typeface="Segoe UI" panose="020B0502040204020203" pitchFamily="34" charset="0"/>
                          <a:cs typeface="Segoe UI" panose="020B0502040204020203" pitchFamily="34" charset="0"/>
                        </a:rPr>
                        <a:t>924,023</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7310" algn="r">
                        <a:lnSpc>
                          <a:spcPts val="1285"/>
                        </a:lnSpc>
                      </a:pPr>
                      <a:r>
                        <a:rPr lang="en-US" sz="900">
                          <a:effectLst/>
                          <a:latin typeface="Segoe UI" panose="020B0502040204020203" pitchFamily="34" charset="0"/>
                          <a:cs typeface="Segoe UI" panose="020B0502040204020203" pitchFamily="34" charset="0"/>
                        </a:rPr>
                        <a:t>1,934,567</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4135" algn="r">
                        <a:lnSpc>
                          <a:spcPts val="1285"/>
                        </a:lnSpc>
                      </a:pPr>
                      <a:r>
                        <a:rPr lang="en-US" sz="900">
                          <a:effectLst/>
                          <a:latin typeface="Segoe UI" panose="020B0502040204020203" pitchFamily="34" charset="0"/>
                          <a:cs typeface="Segoe UI" panose="020B0502040204020203" pitchFamily="34" charset="0"/>
                        </a:rPr>
                        <a:t>847,418</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L="112395">
                        <a:lnSpc>
                          <a:spcPts val="1285"/>
                        </a:lnSpc>
                      </a:pPr>
                      <a:r>
                        <a:rPr lang="en-US" sz="900">
                          <a:effectLst/>
                          <a:latin typeface="Segoe UI" panose="020B0502040204020203" pitchFamily="34" charset="0"/>
                          <a:cs typeface="Segoe UI" panose="020B0502040204020203" pitchFamily="34" charset="0"/>
                        </a:rPr>
                        <a:t>2,220,745</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tc>
                  <a:txBody>
                    <a:bodyPr/>
                    <a:lstStyle/>
                    <a:p>
                      <a:pPr marR="61595" algn="r">
                        <a:lnSpc>
                          <a:spcPts val="1285"/>
                        </a:lnSpc>
                      </a:pPr>
                      <a:r>
                        <a:rPr lang="en-US" sz="900">
                          <a:effectLst/>
                          <a:latin typeface="Segoe UI" panose="020B0502040204020203" pitchFamily="34" charset="0"/>
                          <a:cs typeface="Segoe UI" panose="020B0502040204020203" pitchFamily="34" charset="0"/>
                        </a:rPr>
                        <a:t>8,678,416</a:t>
                      </a:r>
                      <a:endParaRPr lang="en-GB" sz="900">
                        <a:effectLst/>
                        <a:latin typeface="Segoe UI" panose="020B0502040204020203" pitchFamily="34" charset="0"/>
                        <a:ea typeface="Tahoma" panose="020B0604030504040204" pitchFamily="34" charset="0"/>
                        <a:cs typeface="Segoe UI" panose="020B0502040204020203" pitchFamily="34" charset="0"/>
                      </a:endParaRPr>
                    </a:p>
                  </a:txBody>
                  <a:tcPr marL="54174" marR="54174" marT="0" marB="0"/>
                </a:tc>
                <a:extLst>
                  <a:ext uri="{0D108BD9-81ED-4DB2-BD59-A6C34878D82A}">
                    <a16:rowId xmlns:a16="http://schemas.microsoft.com/office/drawing/2014/main" val="1676379777"/>
                  </a:ext>
                </a:extLst>
              </a:tr>
            </a:tbl>
          </a:graphicData>
        </a:graphic>
      </p:graphicFrame>
      <p:cxnSp>
        <p:nvCxnSpPr>
          <p:cNvPr id="24" name="Straight Connector 23">
            <a:extLst>
              <a:ext uri="{FF2B5EF4-FFF2-40B4-BE49-F238E27FC236}">
                <a16:creationId xmlns:a16="http://schemas.microsoft.com/office/drawing/2014/main" id="{B76AD2EA-42E8-775B-C6C2-9801D08A45D5}"/>
              </a:ext>
            </a:extLst>
          </p:cNvPr>
          <p:cNvCxnSpPr>
            <a:cxnSpLocks/>
          </p:cNvCxnSpPr>
          <p:nvPr/>
        </p:nvCxnSpPr>
        <p:spPr>
          <a:xfrm>
            <a:off x="485566" y="4125038"/>
            <a:ext cx="5968574"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35B1A91-07FB-1F07-210D-E18554BD5687}"/>
              </a:ext>
            </a:extLst>
          </p:cNvPr>
          <p:cNvCxnSpPr>
            <a:cxnSpLocks/>
          </p:cNvCxnSpPr>
          <p:nvPr/>
        </p:nvCxnSpPr>
        <p:spPr>
          <a:xfrm>
            <a:off x="485566" y="4835222"/>
            <a:ext cx="5968574"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1B048BB6-F8C1-5EF1-A63A-6639A1CFD4F9}"/>
              </a:ext>
            </a:extLst>
          </p:cNvPr>
          <p:cNvCxnSpPr>
            <a:cxnSpLocks/>
          </p:cNvCxnSpPr>
          <p:nvPr/>
        </p:nvCxnSpPr>
        <p:spPr>
          <a:xfrm>
            <a:off x="485566" y="5007434"/>
            <a:ext cx="5968574"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BAAFA1E-4ADD-621E-B32E-B061B429A0D5}"/>
              </a:ext>
            </a:extLst>
          </p:cNvPr>
          <p:cNvCxnSpPr>
            <a:cxnSpLocks/>
          </p:cNvCxnSpPr>
          <p:nvPr/>
        </p:nvCxnSpPr>
        <p:spPr>
          <a:xfrm>
            <a:off x="509950" y="5313758"/>
            <a:ext cx="5944190"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240A195-61A6-080F-2F18-133D6D57E4DB}"/>
              </a:ext>
            </a:extLst>
          </p:cNvPr>
          <p:cNvCxnSpPr>
            <a:cxnSpLocks/>
          </p:cNvCxnSpPr>
          <p:nvPr/>
        </p:nvCxnSpPr>
        <p:spPr>
          <a:xfrm>
            <a:off x="499872" y="5677994"/>
            <a:ext cx="5954268"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33B4FADC-7786-6AF6-B4B6-7ED9B17388F8}"/>
              </a:ext>
            </a:extLst>
          </p:cNvPr>
          <p:cNvCxnSpPr>
            <a:cxnSpLocks/>
          </p:cNvCxnSpPr>
          <p:nvPr/>
        </p:nvCxnSpPr>
        <p:spPr>
          <a:xfrm>
            <a:off x="470916" y="6007178"/>
            <a:ext cx="5983224"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B27C99F-5EAB-6AAA-2D3A-D0579ADFD3F3}"/>
              </a:ext>
            </a:extLst>
          </p:cNvPr>
          <p:cNvCxnSpPr>
            <a:cxnSpLocks/>
          </p:cNvCxnSpPr>
          <p:nvPr/>
        </p:nvCxnSpPr>
        <p:spPr>
          <a:xfrm>
            <a:off x="463296" y="4498418"/>
            <a:ext cx="5990844"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46450AC8-345C-C39B-28F5-6188F9BA7B92}"/>
              </a:ext>
            </a:extLst>
          </p:cNvPr>
          <p:cNvSpPr txBox="1"/>
          <p:nvPr/>
        </p:nvSpPr>
        <p:spPr>
          <a:xfrm>
            <a:off x="2149721" y="2776463"/>
            <a:ext cx="2558556" cy="244875"/>
          </a:xfrm>
          <a:prstGeom prst="rect">
            <a:avLst/>
          </a:prstGeom>
          <a:noFill/>
        </p:spPr>
        <p:txBody>
          <a:bodyPr wrap="square">
            <a:spAutoFit/>
          </a:bodyPr>
          <a:lstStyle/>
          <a:p>
            <a:pPr algn="ctr">
              <a:lnSpc>
                <a:spcPct val="107000"/>
              </a:lnSpc>
              <a:spcAft>
                <a:spcPts val="800"/>
              </a:spcAft>
            </a:pPr>
            <a:r>
              <a:rPr lang="en-US" sz="10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PREOPERTY, PLANT AND EQUIPMENT</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p:txBody>
      </p:sp>
      <p:graphicFrame>
        <p:nvGraphicFramePr>
          <p:cNvPr id="40" name="Table 39">
            <a:extLst>
              <a:ext uri="{FF2B5EF4-FFF2-40B4-BE49-F238E27FC236}">
                <a16:creationId xmlns:a16="http://schemas.microsoft.com/office/drawing/2014/main" id="{513E9DBA-E515-A1D9-71BC-0860006FCE50}"/>
              </a:ext>
            </a:extLst>
          </p:cNvPr>
          <p:cNvGraphicFramePr>
            <a:graphicFrameLocks noGrp="1"/>
          </p:cNvGraphicFramePr>
          <p:nvPr>
            <p:extLst>
              <p:ext uri="{D42A27DB-BD31-4B8C-83A1-F6EECF244321}">
                <p14:modId xmlns:p14="http://schemas.microsoft.com/office/powerpoint/2010/main" val="11606877"/>
              </p:ext>
            </p:extLst>
          </p:nvPr>
        </p:nvGraphicFramePr>
        <p:xfrm>
          <a:off x="463296" y="7860084"/>
          <a:ext cx="5990845" cy="1381918"/>
        </p:xfrm>
        <a:graphic>
          <a:graphicData uri="http://schemas.openxmlformats.org/drawingml/2006/table">
            <a:tbl>
              <a:tblPr firstRow="1" firstCol="1" bandRow="1">
                <a:tableStyleId>{2D5ABB26-0587-4C30-8999-92F81FD0307C}</a:tableStyleId>
              </a:tblPr>
              <a:tblGrid>
                <a:gridCol w="2956559">
                  <a:extLst>
                    <a:ext uri="{9D8B030D-6E8A-4147-A177-3AD203B41FA5}">
                      <a16:colId xmlns:a16="http://schemas.microsoft.com/office/drawing/2014/main" val="766562140"/>
                    </a:ext>
                  </a:extLst>
                </a:gridCol>
                <a:gridCol w="1353312">
                  <a:extLst>
                    <a:ext uri="{9D8B030D-6E8A-4147-A177-3AD203B41FA5}">
                      <a16:colId xmlns:a16="http://schemas.microsoft.com/office/drawing/2014/main" val="2419758444"/>
                    </a:ext>
                  </a:extLst>
                </a:gridCol>
                <a:gridCol w="1680974">
                  <a:extLst>
                    <a:ext uri="{9D8B030D-6E8A-4147-A177-3AD203B41FA5}">
                      <a16:colId xmlns:a16="http://schemas.microsoft.com/office/drawing/2014/main" val="2994462689"/>
                    </a:ext>
                  </a:extLst>
                </a:gridCol>
              </a:tblGrid>
              <a:tr h="303534">
                <a:tc>
                  <a:txBody>
                    <a:bodyPr/>
                    <a:lstStyle/>
                    <a:p>
                      <a:pPr marL="127000">
                        <a:lnSpc>
                          <a:spcPts val="1195"/>
                        </a:lnSpc>
                      </a:pPr>
                      <a:r>
                        <a:rPr lang="en-US" sz="1000" b="1">
                          <a:solidFill>
                            <a:schemeClr val="bg1"/>
                          </a:solidFill>
                          <a:effectLst/>
                          <a:latin typeface="Segoe UI" panose="020B0502040204020203" pitchFamily="34" charset="0"/>
                          <a:cs typeface="Segoe UI" panose="020B0502040204020203" pitchFamily="34" charset="0"/>
                        </a:rPr>
                        <a:t> </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tc>
                  <a:txBody>
                    <a:bodyPr/>
                    <a:lstStyle/>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tc>
                  <a:txBody>
                    <a:bodyPr/>
                    <a:lstStyle/>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extLst>
                  <a:ext uri="{0D108BD9-81ED-4DB2-BD59-A6C34878D82A}">
                    <a16:rowId xmlns:a16="http://schemas.microsoft.com/office/drawing/2014/main" val="1565025586"/>
                  </a:ext>
                </a:extLst>
              </a:tr>
              <a:tr h="205129">
                <a:tc>
                  <a:txBody>
                    <a:bodyPr/>
                    <a:lstStyle/>
                    <a:p>
                      <a:pPr marL="127000">
                        <a:lnSpc>
                          <a:spcPts val="1195"/>
                        </a:lnSpc>
                      </a:pPr>
                      <a:r>
                        <a:rPr lang="en-US" sz="1000">
                          <a:effectLst/>
                          <a:latin typeface="Segoe UI" panose="020B0502040204020203" pitchFamily="34" charset="0"/>
                          <a:cs typeface="Segoe UI" panose="020B0502040204020203" pitchFamily="34" charset="0"/>
                        </a:rPr>
                        <a:t>Balance</a:t>
                      </a:r>
                      <a:r>
                        <a:rPr lang="en-US" sz="1000" spc="6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at</a:t>
                      </a:r>
                      <a:r>
                        <a:rPr lang="en-US" sz="1000" spc="7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01/01/21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7310" algn="r">
                        <a:lnSpc>
                          <a:spcPts val="1195"/>
                        </a:lnSpc>
                        <a:spcAft>
                          <a:spcPts val="0"/>
                        </a:spcAft>
                      </a:pPr>
                      <a:r>
                        <a:rPr lang="en-US" sz="1000">
                          <a:effectLst/>
                          <a:latin typeface="Segoe UI" panose="020B0502040204020203" pitchFamily="34" charset="0"/>
                          <a:cs typeface="Segoe UI" panose="020B0502040204020203" pitchFamily="34" charset="0"/>
                        </a:rPr>
                        <a:t>1,626,308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L="473710" algn="r">
                        <a:lnSpc>
                          <a:spcPts val="1195"/>
                        </a:lnSpc>
                      </a:pPr>
                      <a:r>
                        <a:rPr lang="en-US" sz="1000">
                          <a:effectLst/>
                          <a:latin typeface="Segoe UI" panose="020B0502040204020203" pitchFamily="34" charset="0"/>
                          <a:cs typeface="Segoe UI" panose="020B0502040204020203" pitchFamily="34" charset="0"/>
                        </a:rPr>
                        <a:t>1,614,383</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1205018012"/>
                  </a:ext>
                </a:extLst>
              </a:tr>
              <a:tr h="209660">
                <a:tc>
                  <a:txBody>
                    <a:bodyPr/>
                    <a:lstStyle/>
                    <a:p>
                      <a:pPr marL="127000">
                        <a:lnSpc>
                          <a:spcPts val="1285"/>
                        </a:lnSpc>
                      </a:pPr>
                      <a:r>
                        <a:rPr lang="en-US" sz="1000">
                          <a:effectLst/>
                          <a:latin typeface="Segoe UI" panose="020B0502040204020203" pitchFamily="34" charset="0"/>
                          <a:cs typeface="Segoe UI" panose="020B0502040204020203" pitchFamily="34" charset="0"/>
                        </a:rPr>
                        <a:t>Additions</a:t>
                      </a:r>
                      <a:r>
                        <a:rPr lang="en-US" sz="1000" spc="11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in</a:t>
                      </a:r>
                      <a:r>
                        <a:rPr lang="en-US" sz="1000" spc="11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the</a:t>
                      </a:r>
                      <a:r>
                        <a:rPr lang="en-US" sz="1000" spc="12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year</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algn="r">
                        <a:lnSpc>
                          <a:spcPts val="1285"/>
                        </a:lnSpc>
                        <a:tabLst>
                          <a:tab pos="883285" algn="l"/>
                        </a:tabLst>
                      </a:pPr>
                      <a:r>
                        <a:rPr lang="en-US" sz="1000" u="none">
                          <a:effectLst/>
                          <a:uFill>
                            <a:solidFill>
                              <a:srgbClr val="00AFEF"/>
                            </a:solidFill>
                          </a:uFill>
                          <a:latin typeface="Segoe UI" panose="020B0502040204020203" pitchFamily="34" charset="0"/>
                          <a:cs typeface="Segoe UI" panose="020B0502040204020203" pitchFamily="34" charset="0"/>
                        </a:rPr>
                        <a:t>	-</a:t>
                      </a:r>
                      <a:r>
                        <a:rPr lang="en-US" sz="1000" u="heavy">
                          <a:effectLst/>
                          <a:uFill>
                            <a:solidFill>
                              <a:srgbClr val="00AFEF"/>
                            </a:solidFill>
                          </a:uFill>
                          <a:latin typeface="Segoe UI" panose="020B0502040204020203" pitchFamily="34" charset="0"/>
                          <a:cs typeface="Segoe UI" panose="020B0502040204020203" pitchFamily="34" charset="0"/>
                        </a:rPr>
                        <a:t> </a:t>
                      </a:r>
                      <a:r>
                        <a:rPr lang="en-US" sz="1000" u="heavy" spc="55">
                          <a:effectLst/>
                          <a:uFill>
                            <a:solidFill>
                              <a:srgbClr val="00AFEF"/>
                            </a:solidFill>
                          </a:uFill>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L="194945" algn="r">
                        <a:lnSpc>
                          <a:spcPts val="1285"/>
                        </a:lnSpc>
                        <a:tabLst>
                          <a:tab pos="691515" algn="l"/>
                        </a:tabLst>
                      </a:pPr>
                      <a:r>
                        <a:rPr lang="en-US" sz="1000" u="none">
                          <a:effectLst/>
                          <a:uFill>
                            <a:solidFill>
                              <a:srgbClr val="00AFEF"/>
                            </a:solidFill>
                          </a:uFill>
                          <a:latin typeface="Segoe UI" panose="020B0502040204020203" pitchFamily="34" charset="0"/>
                          <a:cs typeface="Segoe UI" panose="020B0502040204020203" pitchFamily="34" charset="0"/>
                        </a:rPr>
                        <a:t>	11,925 </a:t>
                      </a:r>
                      <a:r>
                        <a:rPr lang="en-US" sz="1000" u="none" spc="50">
                          <a:effectLst/>
                          <a:uFill>
                            <a:solidFill>
                              <a:srgbClr val="00AFEF"/>
                            </a:solidFill>
                          </a:uFill>
                          <a:latin typeface="Segoe UI" panose="020B0502040204020203" pitchFamily="34" charset="0"/>
                          <a:cs typeface="Segoe UI" panose="020B0502040204020203" pitchFamily="34" charset="0"/>
                        </a:rPr>
                        <a:t> </a:t>
                      </a:r>
                      <a:endParaRPr lang="en-GB" sz="1000" u="none">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572326524"/>
                  </a:ext>
                </a:extLst>
              </a:tr>
              <a:tr h="205129">
                <a:tc>
                  <a:txBody>
                    <a:bodyPr/>
                    <a:lstStyle/>
                    <a:p>
                      <a:pPr marL="127000">
                        <a:lnSpc>
                          <a:spcPts val="1190"/>
                        </a:lnSpc>
                      </a:pPr>
                      <a:r>
                        <a:rPr lang="en-US" sz="1000">
                          <a:effectLst/>
                          <a:latin typeface="Segoe UI" panose="020B0502040204020203" pitchFamily="34" charset="0"/>
                          <a:cs typeface="Segoe UI" panose="020B0502040204020203" pitchFamily="34" charset="0"/>
                        </a:rPr>
                        <a:t>Balance</a:t>
                      </a:r>
                      <a:r>
                        <a:rPr lang="en-US" sz="1000" spc="6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at</a:t>
                      </a:r>
                      <a:r>
                        <a:rPr lang="en-US" sz="1000" spc="7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31/12/21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L="199390" algn="r">
                        <a:lnSpc>
                          <a:spcPts val="1190"/>
                        </a:lnSpc>
                      </a:pPr>
                      <a:r>
                        <a:rPr lang="en-US" sz="1000">
                          <a:effectLst/>
                          <a:latin typeface="Segoe UI" panose="020B0502040204020203" pitchFamily="34" charset="0"/>
                          <a:cs typeface="Segoe UI" panose="020B0502040204020203" pitchFamily="34" charset="0"/>
                        </a:rPr>
                        <a:t>1,626,308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L="429895" algn="r">
                        <a:lnSpc>
                          <a:spcPts val="1190"/>
                        </a:lnSpc>
                      </a:pPr>
                      <a:r>
                        <a:rPr lang="en-US" sz="1000">
                          <a:effectLst/>
                          <a:latin typeface="Segoe UI" panose="020B0502040204020203" pitchFamily="34" charset="0"/>
                          <a:cs typeface="Segoe UI" panose="020B0502040204020203" pitchFamily="34" charset="0"/>
                        </a:rPr>
                        <a:t>1,626,308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3661591912"/>
                  </a:ext>
                </a:extLst>
              </a:tr>
              <a:tr h="410259">
                <a:tc>
                  <a:txBody>
                    <a:bodyPr/>
                    <a:lstStyle/>
                    <a:p>
                      <a:pPr marL="127000">
                        <a:lnSpc>
                          <a:spcPts val="1185"/>
                        </a:lnSpc>
                      </a:pPr>
                      <a:endParaRPr lang="en-US" sz="1000">
                        <a:effectLst/>
                        <a:latin typeface="Segoe UI" panose="020B0502040204020203" pitchFamily="34" charset="0"/>
                        <a:cs typeface="Segoe UI" panose="020B0502040204020203" pitchFamily="34" charset="0"/>
                      </a:endParaRPr>
                    </a:p>
                    <a:p>
                      <a:pPr marL="127000">
                        <a:lnSpc>
                          <a:spcPts val="1185"/>
                        </a:lnSpc>
                      </a:pPr>
                      <a:r>
                        <a:rPr lang="en-US" sz="1000">
                          <a:effectLst/>
                          <a:latin typeface="Segoe UI" panose="020B0502040204020203" pitchFamily="34" charset="0"/>
                          <a:cs typeface="Segoe UI" panose="020B0502040204020203" pitchFamily="34" charset="0"/>
                        </a:rPr>
                        <a:t>***This</a:t>
                      </a:r>
                      <a:r>
                        <a:rPr lang="en-US" sz="1000" spc="1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represents</a:t>
                      </a:r>
                      <a:r>
                        <a:rPr lang="en-US" sz="1000" spc="3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an</a:t>
                      </a:r>
                      <a:r>
                        <a:rPr lang="en-US" sz="1000" spc="2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Enterprise</a:t>
                      </a:r>
                      <a:r>
                        <a:rPr lang="en-US" sz="1000" spc="2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Cloud</a:t>
                      </a:r>
                      <a:r>
                        <a:rPr lang="en-US" sz="1000" spc="2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System for the Authority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algn="r"/>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algn="r">
                        <a:lnSpc>
                          <a:spcPct val="107000"/>
                        </a:lnSpc>
                        <a:spcBef>
                          <a:spcPts val="445"/>
                        </a:spcBef>
                        <a:spcAft>
                          <a:spcPts val="800"/>
                        </a:spcAft>
                      </a:pPr>
                      <a:r>
                        <a:rPr lang="en-GB"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extLst>
                  <a:ext uri="{0D108BD9-81ED-4DB2-BD59-A6C34878D82A}">
                    <a16:rowId xmlns:a16="http://schemas.microsoft.com/office/drawing/2014/main" val="3752977424"/>
                  </a:ext>
                </a:extLst>
              </a:tr>
            </a:tbl>
          </a:graphicData>
        </a:graphic>
      </p:graphicFrame>
      <p:cxnSp>
        <p:nvCxnSpPr>
          <p:cNvPr id="41" name="Straight Connector 40">
            <a:extLst>
              <a:ext uri="{FF2B5EF4-FFF2-40B4-BE49-F238E27FC236}">
                <a16:creationId xmlns:a16="http://schemas.microsoft.com/office/drawing/2014/main" id="{D9E5B9CF-1308-B3D8-930C-78245AE233C9}"/>
              </a:ext>
            </a:extLst>
          </p:cNvPr>
          <p:cNvCxnSpPr>
            <a:cxnSpLocks/>
          </p:cNvCxnSpPr>
          <p:nvPr/>
        </p:nvCxnSpPr>
        <p:spPr>
          <a:xfrm>
            <a:off x="599865" y="8340061"/>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B60EE670-BD72-6BA8-2073-7E032B867B23}"/>
              </a:ext>
            </a:extLst>
          </p:cNvPr>
          <p:cNvCxnSpPr>
            <a:cxnSpLocks/>
          </p:cNvCxnSpPr>
          <p:nvPr/>
        </p:nvCxnSpPr>
        <p:spPr>
          <a:xfrm>
            <a:off x="599865" y="8535133"/>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324345F8-90C9-B7D3-FDCE-4A3FEBDF52C4}"/>
              </a:ext>
            </a:extLst>
          </p:cNvPr>
          <p:cNvSpPr txBox="1"/>
          <p:nvPr/>
        </p:nvSpPr>
        <p:spPr>
          <a:xfrm>
            <a:off x="1915665" y="7550878"/>
            <a:ext cx="3026665" cy="244875"/>
          </a:xfrm>
          <a:prstGeom prst="rect">
            <a:avLst/>
          </a:prstGeom>
          <a:noFill/>
        </p:spPr>
        <p:txBody>
          <a:bodyPr wrap="square">
            <a:spAutoFit/>
          </a:bodyPr>
          <a:lstStyle/>
          <a:p>
            <a:pPr algn="ctr">
              <a:lnSpc>
                <a:spcPct val="107000"/>
              </a:lnSpc>
              <a:spcAft>
                <a:spcPts val="800"/>
              </a:spcAft>
            </a:pPr>
            <a:r>
              <a:rPr lang="en-US" sz="10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INTANGIBLE ASSETS (COMPUTER SOFTWARE)</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p:txBody>
      </p:sp>
    </p:spTree>
    <p:extLst>
      <p:ext uri="{BB962C8B-B14F-4D97-AF65-F5344CB8AC3E}">
        <p14:creationId xmlns:p14="http://schemas.microsoft.com/office/powerpoint/2010/main" val="41447647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2B5539-EC80-E892-CD55-573E8709AB46}"/>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7C0C505-2269-AAD4-CD15-D443B8B8DC2C}"/>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B6ABC0C-B030-9DED-F8E2-94A860B0A7DB}"/>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6AE306-3F01-3D5C-0189-A387E47C3B7E}"/>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4B44811-51D7-8906-BD15-74FDEEB9A908}"/>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8754750-9F1E-6D6D-4A83-BBAFA48D0322}"/>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2C05567-B2F6-DBA2-AE99-62ACE149F93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bject 7">
            <a:extLst>
              <a:ext uri="{FF2B5EF4-FFF2-40B4-BE49-F238E27FC236}">
                <a16:creationId xmlns:a16="http://schemas.microsoft.com/office/drawing/2014/main" id="{862067B9-BD3E-BDC9-4D14-8EFC392CF1D7}"/>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graphicFrame>
        <p:nvGraphicFramePr>
          <p:cNvPr id="5" name="Table 4">
            <a:extLst>
              <a:ext uri="{FF2B5EF4-FFF2-40B4-BE49-F238E27FC236}">
                <a16:creationId xmlns:a16="http://schemas.microsoft.com/office/drawing/2014/main" id="{B369FCB6-77C6-7E51-7E0D-1C69A3620207}"/>
              </a:ext>
            </a:extLst>
          </p:cNvPr>
          <p:cNvGraphicFramePr>
            <a:graphicFrameLocks noGrp="1"/>
          </p:cNvGraphicFramePr>
          <p:nvPr>
            <p:extLst>
              <p:ext uri="{D42A27DB-BD31-4B8C-83A1-F6EECF244321}">
                <p14:modId xmlns:p14="http://schemas.microsoft.com/office/powerpoint/2010/main" val="1190212642"/>
              </p:ext>
            </p:extLst>
          </p:nvPr>
        </p:nvGraphicFramePr>
        <p:xfrm>
          <a:off x="564833" y="1490340"/>
          <a:ext cx="5889307" cy="962113"/>
        </p:xfrm>
        <a:graphic>
          <a:graphicData uri="http://schemas.openxmlformats.org/drawingml/2006/table">
            <a:tbl>
              <a:tblPr firstRow="1" firstCol="1" bandRow="1">
                <a:tableStyleId>{2D5ABB26-0587-4C30-8999-92F81FD0307C}</a:tableStyleId>
              </a:tblPr>
              <a:tblGrid>
                <a:gridCol w="1943517">
                  <a:extLst>
                    <a:ext uri="{9D8B030D-6E8A-4147-A177-3AD203B41FA5}">
                      <a16:colId xmlns:a16="http://schemas.microsoft.com/office/drawing/2014/main" val="975396117"/>
                    </a:ext>
                  </a:extLst>
                </a:gridCol>
                <a:gridCol w="1943517">
                  <a:extLst>
                    <a:ext uri="{9D8B030D-6E8A-4147-A177-3AD203B41FA5}">
                      <a16:colId xmlns:a16="http://schemas.microsoft.com/office/drawing/2014/main" val="2027230370"/>
                    </a:ext>
                  </a:extLst>
                </a:gridCol>
                <a:gridCol w="2002273">
                  <a:extLst>
                    <a:ext uri="{9D8B030D-6E8A-4147-A177-3AD203B41FA5}">
                      <a16:colId xmlns:a16="http://schemas.microsoft.com/office/drawing/2014/main" val="2155515922"/>
                    </a:ext>
                  </a:extLst>
                </a:gridCol>
              </a:tblGrid>
              <a:tr h="302950">
                <a:tc>
                  <a:txBody>
                    <a:bodyPr/>
                    <a:lstStyle/>
                    <a:p>
                      <a:pPr algn="r">
                        <a:lnSpc>
                          <a:spcPct val="107000"/>
                        </a:lnSpc>
                        <a:spcBef>
                          <a:spcPts val="445"/>
                        </a:spcBef>
                        <a:spcAft>
                          <a:spcPts val="800"/>
                        </a:spcAft>
                      </a:pPr>
                      <a:r>
                        <a:rPr lang="en-GB" sz="1000">
                          <a:solidFill>
                            <a:schemeClr val="bg1"/>
                          </a:solidFill>
                          <a:effectLst/>
                          <a:latin typeface="Segoe UI" panose="020B0502040204020203" pitchFamily="34" charset="0"/>
                          <a:cs typeface="Segoe UI" panose="020B0502040204020203" pitchFamily="34" charset="0"/>
                        </a:rPr>
                        <a:t> </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rgbClr val="254159"/>
                    </a:solidFill>
                  </a:tcPr>
                </a:tc>
                <a:tc>
                  <a:txBody>
                    <a:bodyPr/>
                    <a:lstStyle/>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tc>
                  <a:txBody>
                    <a:bodyPr/>
                    <a:lstStyle/>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extLst>
                  <a:ext uri="{0D108BD9-81ED-4DB2-BD59-A6C34878D82A}">
                    <a16:rowId xmlns:a16="http://schemas.microsoft.com/office/drawing/2014/main" val="2684023621"/>
                  </a:ext>
                </a:extLst>
              </a:tr>
              <a:tr h="219104">
                <a:tc>
                  <a:txBody>
                    <a:bodyPr/>
                    <a:lstStyle/>
                    <a:p>
                      <a:pPr marL="77470">
                        <a:lnSpc>
                          <a:spcPts val="1190"/>
                        </a:lnSpc>
                      </a:pPr>
                      <a:r>
                        <a:rPr lang="en-US" sz="1000">
                          <a:effectLst/>
                          <a:latin typeface="Segoe UI" panose="020B0502040204020203" pitchFamily="34" charset="0"/>
                          <a:cs typeface="Segoe UI" panose="020B0502040204020203" pitchFamily="34" charset="0"/>
                        </a:rPr>
                        <a:t>Bank</a:t>
                      </a:r>
                      <a:r>
                        <a:rPr lang="en-US" sz="1000" spc="-2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Balances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12,939,036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8,909,500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184443582"/>
                  </a:ext>
                </a:extLst>
              </a:tr>
              <a:tr h="217406">
                <a:tc>
                  <a:txBody>
                    <a:bodyPr/>
                    <a:lstStyle/>
                    <a:p>
                      <a:pPr marL="77470">
                        <a:lnSpc>
                          <a:spcPts val="1185"/>
                        </a:lnSpc>
                      </a:pPr>
                      <a:r>
                        <a:rPr lang="en-US" sz="1000">
                          <a:effectLst/>
                          <a:latin typeface="Segoe UI" panose="020B0502040204020203" pitchFamily="34" charset="0"/>
                          <a:cs typeface="Segoe UI" panose="020B0502040204020203" pitchFamily="34" charset="0"/>
                        </a:rPr>
                        <a:t>Cash</a:t>
                      </a:r>
                      <a:r>
                        <a:rPr lang="en-US" sz="1000" spc="12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on</a:t>
                      </a:r>
                      <a:r>
                        <a:rPr lang="en-US" sz="1000" spc="12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Hand</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6675" algn="r">
                        <a:lnSpc>
                          <a:spcPts val="1185"/>
                        </a:lnSpc>
                      </a:pPr>
                      <a:r>
                        <a:rPr lang="en-US" sz="1000">
                          <a:effectLst/>
                          <a:latin typeface="Segoe UI" panose="020B0502040204020203" pitchFamily="34" charset="0"/>
                          <a:cs typeface="Segoe UI" panose="020B0502040204020203" pitchFamily="34" charset="0"/>
                        </a:rPr>
                        <a: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85"/>
                        </a:lnSpc>
                      </a:pPr>
                      <a:r>
                        <a:rPr lang="en-US" sz="1000">
                          <a:effectLst/>
                          <a:latin typeface="Segoe UI" panose="020B0502040204020203" pitchFamily="34" charset="0"/>
                          <a:cs typeface="Segoe UI" panose="020B0502040204020203" pitchFamily="34" charset="0"/>
                        </a:rPr>
                        <a:t>21,364</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2768402742"/>
                  </a:ext>
                </a:extLst>
              </a:tr>
              <a:tr h="220803">
                <a:tc>
                  <a:txBody>
                    <a:bodyPr/>
                    <a:lstStyle/>
                    <a:p>
                      <a:pPr marL="77470">
                        <a:lnSpc>
                          <a:spcPts val="1195"/>
                        </a:lnSpc>
                        <a:spcBef>
                          <a:spcPts val="5"/>
                        </a:spcBef>
                        <a:spcAft>
                          <a:spcPts val="0"/>
                        </a:spcAft>
                      </a:pPr>
                      <a:r>
                        <a:rPr lang="en-US" sz="1000" b="1">
                          <a:solidFill>
                            <a:srgbClr val="254159"/>
                          </a:solidFill>
                          <a:effectLst/>
                          <a:latin typeface="Segoe UI" panose="020B0502040204020203" pitchFamily="34" charset="0"/>
                          <a:cs typeface="Segoe UI" panose="020B0502040204020203" pitchFamily="34" charset="0"/>
                        </a:rPr>
                        <a:t>Total</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65405" algn="r">
                        <a:lnSpc>
                          <a:spcPts val="1195"/>
                        </a:lnSpc>
                        <a:spcBef>
                          <a:spcPts val="5"/>
                        </a:spcBef>
                        <a:spcAft>
                          <a:spcPts val="0"/>
                        </a:spcAft>
                      </a:pPr>
                      <a:r>
                        <a:rPr lang="en-US" sz="1000" b="1">
                          <a:solidFill>
                            <a:srgbClr val="254159"/>
                          </a:solidFill>
                          <a:effectLst/>
                          <a:latin typeface="Segoe UI" panose="020B0502040204020203" pitchFamily="34" charset="0"/>
                          <a:cs typeface="Segoe UI" panose="020B0502040204020203" pitchFamily="34" charset="0"/>
                        </a:rPr>
                        <a:t>12,939,036</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65405" algn="r">
                        <a:lnSpc>
                          <a:spcPts val="1195"/>
                        </a:lnSpc>
                        <a:spcBef>
                          <a:spcPts val="5"/>
                        </a:spcBef>
                        <a:spcAft>
                          <a:spcPts val="0"/>
                        </a:spcAft>
                      </a:pPr>
                      <a:r>
                        <a:rPr lang="en-US" sz="1000" b="1">
                          <a:solidFill>
                            <a:srgbClr val="254159"/>
                          </a:solidFill>
                          <a:effectLst/>
                          <a:latin typeface="Segoe UI" panose="020B0502040204020203" pitchFamily="34" charset="0"/>
                          <a:cs typeface="Segoe UI" panose="020B0502040204020203" pitchFamily="34" charset="0"/>
                        </a:rPr>
                        <a:t>8,930,864</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extLst>
                  <a:ext uri="{0D108BD9-81ED-4DB2-BD59-A6C34878D82A}">
                    <a16:rowId xmlns:a16="http://schemas.microsoft.com/office/drawing/2014/main" val="3779184605"/>
                  </a:ext>
                </a:extLst>
              </a:tr>
            </a:tbl>
          </a:graphicData>
        </a:graphic>
      </p:graphicFrame>
      <p:cxnSp>
        <p:nvCxnSpPr>
          <p:cNvPr id="32" name="Straight Connector 31">
            <a:extLst>
              <a:ext uri="{FF2B5EF4-FFF2-40B4-BE49-F238E27FC236}">
                <a16:creationId xmlns:a16="http://schemas.microsoft.com/office/drawing/2014/main" id="{17F576DF-0A2B-8E10-0CF2-5AF7AEC38B85}"/>
              </a:ext>
            </a:extLst>
          </p:cNvPr>
          <p:cNvCxnSpPr>
            <a:cxnSpLocks/>
          </p:cNvCxnSpPr>
          <p:nvPr/>
        </p:nvCxnSpPr>
        <p:spPr>
          <a:xfrm>
            <a:off x="721786" y="1988021"/>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1EA16B4E-7EE2-78C8-DD0E-AD86E9B8C649}"/>
              </a:ext>
            </a:extLst>
          </p:cNvPr>
          <p:cNvSpPr txBox="1"/>
          <p:nvPr/>
        </p:nvSpPr>
        <p:spPr>
          <a:xfrm>
            <a:off x="1915668" y="1131604"/>
            <a:ext cx="3026665" cy="244875"/>
          </a:xfrm>
          <a:prstGeom prst="rect">
            <a:avLst/>
          </a:prstGeom>
          <a:noFill/>
        </p:spPr>
        <p:txBody>
          <a:bodyPr wrap="square">
            <a:spAutoFit/>
          </a:bodyPr>
          <a:lstStyle/>
          <a:p>
            <a:pPr algn="ctr">
              <a:lnSpc>
                <a:spcPct val="107000"/>
              </a:lnSpc>
              <a:spcAft>
                <a:spcPts val="800"/>
              </a:spcAft>
            </a:pPr>
            <a:r>
              <a:rPr lang="en-US" sz="1000" b="1">
                <a:solidFill>
                  <a:srgbClr val="254159"/>
                </a:solidFill>
                <a:effectLst/>
                <a:latin typeface="Segoe UI" panose="020B0502040204020203" pitchFamily="34" charset="0"/>
                <a:ea typeface="Cambria" panose="02040503050406030204" pitchFamily="18" charset="0"/>
                <a:cs typeface="Segoe UI" panose="020B0502040204020203" pitchFamily="34" charset="0"/>
              </a:rPr>
              <a:t>CASH AND CASH EQUIVALENT</a:t>
            </a:r>
            <a:endParaRPr lang="en-GB" sz="10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p:txBody>
      </p:sp>
      <p:graphicFrame>
        <p:nvGraphicFramePr>
          <p:cNvPr id="3" name="Table 2">
            <a:extLst>
              <a:ext uri="{FF2B5EF4-FFF2-40B4-BE49-F238E27FC236}">
                <a16:creationId xmlns:a16="http://schemas.microsoft.com/office/drawing/2014/main" id="{2EBCFA80-4C09-8713-C03B-B5117DA0BD97}"/>
              </a:ext>
            </a:extLst>
          </p:cNvPr>
          <p:cNvGraphicFramePr>
            <a:graphicFrameLocks noGrp="1"/>
          </p:cNvGraphicFramePr>
          <p:nvPr>
            <p:extLst>
              <p:ext uri="{D42A27DB-BD31-4B8C-83A1-F6EECF244321}">
                <p14:modId xmlns:p14="http://schemas.microsoft.com/office/powerpoint/2010/main" val="1297316340"/>
              </p:ext>
            </p:extLst>
          </p:nvPr>
        </p:nvGraphicFramePr>
        <p:xfrm>
          <a:off x="566420" y="3150835"/>
          <a:ext cx="5691713" cy="1497348"/>
        </p:xfrm>
        <a:graphic>
          <a:graphicData uri="http://schemas.openxmlformats.org/drawingml/2006/table">
            <a:tbl>
              <a:tblPr firstRow="1" firstCol="1" bandRow="1">
                <a:tableStyleId>{2D5ABB26-0587-4C30-8999-92F81FD0307C}</a:tableStyleId>
              </a:tblPr>
              <a:tblGrid>
                <a:gridCol w="1897027">
                  <a:extLst>
                    <a:ext uri="{9D8B030D-6E8A-4147-A177-3AD203B41FA5}">
                      <a16:colId xmlns:a16="http://schemas.microsoft.com/office/drawing/2014/main" val="3542778743"/>
                    </a:ext>
                  </a:extLst>
                </a:gridCol>
                <a:gridCol w="1897027">
                  <a:extLst>
                    <a:ext uri="{9D8B030D-6E8A-4147-A177-3AD203B41FA5}">
                      <a16:colId xmlns:a16="http://schemas.microsoft.com/office/drawing/2014/main" val="2007358208"/>
                    </a:ext>
                  </a:extLst>
                </a:gridCol>
                <a:gridCol w="1897659">
                  <a:extLst>
                    <a:ext uri="{9D8B030D-6E8A-4147-A177-3AD203B41FA5}">
                      <a16:colId xmlns:a16="http://schemas.microsoft.com/office/drawing/2014/main" val="3601725061"/>
                    </a:ext>
                  </a:extLst>
                </a:gridCol>
              </a:tblGrid>
              <a:tr h="332744">
                <a:tc>
                  <a:txBody>
                    <a:bodyPr/>
                    <a:lstStyle/>
                    <a:p>
                      <a:pPr>
                        <a:lnSpc>
                          <a:spcPct val="107000"/>
                        </a:lnSpc>
                        <a:spcBef>
                          <a:spcPts val="445"/>
                        </a:spcBef>
                        <a:spcAft>
                          <a:spcPts val="800"/>
                        </a:spcAft>
                      </a:pPr>
                      <a:r>
                        <a:rPr lang="en-GB" sz="1000" b="1">
                          <a:solidFill>
                            <a:schemeClr val="bg1"/>
                          </a:solidFill>
                          <a:effectLst/>
                          <a:latin typeface="Segoe UI" panose="020B0502040204020203" pitchFamily="34" charset="0"/>
                          <a:cs typeface="Segoe UI" panose="020B0502040204020203" pitchFamily="34" charset="0"/>
                        </a:rPr>
                        <a:t> </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rgbClr val="254159"/>
                    </a:solidFill>
                  </a:tcPr>
                </a:tc>
                <a:tc>
                  <a:txBody>
                    <a:bodyPr/>
                    <a:lstStyle/>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tc>
                  <a:txBody>
                    <a:bodyPr/>
                    <a:lstStyle/>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extLst>
                  <a:ext uri="{0D108BD9-81ED-4DB2-BD59-A6C34878D82A}">
                    <a16:rowId xmlns:a16="http://schemas.microsoft.com/office/drawing/2014/main" val="2068246375"/>
                  </a:ext>
                </a:extLst>
              </a:tr>
              <a:tr h="166372">
                <a:tc>
                  <a:txBody>
                    <a:bodyPr/>
                    <a:lstStyle/>
                    <a:p>
                      <a:pPr marL="77470">
                        <a:lnSpc>
                          <a:spcPts val="1195"/>
                        </a:lnSpc>
                      </a:pPr>
                      <a:r>
                        <a:rPr lang="en-US" sz="1000">
                          <a:effectLst/>
                          <a:latin typeface="Segoe UI" panose="020B0502040204020203" pitchFamily="34" charset="0"/>
                          <a:cs typeface="Segoe UI" panose="020B0502040204020203" pitchFamily="34" charset="0"/>
                        </a:rPr>
                        <a:t>Rent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4770" algn="r">
                        <a:lnSpc>
                          <a:spcPts val="1195"/>
                        </a:lnSpc>
                      </a:pPr>
                      <a:r>
                        <a:rPr lang="en-US" sz="1000">
                          <a:effectLst/>
                          <a:latin typeface="Segoe UI" panose="020B0502040204020203" pitchFamily="34" charset="0"/>
                          <a:cs typeface="Segoe UI" panose="020B0502040204020203" pitchFamily="34" charset="0"/>
                        </a:rPr>
                        <a:t>597,299</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4135" algn="r">
                        <a:lnSpc>
                          <a:spcPts val="1195"/>
                        </a:lnSpc>
                      </a:pPr>
                      <a:r>
                        <a:rPr lang="en-US" sz="1000">
                          <a:effectLst/>
                          <a:latin typeface="Segoe UI" panose="020B0502040204020203" pitchFamily="34" charset="0"/>
                          <a:cs typeface="Segoe UI" panose="020B0502040204020203" pitchFamily="34" charset="0"/>
                        </a:rPr>
                        <a:t>597,299</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2491495924"/>
                  </a:ext>
                </a:extLst>
              </a:tr>
              <a:tr h="166372">
                <a:tc>
                  <a:txBody>
                    <a:bodyPr/>
                    <a:lstStyle/>
                    <a:p>
                      <a:pPr marL="77470">
                        <a:lnSpc>
                          <a:spcPts val="1190"/>
                        </a:lnSpc>
                      </a:pPr>
                      <a:r>
                        <a:rPr lang="en-US" sz="1000">
                          <a:effectLst/>
                          <a:latin typeface="Segoe UI" panose="020B0502040204020203" pitchFamily="34" charset="0"/>
                          <a:cs typeface="Segoe UI" panose="020B0502040204020203" pitchFamily="34" charset="0"/>
                        </a:rPr>
                        <a:t>Other</a:t>
                      </a:r>
                      <a:r>
                        <a:rPr lang="en-US" sz="1000" spc="4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Institutions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157,640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4135" algn="r">
                        <a:lnSpc>
                          <a:spcPts val="1190"/>
                        </a:lnSpc>
                      </a:pPr>
                      <a:r>
                        <a:rPr lang="en-US" sz="1000">
                          <a:effectLst/>
                          <a:latin typeface="Segoe UI" panose="020B0502040204020203" pitchFamily="34" charset="0"/>
                          <a:cs typeface="Segoe UI" panose="020B0502040204020203" pitchFamily="34" charset="0"/>
                        </a:rPr>
                        <a:t>157,640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90801222"/>
                  </a:ext>
                </a:extLst>
              </a:tr>
              <a:tr h="166372">
                <a:tc>
                  <a:txBody>
                    <a:bodyPr/>
                    <a:lstStyle/>
                    <a:p>
                      <a:pPr marL="77470">
                        <a:lnSpc>
                          <a:spcPts val="1190"/>
                        </a:lnSpc>
                      </a:pPr>
                      <a:r>
                        <a:rPr lang="en-US" sz="1000">
                          <a:effectLst/>
                          <a:latin typeface="Segoe UI" panose="020B0502040204020203" pitchFamily="34" charset="0"/>
                          <a:cs typeface="Segoe UI" panose="020B0502040204020203" pitchFamily="34" charset="0"/>
                        </a:rPr>
                        <a:t>Staff</a:t>
                      </a:r>
                      <a:r>
                        <a:rPr lang="en-US" sz="1000" spc="8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Loans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971,621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4135" algn="r">
                        <a:lnSpc>
                          <a:spcPts val="1190"/>
                        </a:lnSpc>
                      </a:pPr>
                      <a:r>
                        <a:rPr lang="en-US" sz="1000">
                          <a:effectLst/>
                          <a:latin typeface="Segoe UI" panose="020B0502040204020203" pitchFamily="34" charset="0"/>
                          <a:cs typeface="Segoe UI" panose="020B0502040204020203" pitchFamily="34" charset="0"/>
                        </a:rPr>
                        <a:t>908,621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1836716405"/>
                  </a:ext>
                </a:extLst>
              </a:tr>
              <a:tr h="166372">
                <a:tc>
                  <a:txBody>
                    <a:bodyPr/>
                    <a:lstStyle/>
                    <a:p>
                      <a:pPr marL="77470">
                        <a:lnSpc>
                          <a:spcPts val="1190"/>
                        </a:lnSpc>
                      </a:pPr>
                      <a:r>
                        <a:rPr lang="en-US" sz="1000">
                          <a:effectLst/>
                          <a:latin typeface="Segoe UI" panose="020B0502040204020203" pitchFamily="34" charset="0"/>
                          <a:cs typeface="Segoe UI" panose="020B0502040204020203" pitchFamily="34" charset="0"/>
                        </a:rPr>
                        <a:t>Government</a:t>
                      </a:r>
                      <a:r>
                        <a:rPr lang="en-US" sz="1000" spc="6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of</a:t>
                      </a:r>
                      <a:r>
                        <a:rPr lang="en-US" sz="1000" spc="5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Ghana</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6040" algn="r">
                        <a:lnSpc>
                          <a:spcPts val="1190"/>
                        </a:lnSpc>
                      </a:pPr>
                      <a:r>
                        <a:rPr lang="en-US" sz="1000">
                          <a:effectLst/>
                          <a:latin typeface="Segoe UI" panose="020B0502040204020203" pitchFamily="34" charset="0"/>
                          <a:cs typeface="Segoe UI" panose="020B0502040204020203" pitchFamily="34" charset="0"/>
                        </a:rPr>
                        <a:t>5,835,645</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4,699,427</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439966420"/>
                  </a:ext>
                </a:extLst>
              </a:tr>
              <a:tr h="166372">
                <a:tc>
                  <a:txBody>
                    <a:bodyPr/>
                    <a:lstStyle/>
                    <a:p>
                      <a:pPr marL="77470">
                        <a:lnSpc>
                          <a:spcPts val="1190"/>
                        </a:lnSpc>
                      </a:pPr>
                      <a:r>
                        <a:rPr lang="en-US" sz="1000">
                          <a:effectLst/>
                          <a:latin typeface="Segoe UI" panose="020B0502040204020203" pitchFamily="34" charset="0"/>
                          <a:cs typeface="Segoe UI" panose="020B0502040204020203" pitchFamily="34" charset="0"/>
                        </a:rPr>
                        <a:t>Monitoring</a:t>
                      </a:r>
                      <a:r>
                        <a:rPr lang="en-US" sz="1000" spc="9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fees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228,563</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1044678612"/>
                  </a:ext>
                </a:extLst>
              </a:tr>
              <a:tr h="166372">
                <a:tc>
                  <a:txBody>
                    <a:bodyPr/>
                    <a:lstStyle/>
                    <a:p>
                      <a:pPr marL="77470">
                        <a:lnSpc>
                          <a:spcPts val="1190"/>
                        </a:lnSpc>
                      </a:pPr>
                      <a:r>
                        <a:rPr lang="en-US" sz="1000">
                          <a:effectLst/>
                          <a:latin typeface="Segoe UI" panose="020B0502040204020203" pitchFamily="34" charset="0"/>
                          <a:cs typeface="Segoe UI" panose="020B0502040204020203" pitchFamily="34" charset="0"/>
                        </a:rPr>
                        <a:t>Medical</a:t>
                      </a:r>
                      <a:r>
                        <a:rPr lang="en-US" sz="1000" spc="3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insurance</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6040" algn="r">
                        <a:lnSpc>
                          <a:spcPts val="1190"/>
                        </a:lnSpc>
                      </a:pPr>
                      <a:r>
                        <a:rPr lang="en-US" sz="1000">
                          <a:effectLst/>
                          <a:latin typeface="Segoe UI" panose="020B0502040204020203" pitchFamily="34" charset="0"/>
                          <a:cs typeface="Segoe UI" panose="020B0502040204020203" pitchFamily="34" charset="0"/>
                        </a:rPr>
                        <a:t>62,340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567111049"/>
                  </a:ext>
                </a:extLst>
              </a:tr>
              <a:tr h="166372">
                <a:tc>
                  <a:txBody>
                    <a:bodyPr/>
                    <a:lstStyle/>
                    <a:p>
                      <a:pPr marL="77470">
                        <a:lnSpc>
                          <a:spcPts val="1200"/>
                        </a:lnSpc>
                      </a:pPr>
                      <a:r>
                        <a:rPr lang="en-US" sz="1000" b="1">
                          <a:solidFill>
                            <a:srgbClr val="254159"/>
                          </a:solidFill>
                          <a:effectLst/>
                          <a:latin typeface="Segoe UI" panose="020B0502040204020203" pitchFamily="34" charset="0"/>
                          <a:cs typeface="Segoe UI" panose="020B0502040204020203" pitchFamily="34" charset="0"/>
                        </a:rPr>
                        <a:t>Total</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66040" algn="r">
                        <a:lnSpc>
                          <a:spcPts val="1200"/>
                        </a:lnSpc>
                      </a:pPr>
                      <a:r>
                        <a:rPr lang="en-US" sz="1000" b="1">
                          <a:solidFill>
                            <a:srgbClr val="254159"/>
                          </a:solidFill>
                          <a:effectLst/>
                          <a:latin typeface="Segoe UI" panose="020B0502040204020203" pitchFamily="34" charset="0"/>
                          <a:cs typeface="Segoe UI" panose="020B0502040204020203" pitchFamily="34" charset="0"/>
                        </a:rPr>
                        <a:t>7,853,108</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64770" algn="r">
                        <a:lnSpc>
                          <a:spcPts val="1200"/>
                        </a:lnSpc>
                      </a:pPr>
                      <a:r>
                        <a:rPr lang="en-US" sz="1000" b="1">
                          <a:solidFill>
                            <a:srgbClr val="254159"/>
                          </a:solidFill>
                          <a:effectLst/>
                          <a:latin typeface="Segoe UI" panose="020B0502040204020203" pitchFamily="34" charset="0"/>
                          <a:cs typeface="Segoe UI" panose="020B0502040204020203" pitchFamily="34" charset="0"/>
                        </a:rPr>
                        <a:t>6,362,987</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extLst>
                  <a:ext uri="{0D108BD9-81ED-4DB2-BD59-A6C34878D82A}">
                    <a16:rowId xmlns:a16="http://schemas.microsoft.com/office/drawing/2014/main" val="3436817101"/>
                  </a:ext>
                </a:extLst>
              </a:tr>
            </a:tbl>
          </a:graphicData>
        </a:graphic>
      </p:graphicFrame>
      <p:graphicFrame>
        <p:nvGraphicFramePr>
          <p:cNvPr id="21" name="Table 20">
            <a:extLst>
              <a:ext uri="{FF2B5EF4-FFF2-40B4-BE49-F238E27FC236}">
                <a16:creationId xmlns:a16="http://schemas.microsoft.com/office/drawing/2014/main" id="{46E8BCCE-5020-51AF-A2D9-8EF617953BDD}"/>
              </a:ext>
            </a:extLst>
          </p:cNvPr>
          <p:cNvGraphicFramePr>
            <a:graphicFrameLocks noGrp="1"/>
          </p:cNvGraphicFramePr>
          <p:nvPr>
            <p:extLst>
              <p:ext uri="{D42A27DB-BD31-4B8C-83A1-F6EECF244321}">
                <p14:modId xmlns:p14="http://schemas.microsoft.com/office/powerpoint/2010/main" val="1330052179"/>
              </p:ext>
            </p:extLst>
          </p:nvPr>
        </p:nvGraphicFramePr>
        <p:xfrm>
          <a:off x="566420" y="5125686"/>
          <a:ext cx="5725160" cy="1247791"/>
        </p:xfrm>
        <a:graphic>
          <a:graphicData uri="http://schemas.openxmlformats.org/drawingml/2006/table">
            <a:tbl>
              <a:tblPr firstRow="1" firstCol="1" bandRow="1">
                <a:tableStyleId>{2D5ABB26-0587-4C30-8999-92F81FD0307C}</a:tableStyleId>
              </a:tblPr>
              <a:tblGrid>
                <a:gridCol w="1908175">
                  <a:extLst>
                    <a:ext uri="{9D8B030D-6E8A-4147-A177-3AD203B41FA5}">
                      <a16:colId xmlns:a16="http://schemas.microsoft.com/office/drawing/2014/main" val="3822955634"/>
                    </a:ext>
                  </a:extLst>
                </a:gridCol>
                <a:gridCol w="1908175">
                  <a:extLst>
                    <a:ext uri="{9D8B030D-6E8A-4147-A177-3AD203B41FA5}">
                      <a16:colId xmlns:a16="http://schemas.microsoft.com/office/drawing/2014/main" val="2725239224"/>
                    </a:ext>
                  </a:extLst>
                </a:gridCol>
                <a:gridCol w="1908810">
                  <a:extLst>
                    <a:ext uri="{9D8B030D-6E8A-4147-A177-3AD203B41FA5}">
                      <a16:colId xmlns:a16="http://schemas.microsoft.com/office/drawing/2014/main" val="700912345"/>
                    </a:ext>
                  </a:extLst>
                </a:gridCol>
              </a:tblGrid>
              <a:tr h="356448">
                <a:tc>
                  <a:txBody>
                    <a:bodyPr/>
                    <a:lstStyle/>
                    <a:p>
                      <a:pPr algn="r">
                        <a:lnSpc>
                          <a:spcPct val="107000"/>
                        </a:lnSpc>
                        <a:spcBef>
                          <a:spcPts val="445"/>
                        </a:spcBef>
                        <a:spcAft>
                          <a:spcPts val="800"/>
                        </a:spcAft>
                      </a:pPr>
                      <a:r>
                        <a:rPr lang="en-GB" sz="1000" b="1">
                          <a:solidFill>
                            <a:schemeClr val="bg1"/>
                          </a:solidFill>
                          <a:effectLst/>
                          <a:latin typeface="Segoe UI" panose="020B0502040204020203" pitchFamily="34" charset="0"/>
                          <a:cs typeface="Segoe UI" panose="020B0502040204020203" pitchFamily="34" charset="0"/>
                        </a:rPr>
                        <a:t> </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rgbClr val="254159"/>
                    </a:solidFill>
                  </a:tcPr>
                </a:tc>
                <a:tc>
                  <a:txBody>
                    <a:bodyPr/>
                    <a:lstStyle/>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tc>
                  <a:txBody>
                    <a:bodyPr/>
                    <a:lstStyle/>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extLst>
                  <a:ext uri="{0D108BD9-81ED-4DB2-BD59-A6C34878D82A}">
                    <a16:rowId xmlns:a16="http://schemas.microsoft.com/office/drawing/2014/main" val="801782886"/>
                  </a:ext>
                </a:extLst>
              </a:tr>
              <a:tr h="178224">
                <a:tc>
                  <a:txBody>
                    <a:bodyPr/>
                    <a:lstStyle/>
                    <a:p>
                      <a:pPr marL="68580">
                        <a:lnSpc>
                          <a:spcPts val="1195"/>
                        </a:lnSpc>
                      </a:pPr>
                      <a:r>
                        <a:rPr lang="en-US" sz="1000">
                          <a:effectLst/>
                          <a:latin typeface="Segoe UI" panose="020B0502040204020203" pitchFamily="34" charset="0"/>
                          <a:cs typeface="Segoe UI" panose="020B0502040204020203" pitchFamily="34" charset="0"/>
                        </a:rPr>
                        <a:t>Stationery</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95"/>
                        </a:lnSpc>
                      </a:pPr>
                      <a:r>
                        <a:rPr lang="en-US" sz="1000">
                          <a:effectLst/>
                          <a:latin typeface="Segoe UI" panose="020B0502040204020203" pitchFamily="34" charset="0"/>
                          <a:cs typeface="Segoe UI" panose="020B0502040204020203" pitchFamily="34" charset="0"/>
                        </a:rPr>
                        <a:t>42,180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4770" algn="r">
                        <a:lnSpc>
                          <a:spcPts val="1195"/>
                        </a:lnSpc>
                      </a:pPr>
                      <a:r>
                        <a:rPr lang="en-US" sz="1000">
                          <a:effectLst/>
                          <a:latin typeface="Segoe UI" panose="020B0502040204020203" pitchFamily="34" charset="0"/>
                          <a:cs typeface="Segoe UI" panose="020B0502040204020203" pitchFamily="34" charset="0"/>
                        </a:rPr>
                        <a:t>52,399</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1173010498"/>
                  </a:ext>
                </a:extLst>
              </a:tr>
              <a:tr h="178224">
                <a:tc>
                  <a:txBody>
                    <a:bodyPr/>
                    <a:lstStyle/>
                    <a:p>
                      <a:pPr marL="68580">
                        <a:lnSpc>
                          <a:spcPts val="1190"/>
                        </a:lnSpc>
                      </a:pPr>
                      <a:r>
                        <a:rPr lang="en-US" sz="1000">
                          <a:effectLst/>
                          <a:latin typeface="Segoe UI" panose="020B0502040204020203" pitchFamily="34" charset="0"/>
                          <a:cs typeface="Segoe UI" panose="020B0502040204020203" pitchFamily="34" charset="0"/>
                        </a:rPr>
                        <a:t>Office</a:t>
                      </a:r>
                      <a:r>
                        <a:rPr lang="en-US" sz="1000" spc="7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Consumables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6675" algn="r">
                        <a:lnSpc>
                          <a:spcPts val="1190"/>
                        </a:lnSpc>
                      </a:pPr>
                      <a:r>
                        <a:rPr lang="en-US" sz="1000">
                          <a:effectLst/>
                          <a:latin typeface="Segoe UI" panose="020B0502040204020203" pitchFamily="34" charset="0"/>
                          <a:cs typeface="Segoe UI" panose="020B0502040204020203" pitchFamily="34" charset="0"/>
                        </a:rPr>
                        <a:t>12,209</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22,045</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2473232379"/>
                  </a:ext>
                </a:extLst>
              </a:tr>
              <a:tr h="178224">
                <a:tc>
                  <a:txBody>
                    <a:bodyPr/>
                    <a:lstStyle/>
                    <a:p>
                      <a:pPr marL="68580">
                        <a:lnSpc>
                          <a:spcPts val="1190"/>
                        </a:lnSpc>
                      </a:pPr>
                      <a:r>
                        <a:rPr lang="en-US" sz="1000" spc="-5">
                          <a:effectLst/>
                          <a:latin typeface="Segoe UI" panose="020B0502040204020203" pitchFamily="34" charset="0"/>
                          <a:cs typeface="Segoe UI" panose="020B0502040204020203" pitchFamily="34" charset="0"/>
                        </a:rPr>
                        <a:t>Inventory-Cleaning</a:t>
                      </a:r>
                      <a:r>
                        <a:rPr lang="en-US" sz="1000" spc="-3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materials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44,800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38,402</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2177477495"/>
                  </a:ext>
                </a:extLst>
              </a:tr>
              <a:tr h="178447">
                <a:tc>
                  <a:txBody>
                    <a:bodyPr/>
                    <a:lstStyle/>
                    <a:p>
                      <a:pPr marL="68580">
                        <a:lnSpc>
                          <a:spcPts val="1285"/>
                        </a:lnSpc>
                      </a:pPr>
                      <a:r>
                        <a:rPr lang="en-US" sz="1000">
                          <a:effectLst/>
                          <a:latin typeface="Segoe UI" panose="020B0502040204020203" pitchFamily="34" charset="0"/>
                          <a:cs typeface="Segoe UI" panose="020B0502040204020203" pitchFamily="34" charset="0"/>
                        </a:rPr>
                        <a:t>Fuel</a:t>
                      </a:r>
                      <a:r>
                        <a:rPr lang="en-US" sz="1000" spc="10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Coupons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285"/>
                        </a:lnSpc>
                      </a:pPr>
                      <a:r>
                        <a:rPr lang="en-US" sz="1000">
                          <a:effectLst/>
                          <a:latin typeface="Segoe UI" panose="020B0502040204020203" pitchFamily="34" charset="0"/>
                          <a:cs typeface="Segoe UI" panose="020B0502040204020203" pitchFamily="34" charset="0"/>
                        </a:rPr>
                        <a:t>53,400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285"/>
                        </a:lnSpc>
                      </a:pPr>
                      <a:r>
                        <a:rPr lang="en-US" sz="1000">
                          <a:effectLst/>
                          <a:latin typeface="Segoe UI" panose="020B0502040204020203" pitchFamily="34" charset="0"/>
                          <a:cs typeface="Segoe UI" panose="020B0502040204020203" pitchFamily="34" charset="0"/>
                        </a:rPr>
                        <a: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4191930892"/>
                  </a:ext>
                </a:extLst>
              </a:tr>
              <a:tr h="178224">
                <a:tc>
                  <a:txBody>
                    <a:bodyPr/>
                    <a:lstStyle/>
                    <a:p>
                      <a:r>
                        <a:rPr lang="en-US" sz="1000" b="1">
                          <a:solidFill>
                            <a:srgbClr val="254159"/>
                          </a:solidFill>
                          <a:effectLst/>
                          <a:latin typeface="Segoe UI" panose="020B0502040204020203" pitchFamily="34" charset="0"/>
                          <a:cs typeface="Segoe UI" panose="020B0502040204020203" pitchFamily="34" charset="0"/>
                        </a:rPr>
                        <a:t> </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64135" algn="r">
                        <a:lnSpc>
                          <a:spcPts val="1190"/>
                        </a:lnSpc>
                      </a:pPr>
                      <a:r>
                        <a:rPr lang="en-US" sz="1000" b="1">
                          <a:solidFill>
                            <a:srgbClr val="254159"/>
                          </a:solidFill>
                          <a:effectLst/>
                          <a:latin typeface="Segoe UI" panose="020B0502040204020203" pitchFamily="34" charset="0"/>
                          <a:cs typeface="Segoe UI" panose="020B0502040204020203" pitchFamily="34" charset="0"/>
                        </a:rPr>
                        <a:t>152,589</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64135" algn="r">
                        <a:lnSpc>
                          <a:spcPts val="1190"/>
                        </a:lnSpc>
                      </a:pPr>
                      <a:r>
                        <a:rPr lang="en-US" sz="1000" b="1">
                          <a:solidFill>
                            <a:srgbClr val="254159"/>
                          </a:solidFill>
                          <a:effectLst/>
                          <a:latin typeface="Segoe UI" panose="020B0502040204020203" pitchFamily="34" charset="0"/>
                          <a:cs typeface="Segoe UI" panose="020B0502040204020203" pitchFamily="34" charset="0"/>
                        </a:rPr>
                        <a:t>112,845</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extLst>
                  <a:ext uri="{0D108BD9-81ED-4DB2-BD59-A6C34878D82A}">
                    <a16:rowId xmlns:a16="http://schemas.microsoft.com/office/drawing/2014/main" val="2749528530"/>
                  </a:ext>
                </a:extLst>
              </a:tr>
            </a:tbl>
          </a:graphicData>
        </a:graphic>
      </p:graphicFrame>
      <p:graphicFrame>
        <p:nvGraphicFramePr>
          <p:cNvPr id="22" name="Table 21">
            <a:extLst>
              <a:ext uri="{FF2B5EF4-FFF2-40B4-BE49-F238E27FC236}">
                <a16:creationId xmlns:a16="http://schemas.microsoft.com/office/drawing/2014/main" id="{D04AC037-973A-63D9-D091-B0316D41F144}"/>
              </a:ext>
            </a:extLst>
          </p:cNvPr>
          <p:cNvGraphicFramePr>
            <a:graphicFrameLocks noGrp="1"/>
          </p:cNvGraphicFramePr>
          <p:nvPr>
            <p:extLst>
              <p:ext uri="{D42A27DB-BD31-4B8C-83A1-F6EECF244321}">
                <p14:modId xmlns:p14="http://schemas.microsoft.com/office/powerpoint/2010/main" val="1293026829"/>
              </p:ext>
            </p:extLst>
          </p:nvPr>
        </p:nvGraphicFramePr>
        <p:xfrm>
          <a:off x="566420" y="7009476"/>
          <a:ext cx="5725160" cy="1719310"/>
        </p:xfrm>
        <a:graphic>
          <a:graphicData uri="http://schemas.openxmlformats.org/drawingml/2006/table">
            <a:tbl>
              <a:tblPr firstRow="1" firstCol="1" bandRow="1">
                <a:tableStyleId>{2D5ABB26-0587-4C30-8999-92F81FD0307C}</a:tableStyleId>
              </a:tblPr>
              <a:tblGrid>
                <a:gridCol w="1908175">
                  <a:extLst>
                    <a:ext uri="{9D8B030D-6E8A-4147-A177-3AD203B41FA5}">
                      <a16:colId xmlns:a16="http://schemas.microsoft.com/office/drawing/2014/main" val="2369912629"/>
                    </a:ext>
                  </a:extLst>
                </a:gridCol>
                <a:gridCol w="1908175">
                  <a:extLst>
                    <a:ext uri="{9D8B030D-6E8A-4147-A177-3AD203B41FA5}">
                      <a16:colId xmlns:a16="http://schemas.microsoft.com/office/drawing/2014/main" val="2882082153"/>
                    </a:ext>
                  </a:extLst>
                </a:gridCol>
                <a:gridCol w="1908810">
                  <a:extLst>
                    <a:ext uri="{9D8B030D-6E8A-4147-A177-3AD203B41FA5}">
                      <a16:colId xmlns:a16="http://schemas.microsoft.com/office/drawing/2014/main" val="4144710625"/>
                    </a:ext>
                  </a:extLst>
                </a:gridCol>
              </a:tblGrid>
              <a:tr h="329317">
                <a:tc>
                  <a:txBody>
                    <a:bodyPr/>
                    <a:lstStyle/>
                    <a:p>
                      <a:pPr algn="r">
                        <a:lnSpc>
                          <a:spcPct val="107000"/>
                        </a:lnSpc>
                        <a:spcBef>
                          <a:spcPts val="445"/>
                        </a:spcBef>
                        <a:spcAft>
                          <a:spcPts val="800"/>
                        </a:spcAft>
                      </a:pPr>
                      <a:r>
                        <a:rPr lang="en-GB" sz="1000" b="1">
                          <a:solidFill>
                            <a:schemeClr val="bg1"/>
                          </a:solidFill>
                          <a:effectLst/>
                          <a:latin typeface="Segoe UI" panose="020B0502040204020203" pitchFamily="34" charset="0"/>
                          <a:cs typeface="Segoe UI" panose="020B0502040204020203" pitchFamily="34" charset="0"/>
                        </a:rPr>
                        <a:t> </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rgbClr val="254159"/>
                    </a:solidFill>
                  </a:tcPr>
                </a:tc>
                <a:tc>
                  <a:txBody>
                    <a:bodyPr/>
                    <a:lstStyle/>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tc>
                  <a:txBody>
                    <a:bodyPr/>
                    <a:lstStyle/>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extLst>
                  <a:ext uri="{0D108BD9-81ED-4DB2-BD59-A6C34878D82A}">
                    <a16:rowId xmlns:a16="http://schemas.microsoft.com/office/drawing/2014/main" val="1603341484"/>
                  </a:ext>
                </a:extLst>
              </a:tr>
              <a:tr h="177694">
                <a:tc>
                  <a:txBody>
                    <a:bodyPr/>
                    <a:lstStyle/>
                    <a:p>
                      <a:pPr marL="77470">
                        <a:lnSpc>
                          <a:spcPts val="1195"/>
                        </a:lnSpc>
                      </a:pPr>
                      <a:r>
                        <a:rPr lang="en-US" sz="1000">
                          <a:effectLst/>
                          <a:latin typeface="Segoe UI" panose="020B0502040204020203" pitchFamily="34" charset="0"/>
                          <a:cs typeface="Segoe UI" panose="020B0502040204020203" pitchFamily="34" charset="0"/>
                        </a:rPr>
                        <a:t>Goods</a:t>
                      </a:r>
                      <a:r>
                        <a:rPr lang="en-US" sz="1000" spc="4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and</a:t>
                      </a:r>
                      <a:r>
                        <a:rPr lang="en-US" sz="1000" spc="4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Services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88900" algn="r">
                        <a:lnSpc>
                          <a:spcPts val="1195"/>
                        </a:lnSpc>
                      </a:pPr>
                      <a:r>
                        <a:rPr lang="en-US" sz="1000">
                          <a:effectLst/>
                          <a:latin typeface="Segoe UI" panose="020B0502040204020203" pitchFamily="34" charset="0"/>
                          <a:cs typeface="Segoe UI" panose="020B0502040204020203" pitchFamily="34" charset="0"/>
                        </a:rPr>
                        <a:t>1,355,385</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95"/>
                        </a:lnSpc>
                      </a:pPr>
                      <a:r>
                        <a:rPr lang="en-US" sz="1000">
                          <a:effectLst/>
                          <a:latin typeface="Segoe UI" panose="020B0502040204020203" pitchFamily="34" charset="0"/>
                          <a:cs typeface="Segoe UI" panose="020B0502040204020203" pitchFamily="34" charset="0"/>
                        </a:rPr>
                        <a:t>1,320,691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1871873168"/>
                  </a:ext>
                </a:extLst>
              </a:tr>
              <a:tr h="176322">
                <a:tc>
                  <a:txBody>
                    <a:bodyPr/>
                    <a:lstStyle/>
                    <a:p>
                      <a:pPr marL="77470">
                        <a:lnSpc>
                          <a:spcPts val="1190"/>
                        </a:lnSpc>
                      </a:pPr>
                      <a:r>
                        <a:rPr lang="en-US" sz="1000">
                          <a:effectLst/>
                          <a:latin typeface="Segoe UI" panose="020B0502040204020203" pitchFamily="34" charset="0"/>
                          <a:cs typeface="Segoe UI" panose="020B0502040204020203" pitchFamily="34" charset="0"/>
                        </a:rPr>
                        <a:t>Audit</a:t>
                      </a:r>
                      <a:r>
                        <a:rPr lang="en-US" sz="1000" spc="12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Fee</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4770" algn="r">
                        <a:lnSpc>
                          <a:spcPts val="1190"/>
                        </a:lnSpc>
                      </a:pPr>
                      <a:r>
                        <a:rPr lang="en-US" sz="1000">
                          <a:effectLst/>
                          <a:latin typeface="Segoe UI" panose="020B0502040204020203" pitchFamily="34" charset="0"/>
                          <a:cs typeface="Segoe UI" panose="020B0502040204020203" pitchFamily="34" charset="0"/>
                        </a:rPr>
                        <a:t>241,400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4135" algn="r">
                        <a:lnSpc>
                          <a:spcPts val="1190"/>
                        </a:lnSpc>
                      </a:pPr>
                      <a:r>
                        <a:rPr lang="en-US" sz="1000">
                          <a:effectLst/>
                          <a:latin typeface="Segoe UI" panose="020B0502040204020203" pitchFamily="34" charset="0"/>
                          <a:cs typeface="Segoe UI" panose="020B0502040204020203" pitchFamily="34" charset="0"/>
                        </a:rPr>
                        <a:t>229,830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3820938834"/>
                  </a:ext>
                </a:extLst>
              </a:tr>
              <a:tr h="176322">
                <a:tc>
                  <a:txBody>
                    <a:bodyPr/>
                    <a:lstStyle/>
                    <a:p>
                      <a:pPr marL="77470">
                        <a:lnSpc>
                          <a:spcPts val="1190"/>
                        </a:lnSpc>
                      </a:pPr>
                      <a:r>
                        <a:rPr lang="en-US" sz="1000">
                          <a:effectLst/>
                          <a:latin typeface="Segoe UI" panose="020B0502040204020203" pitchFamily="34" charset="0"/>
                          <a:cs typeface="Segoe UI" panose="020B0502040204020203" pitchFamily="34" charset="0"/>
                        </a:rPr>
                        <a:t>Chamber</a:t>
                      </a:r>
                      <a:r>
                        <a:rPr lang="en-US" sz="1000" spc="13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of</a:t>
                      </a:r>
                      <a:r>
                        <a:rPr lang="en-US" sz="1000" spc="13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CEOs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6040" algn="r">
                        <a:lnSpc>
                          <a:spcPts val="1190"/>
                        </a:lnSpc>
                      </a:pPr>
                      <a:r>
                        <a:rPr lang="en-US" sz="1000">
                          <a:effectLst/>
                          <a:latin typeface="Segoe UI" panose="020B0502040204020203" pitchFamily="34" charset="0"/>
                          <a:cs typeface="Segoe UI" panose="020B0502040204020203" pitchFamily="34" charset="0"/>
                        </a:rPr>
                        <a:t>1,871,691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1,871,691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4290145586"/>
                  </a:ext>
                </a:extLst>
              </a:tr>
              <a:tr h="329317">
                <a:tc>
                  <a:txBody>
                    <a:bodyPr/>
                    <a:lstStyle/>
                    <a:p>
                      <a:pPr marL="77470">
                        <a:lnSpc>
                          <a:spcPts val="1195"/>
                        </a:lnSpc>
                      </a:pPr>
                      <a:r>
                        <a:rPr lang="en-US" sz="1000">
                          <a:effectLst/>
                          <a:latin typeface="Segoe UI" panose="020B0502040204020203" pitchFamily="34" charset="0"/>
                          <a:cs typeface="Segoe UI" panose="020B0502040204020203" pitchFamily="34" charset="0"/>
                        </a:rPr>
                        <a:t>DIC/Consolidated</a:t>
                      </a:r>
                      <a:r>
                        <a:rPr lang="en-US" sz="1000" spc="9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Fund</a:t>
                      </a:r>
                      <a:r>
                        <a:rPr lang="en-US" sz="1000" spc="10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Account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6040" algn="r">
                        <a:lnSpc>
                          <a:spcPts val="1195"/>
                        </a:lnSpc>
                      </a:pPr>
                      <a:r>
                        <a:rPr lang="en-US" sz="1000">
                          <a:effectLst/>
                          <a:latin typeface="Segoe UI" panose="020B0502040204020203" pitchFamily="34" charset="0"/>
                          <a:cs typeface="Segoe UI" panose="020B0502040204020203" pitchFamily="34" charset="0"/>
                        </a:rPr>
                        <a:t>5,466,777</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95"/>
                        </a:lnSpc>
                      </a:pPr>
                      <a:r>
                        <a:rPr lang="en-US" sz="1000">
                          <a:effectLst/>
                          <a:latin typeface="Segoe UI" panose="020B0502040204020203" pitchFamily="34" charset="0"/>
                          <a:cs typeface="Segoe UI" panose="020B0502040204020203" pitchFamily="34" charset="0"/>
                        </a:rPr>
                        <a:t>4,079,587</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2701009161"/>
                  </a:ext>
                </a:extLst>
              </a:tr>
              <a:tr h="176322">
                <a:tc>
                  <a:txBody>
                    <a:bodyPr/>
                    <a:lstStyle/>
                    <a:p>
                      <a:pPr marL="77470">
                        <a:lnSpc>
                          <a:spcPts val="1190"/>
                        </a:lnSpc>
                      </a:pPr>
                      <a:r>
                        <a:rPr lang="en-US" sz="1000">
                          <a:effectLst/>
                          <a:latin typeface="Segoe UI" panose="020B0502040204020203" pitchFamily="34" charset="0"/>
                          <a:cs typeface="Segoe UI" panose="020B0502040204020203" pitchFamily="34" charset="0"/>
                        </a:rPr>
                        <a:t>Deferred</a:t>
                      </a:r>
                      <a:r>
                        <a:rPr lang="en-US" sz="1000" spc="9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Income</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6040" algn="r">
                        <a:lnSpc>
                          <a:spcPts val="1190"/>
                        </a:lnSpc>
                      </a:pPr>
                      <a:r>
                        <a:rPr lang="en-US" sz="1000">
                          <a:effectLst/>
                          <a:latin typeface="Segoe UI" panose="020B0502040204020203" pitchFamily="34" charset="0"/>
                          <a:cs typeface="Segoe UI" panose="020B0502040204020203" pitchFamily="34" charset="0"/>
                        </a:rPr>
                        <a:t>1,211,406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90"/>
                        </a:lnSpc>
                      </a:pPr>
                      <a:r>
                        <a:rPr lang="en-US" sz="1000">
                          <a:effectLst/>
                          <a:latin typeface="Segoe UI" panose="020B0502040204020203" pitchFamily="34" charset="0"/>
                          <a:cs typeface="Segoe UI" panose="020B0502040204020203" pitchFamily="34" charset="0"/>
                        </a:rPr>
                        <a:t>1,211,406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3088253996"/>
                  </a:ext>
                </a:extLst>
              </a:tr>
              <a:tr h="175636">
                <a:tc>
                  <a:txBody>
                    <a:bodyPr/>
                    <a:lstStyle/>
                    <a:p>
                      <a:pPr marL="77470">
                        <a:lnSpc>
                          <a:spcPts val="1185"/>
                        </a:lnSpc>
                      </a:pPr>
                      <a:r>
                        <a:rPr lang="en-US" sz="1000">
                          <a:effectLst/>
                          <a:latin typeface="Segoe UI" panose="020B0502040204020203" pitchFamily="34" charset="0"/>
                          <a:cs typeface="Segoe UI" panose="020B0502040204020203" pitchFamily="34" charset="0"/>
                        </a:rPr>
                        <a:t>Other</a:t>
                      </a:r>
                      <a:r>
                        <a:rPr lang="en-US" sz="1000" spc="10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accruals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4770" algn="r">
                        <a:lnSpc>
                          <a:spcPts val="1185"/>
                        </a:lnSpc>
                      </a:pPr>
                      <a:r>
                        <a:rPr lang="en-US" sz="1000">
                          <a:effectLst/>
                          <a:latin typeface="Segoe UI" panose="020B0502040204020203" pitchFamily="34" charset="0"/>
                          <a:cs typeface="Segoe UI" panose="020B0502040204020203" pitchFamily="34" charset="0"/>
                        </a:rPr>
                        <a:t>149,400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6040" algn="r">
                        <a:lnSpc>
                          <a:spcPts val="1185"/>
                        </a:lnSpc>
                      </a:pPr>
                      <a:r>
                        <a:rPr lang="en-US" sz="1000">
                          <a:effectLst/>
                          <a:latin typeface="Segoe UI" panose="020B0502040204020203" pitchFamily="34" charset="0"/>
                          <a:cs typeface="Segoe UI" panose="020B0502040204020203" pitchFamily="34" charset="0"/>
                        </a:rPr>
                        <a:t>784</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2336514502"/>
                  </a:ext>
                </a:extLst>
              </a:tr>
              <a:tr h="178380">
                <a:tc>
                  <a:txBody>
                    <a:bodyPr/>
                    <a:lstStyle/>
                    <a:p>
                      <a:pPr marL="77470">
                        <a:lnSpc>
                          <a:spcPts val="1200"/>
                        </a:lnSpc>
                      </a:pPr>
                      <a:r>
                        <a:rPr lang="en-US" sz="1000" b="1">
                          <a:solidFill>
                            <a:srgbClr val="254159"/>
                          </a:solidFill>
                          <a:effectLst/>
                          <a:latin typeface="Segoe UI" panose="020B0502040204020203" pitchFamily="34" charset="0"/>
                          <a:cs typeface="Segoe UI" panose="020B0502040204020203" pitchFamily="34" charset="0"/>
                        </a:rPr>
                        <a:t>Total</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66040" algn="r">
                        <a:lnSpc>
                          <a:spcPts val="1200"/>
                        </a:lnSpc>
                      </a:pPr>
                      <a:r>
                        <a:rPr lang="en-US" sz="1000" b="1">
                          <a:solidFill>
                            <a:srgbClr val="254159"/>
                          </a:solidFill>
                          <a:effectLst/>
                          <a:latin typeface="Segoe UI" panose="020B0502040204020203" pitchFamily="34" charset="0"/>
                          <a:cs typeface="Segoe UI" panose="020B0502040204020203" pitchFamily="34" charset="0"/>
                        </a:rPr>
                        <a:t>10,029,059</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65405" algn="r">
                        <a:lnSpc>
                          <a:spcPts val="1200"/>
                        </a:lnSpc>
                      </a:pPr>
                      <a:r>
                        <a:rPr lang="en-US" sz="1000" b="1">
                          <a:solidFill>
                            <a:srgbClr val="254159"/>
                          </a:solidFill>
                          <a:effectLst/>
                          <a:latin typeface="Segoe UI" panose="020B0502040204020203" pitchFamily="34" charset="0"/>
                          <a:cs typeface="Segoe UI" panose="020B0502040204020203" pitchFamily="34" charset="0"/>
                        </a:rPr>
                        <a:t>8,713,989</a:t>
                      </a:r>
                      <a:endParaRPr lang="en-GB" sz="1000" b="1">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extLst>
                  <a:ext uri="{0D108BD9-81ED-4DB2-BD59-A6C34878D82A}">
                    <a16:rowId xmlns:a16="http://schemas.microsoft.com/office/drawing/2014/main" val="1968805529"/>
                  </a:ext>
                </a:extLst>
              </a:tr>
            </a:tbl>
          </a:graphicData>
        </a:graphic>
      </p:graphicFrame>
      <p:sp>
        <p:nvSpPr>
          <p:cNvPr id="23" name="TextBox 22">
            <a:extLst>
              <a:ext uri="{FF2B5EF4-FFF2-40B4-BE49-F238E27FC236}">
                <a16:creationId xmlns:a16="http://schemas.microsoft.com/office/drawing/2014/main" id="{B2CC5218-73C3-EB72-0AA1-7DB41F1C1052}"/>
              </a:ext>
            </a:extLst>
          </p:cNvPr>
          <p:cNvSpPr txBox="1"/>
          <p:nvPr/>
        </p:nvSpPr>
        <p:spPr>
          <a:xfrm>
            <a:off x="1711960" y="2788053"/>
            <a:ext cx="3434080" cy="261610"/>
          </a:xfrm>
          <a:prstGeom prst="rect">
            <a:avLst/>
          </a:prstGeom>
          <a:noFill/>
        </p:spPr>
        <p:txBody>
          <a:bodyPr wrap="square">
            <a:spAutoFit/>
          </a:bodyPr>
          <a:lstStyle/>
          <a:p>
            <a:pPr algn="ctr"/>
            <a:r>
              <a:rPr lang="en-GB" sz="1100" b="1" i="0" u="none" strike="noStrike" baseline="0">
                <a:solidFill>
                  <a:srgbClr val="254159"/>
                </a:solidFill>
                <a:latin typeface="Segoe UI" panose="020B0502040204020203" pitchFamily="34" charset="0"/>
                <a:cs typeface="Segoe UI" panose="020B0502040204020203" pitchFamily="34" charset="0"/>
              </a:rPr>
              <a:t>ACCOUNTS RECEIVABLE </a:t>
            </a:r>
            <a:endParaRPr lang="en-GB" sz="1100" b="1">
              <a:solidFill>
                <a:srgbClr val="254159"/>
              </a:solidFill>
              <a:latin typeface="Segoe UI" panose="020B0502040204020203" pitchFamily="34" charset="0"/>
              <a:cs typeface="Segoe UI" panose="020B0502040204020203" pitchFamily="34" charset="0"/>
            </a:endParaRPr>
          </a:p>
        </p:txBody>
      </p:sp>
      <p:sp>
        <p:nvSpPr>
          <p:cNvPr id="24" name="TextBox 23">
            <a:extLst>
              <a:ext uri="{FF2B5EF4-FFF2-40B4-BE49-F238E27FC236}">
                <a16:creationId xmlns:a16="http://schemas.microsoft.com/office/drawing/2014/main" id="{2B623D07-C65D-DA2D-926B-28EBFECE6A6D}"/>
              </a:ext>
            </a:extLst>
          </p:cNvPr>
          <p:cNvSpPr txBox="1"/>
          <p:nvPr/>
        </p:nvSpPr>
        <p:spPr>
          <a:xfrm>
            <a:off x="1711960" y="4798899"/>
            <a:ext cx="3434080" cy="261610"/>
          </a:xfrm>
          <a:prstGeom prst="rect">
            <a:avLst/>
          </a:prstGeom>
          <a:noFill/>
        </p:spPr>
        <p:txBody>
          <a:bodyPr wrap="square">
            <a:spAutoFit/>
          </a:bodyPr>
          <a:lstStyle/>
          <a:p>
            <a:pPr algn="ctr"/>
            <a:r>
              <a:rPr lang="en-GB" sz="1100" b="1" i="0" u="none" strike="noStrike" baseline="0">
                <a:solidFill>
                  <a:srgbClr val="254159"/>
                </a:solidFill>
                <a:latin typeface="Segoe UI" panose="020B0502040204020203" pitchFamily="34" charset="0"/>
                <a:cs typeface="Segoe UI" panose="020B0502040204020203" pitchFamily="34" charset="0"/>
              </a:rPr>
              <a:t>INVENTORIES </a:t>
            </a:r>
            <a:endParaRPr lang="en-GB" sz="1100" b="1">
              <a:solidFill>
                <a:srgbClr val="254159"/>
              </a:solidFill>
              <a:latin typeface="Segoe UI" panose="020B0502040204020203" pitchFamily="34" charset="0"/>
              <a:cs typeface="Segoe UI" panose="020B0502040204020203" pitchFamily="34" charset="0"/>
            </a:endParaRPr>
          </a:p>
        </p:txBody>
      </p:sp>
      <p:sp>
        <p:nvSpPr>
          <p:cNvPr id="25" name="TextBox 24">
            <a:extLst>
              <a:ext uri="{FF2B5EF4-FFF2-40B4-BE49-F238E27FC236}">
                <a16:creationId xmlns:a16="http://schemas.microsoft.com/office/drawing/2014/main" id="{04A3C2B8-8B45-8EC1-8119-838D8CC5D0EA}"/>
              </a:ext>
            </a:extLst>
          </p:cNvPr>
          <p:cNvSpPr txBox="1"/>
          <p:nvPr/>
        </p:nvSpPr>
        <p:spPr>
          <a:xfrm>
            <a:off x="1711960" y="6690469"/>
            <a:ext cx="3434080" cy="261610"/>
          </a:xfrm>
          <a:prstGeom prst="rect">
            <a:avLst/>
          </a:prstGeom>
          <a:noFill/>
        </p:spPr>
        <p:txBody>
          <a:bodyPr wrap="square">
            <a:spAutoFit/>
          </a:bodyPr>
          <a:lstStyle/>
          <a:p>
            <a:pPr algn="ctr"/>
            <a:r>
              <a:rPr lang="en-GB" sz="1100" b="1" i="0" u="none" strike="noStrike" baseline="0">
                <a:solidFill>
                  <a:srgbClr val="254159"/>
                </a:solidFill>
                <a:latin typeface="Segoe UI" panose="020B0502040204020203" pitchFamily="34" charset="0"/>
                <a:cs typeface="Segoe UI" panose="020B0502040204020203" pitchFamily="34" charset="0"/>
              </a:rPr>
              <a:t>ACCOUNTS PAYABLES AND ACCRUALS </a:t>
            </a:r>
            <a:endParaRPr lang="en-GB" sz="1100" b="1">
              <a:solidFill>
                <a:srgbClr val="254159"/>
              </a:solidFill>
              <a:latin typeface="Segoe UI" panose="020B0502040204020203" pitchFamily="34" charset="0"/>
              <a:cs typeface="Segoe UI" panose="020B0502040204020203" pitchFamily="34" charset="0"/>
            </a:endParaRPr>
          </a:p>
        </p:txBody>
      </p:sp>
      <p:cxnSp>
        <p:nvCxnSpPr>
          <p:cNvPr id="26" name="Straight Connector 25">
            <a:extLst>
              <a:ext uri="{FF2B5EF4-FFF2-40B4-BE49-F238E27FC236}">
                <a16:creationId xmlns:a16="http://schemas.microsoft.com/office/drawing/2014/main" id="{4C16910D-83E6-906E-EA81-A1BF30B54674}"/>
              </a:ext>
            </a:extLst>
          </p:cNvPr>
          <p:cNvCxnSpPr>
            <a:cxnSpLocks/>
          </p:cNvCxnSpPr>
          <p:nvPr/>
        </p:nvCxnSpPr>
        <p:spPr>
          <a:xfrm>
            <a:off x="657697" y="7502601"/>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CAC2D40-344C-DBD5-8BE5-844794826042}"/>
              </a:ext>
            </a:extLst>
          </p:cNvPr>
          <p:cNvCxnSpPr>
            <a:cxnSpLocks/>
          </p:cNvCxnSpPr>
          <p:nvPr/>
        </p:nvCxnSpPr>
        <p:spPr>
          <a:xfrm>
            <a:off x="682081" y="8185353"/>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2672755-D9C4-F5E7-9C0A-2B1D7BB2FBE3}"/>
              </a:ext>
            </a:extLst>
          </p:cNvPr>
          <p:cNvCxnSpPr>
            <a:cxnSpLocks/>
          </p:cNvCxnSpPr>
          <p:nvPr/>
        </p:nvCxnSpPr>
        <p:spPr>
          <a:xfrm>
            <a:off x="657697" y="7703769"/>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2ABB530-0900-2991-5A26-11A4BB7FB980}"/>
              </a:ext>
            </a:extLst>
          </p:cNvPr>
          <p:cNvCxnSpPr>
            <a:cxnSpLocks/>
          </p:cNvCxnSpPr>
          <p:nvPr/>
        </p:nvCxnSpPr>
        <p:spPr>
          <a:xfrm>
            <a:off x="657697" y="7874457"/>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33CA20C-4A17-025B-AB3F-BB5591B7C3AE}"/>
              </a:ext>
            </a:extLst>
          </p:cNvPr>
          <p:cNvCxnSpPr>
            <a:cxnSpLocks/>
          </p:cNvCxnSpPr>
          <p:nvPr/>
        </p:nvCxnSpPr>
        <p:spPr>
          <a:xfrm>
            <a:off x="657697" y="8026857"/>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DC0241C-526B-CCD5-2A3B-9DB460B687F5}"/>
              </a:ext>
            </a:extLst>
          </p:cNvPr>
          <p:cNvCxnSpPr>
            <a:cxnSpLocks/>
          </p:cNvCxnSpPr>
          <p:nvPr/>
        </p:nvCxnSpPr>
        <p:spPr>
          <a:xfrm>
            <a:off x="682081" y="8368233"/>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DC618147-96C2-01C2-53CA-1D251319E4D7}"/>
              </a:ext>
            </a:extLst>
          </p:cNvPr>
          <p:cNvCxnSpPr>
            <a:cxnSpLocks/>
          </p:cNvCxnSpPr>
          <p:nvPr/>
        </p:nvCxnSpPr>
        <p:spPr>
          <a:xfrm>
            <a:off x="682081" y="5649417"/>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E06AAAF1-DF3E-CC3C-CB4A-F59B7E21CB06}"/>
              </a:ext>
            </a:extLst>
          </p:cNvPr>
          <p:cNvCxnSpPr>
            <a:cxnSpLocks/>
          </p:cNvCxnSpPr>
          <p:nvPr/>
        </p:nvCxnSpPr>
        <p:spPr>
          <a:xfrm>
            <a:off x="682081" y="5832297"/>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28E423C-2B79-543C-C6BD-C62FEC755101}"/>
              </a:ext>
            </a:extLst>
          </p:cNvPr>
          <p:cNvCxnSpPr>
            <a:cxnSpLocks/>
          </p:cNvCxnSpPr>
          <p:nvPr/>
        </p:nvCxnSpPr>
        <p:spPr>
          <a:xfrm>
            <a:off x="657697" y="6015177"/>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5D20098-76D4-0AD7-2472-09C84AD107CC}"/>
              </a:ext>
            </a:extLst>
          </p:cNvPr>
          <p:cNvCxnSpPr>
            <a:cxnSpLocks/>
          </p:cNvCxnSpPr>
          <p:nvPr/>
        </p:nvCxnSpPr>
        <p:spPr>
          <a:xfrm>
            <a:off x="648634" y="3631641"/>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2B84C89B-A737-243F-7819-E8BF69EE5148}"/>
              </a:ext>
            </a:extLst>
          </p:cNvPr>
          <p:cNvCxnSpPr>
            <a:cxnSpLocks/>
          </p:cNvCxnSpPr>
          <p:nvPr/>
        </p:nvCxnSpPr>
        <p:spPr>
          <a:xfrm>
            <a:off x="648634" y="3802329"/>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5AC77CE-540B-7677-E52A-E905E3782A8B}"/>
              </a:ext>
            </a:extLst>
          </p:cNvPr>
          <p:cNvCxnSpPr>
            <a:cxnSpLocks/>
          </p:cNvCxnSpPr>
          <p:nvPr/>
        </p:nvCxnSpPr>
        <p:spPr>
          <a:xfrm>
            <a:off x="624250" y="3985209"/>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51572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2B5539-EC80-E892-CD55-573E8709AB46}"/>
              </a:ext>
            </a:extLst>
          </p:cNvPr>
          <p:cNvSpPr/>
          <p:nvPr/>
        </p:nvSpPr>
        <p:spPr>
          <a:xfrm>
            <a:off x="0" y="9602122"/>
            <a:ext cx="524256" cy="303878"/>
          </a:xfrm>
          <a:prstGeom prst="rect">
            <a:avLst/>
          </a:prstGeom>
          <a:solidFill>
            <a:srgbClr val="4BC1C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7C0C505-2269-AAD4-CD15-D443B8B8DC2C}"/>
              </a:ext>
            </a:extLst>
          </p:cNvPr>
          <p:cNvSpPr/>
          <p:nvPr/>
        </p:nvSpPr>
        <p:spPr>
          <a:xfrm>
            <a:off x="524256"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4B6ABC0C-B030-9DED-F8E2-94A860B0A7DB}"/>
              </a:ext>
            </a:extLst>
          </p:cNvPr>
          <p:cNvSpPr/>
          <p:nvPr/>
        </p:nvSpPr>
        <p:spPr>
          <a:xfrm>
            <a:off x="1609344"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B6AE306-3F01-3D5C-0189-A387E47C3B7E}"/>
              </a:ext>
            </a:extLst>
          </p:cNvPr>
          <p:cNvSpPr/>
          <p:nvPr/>
        </p:nvSpPr>
        <p:spPr>
          <a:xfrm>
            <a:off x="2694432"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4B44811-51D7-8906-BD15-74FDEEB9A908}"/>
              </a:ext>
            </a:extLst>
          </p:cNvPr>
          <p:cNvSpPr/>
          <p:nvPr/>
        </p:nvSpPr>
        <p:spPr>
          <a:xfrm>
            <a:off x="3779520"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8754750-9F1E-6D6D-4A83-BBAFA48D0322}"/>
              </a:ext>
            </a:extLst>
          </p:cNvPr>
          <p:cNvSpPr/>
          <p:nvPr/>
        </p:nvSpPr>
        <p:spPr>
          <a:xfrm>
            <a:off x="4864608" y="9602122"/>
            <a:ext cx="1085088"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22C05567-B2F6-DBA2-AE99-62ACE149F930}"/>
              </a:ext>
            </a:extLst>
          </p:cNvPr>
          <p:cNvSpPr/>
          <p:nvPr/>
        </p:nvSpPr>
        <p:spPr>
          <a:xfrm>
            <a:off x="5949696" y="9602122"/>
            <a:ext cx="908304" cy="303878"/>
          </a:xfrm>
          <a:prstGeom prst="rect">
            <a:avLst/>
          </a:prstGeom>
          <a:solidFill>
            <a:srgbClr val="006C7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bject 7">
            <a:extLst>
              <a:ext uri="{FF2B5EF4-FFF2-40B4-BE49-F238E27FC236}">
                <a16:creationId xmlns:a16="http://schemas.microsoft.com/office/drawing/2014/main" id="{862067B9-BD3E-BDC9-4D14-8EFC392CF1D7}"/>
              </a:ext>
            </a:extLst>
          </p:cNvPr>
          <p:cNvSpPr txBox="1"/>
          <p:nvPr/>
        </p:nvSpPr>
        <p:spPr>
          <a:xfrm>
            <a:off x="194537" y="9688560"/>
            <a:ext cx="135182" cy="164986"/>
          </a:xfrm>
          <a:prstGeom prst="rect">
            <a:avLst/>
          </a:prstGeom>
        </p:spPr>
        <p:txBody>
          <a:bodyPr vert="horz" wrap="square" lIns="0" tIns="10990" rIns="0" bIns="0" rtlCol="0">
            <a:spAutoFit/>
          </a:bodyPr>
          <a:lstStyle/>
          <a:p>
            <a:pPr marL="10991" algn="ctr">
              <a:spcBef>
                <a:spcPts val="87"/>
              </a:spcBef>
            </a:pPr>
            <a:r>
              <a:rPr lang="en-GB" sz="1000" b="1" spc="-22">
                <a:solidFill>
                  <a:schemeClr val="bg1"/>
                </a:solidFill>
                <a:latin typeface="Open Sans Extrabold"/>
                <a:cs typeface="Open Sans Extrabold"/>
              </a:rPr>
              <a:t>1</a:t>
            </a:r>
            <a:endParaRPr sz="1000">
              <a:solidFill>
                <a:schemeClr val="bg1"/>
              </a:solidFill>
              <a:latin typeface="Open Sans Extrabold"/>
              <a:cs typeface="Open Sans Extrabold"/>
            </a:endParaRPr>
          </a:p>
        </p:txBody>
      </p:sp>
      <p:graphicFrame>
        <p:nvGraphicFramePr>
          <p:cNvPr id="20" name="Table 19">
            <a:extLst>
              <a:ext uri="{FF2B5EF4-FFF2-40B4-BE49-F238E27FC236}">
                <a16:creationId xmlns:a16="http://schemas.microsoft.com/office/drawing/2014/main" id="{0188765D-EF4F-3BF1-F8B7-FD301BA1EE80}"/>
              </a:ext>
            </a:extLst>
          </p:cNvPr>
          <p:cNvGraphicFramePr>
            <a:graphicFrameLocks noGrp="1"/>
          </p:cNvGraphicFramePr>
          <p:nvPr>
            <p:extLst>
              <p:ext uri="{D42A27DB-BD31-4B8C-83A1-F6EECF244321}">
                <p14:modId xmlns:p14="http://schemas.microsoft.com/office/powerpoint/2010/main" val="226918641"/>
              </p:ext>
            </p:extLst>
          </p:nvPr>
        </p:nvGraphicFramePr>
        <p:xfrm>
          <a:off x="566420" y="1077134"/>
          <a:ext cx="5725160" cy="1591310"/>
        </p:xfrm>
        <a:graphic>
          <a:graphicData uri="http://schemas.openxmlformats.org/drawingml/2006/table">
            <a:tbl>
              <a:tblPr firstRow="1" firstCol="1" bandRow="1">
                <a:tableStyleId>{2D5ABB26-0587-4C30-8999-92F81FD0307C}</a:tableStyleId>
              </a:tblPr>
              <a:tblGrid>
                <a:gridCol w="2791460">
                  <a:extLst>
                    <a:ext uri="{9D8B030D-6E8A-4147-A177-3AD203B41FA5}">
                      <a16:colId xmlns:a16="http://schemas.microsoft.com/office/drawing/2014/main" val="3918672532"/>
                    </a:ext>
                  </a:extLst>
                </a:gridCol>
                <a:gridCol w="1024890">
                  <a:extLst>
                    <a:ext uri="{9D8B030D-6E8A-4147-A177-3AD203B41FA5}">
                      <a16:colId xmlns:a16="http://schemas.microsoft.com/office/drawing/2014/main" val="929590886"/>
                    </a:ext>
                  </a:extLst>
                </a:gridCol>
                <a:gridCol w="1908810">
                  <a:extLst>
                    <a:ext uri="{9D8B030D-6E8A-4147-A177-3AD203B41FA5}">
                      <a16:colId xmlns:a16="http://schemas.microsoft.com/office/drawing/2014/main" val="1491914290"/>
                    </a:ext>
                  </a:extLst>
                </a:gridCol>
              </a:tblGrid>
              <a:tr h="368110">
                <a:tc>
                  <a:txBody>
                    <a:bodyPr/>
                    <a:lstStyle/>
                    <a:p>
                      <a:pPr>
                        <a:lnSpc>
                          <a:spcPct val="107000"/>
                        </a:lnSpc>
                        <a:spcBef>
                          <a:spcPts val="445"/>
                        </a:spcBef>
                        <a:spcAft>
                          <a:spcPts val="800"/>
                        </a:spcAft>
                      </a:pPr>
                      <a:r>
                        <a:rPr lang="en-GB" sz="1000" b="1">
                          <a:solidFill>
                            <a:schemeClr val="bg1"/>
                          </a:solidFill>
                          <a:effectLst/>
                          <a:latin typeface="Segoe UI" panose="020B0502040204020203" pitchFamily="34" charset="0"/>
                          <a:cs typeface="Segoe UI" panose="020B0502040204020203" pitchFamily="34" charset="0"/>
                        </a:rPr>
                        <a:t> </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rgbClr val="254159"/>
                    </a:solidFill>
                  </a:tcPr>
                </a:tc>
                <a:tc>
                  <a:txBody>
                    <a:bodyPr/>
                    <a:lstStyle/>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tc>
                  <a:txBody>
                    <a:bodyPr/>
                    <a:lstStyle/>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extLst>
                  <a:ext uri="{0D108BD9-81ED-4DB2-BD59-A6C34878D82A}">
                    <a16:rowId xmlns:a16="http://schemas.microsoft.com/office/drawing/2014/main" val="2254978335"/>
                  </a:ext>
                </a:extLst>
              </a:tr>
              <a:tr h="215498">
                <a:tc>
                  <a:txBody>
                    <a:bodyPr/>
                    <a:lstStyle/>
                    <a:p>
                      <a:pPr marL="127000"/>
                      <a:r>
                        <a:rPr lang="en-US" sz="1000" b="0">
                          <a:effectLst/>
                          <a:latin typeface="Segoe UI" panose="020B0502040204020203" pitchFamily="34" charset="0"/>
                          <a:cs typeface="Segoe UI" panose="020B0502040204020203" pitchFamily="34" charset="0"/>
                        </a:rPr>
                        <a:t>Deferred</a:t>
                      </a:r>
                      <a:r>
                        <a:rPr lang="en-US" sz="1000" b="0" spc="120">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Income</a:t>
                      </a:r>
                      <a:r>
                        <a:rPr lang="en-US" sz="1000" b="0" spc="125">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b/d</a:t>
                      </a:r>
                      <a:endParaRPr lang="en-GB" sz="1000" b="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7310" algn="r">
                        <a:lnSpc>
                          <a:spcPts val="1310"/>
                        </a:lnSpc>
                        <a:spcAft>
                          <a:spcPts val="0"/>
                        </a:spcAft>
                      </a:pPr>
                      <a:r>
                        <a:rPr lang="en-US" sz="1000">
                          <a:effectLst/>
                          <a:latin typeface="Segoe UI" panose="020B0502040204020203" pitchFamily="34" charset="0"/>
                          <a:cs typeface="Segoe UI" panose="020B0502040204020203" pitchFamily="34" charset="0"/>
                        </a:rPr>
                        <a:t>2,068,008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127000" algn="r"/>
                      <a:r>
                        <a:rPr lang="en-US" sz="1000">
                          <a:effectLst/>
                          <a:latin typeface="Segoe UI" panose="020B0502040204020203" pitchFamily="34" charset="0"/>
                          <a:cs typeface="Segoe UI" panose="020B0502040204020203" pitchFamily="34" charset="0"/>
                        </a:rPr>
                        <a:t>4,483,450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1863580118"/>
                  </a:ext>
                </a:extLst>
              </a:tr>
              <a:tr h="217032">
                <a:tc>
                  <a:txBody>
                    <a:bodyPr/>
                    <a:lstStyle/>
                    <a:p>
                      <a:pPr marL="127000">
                        <a:lnSpc>
                          <a:spcPts val="1285"/>
                        </a:lnSpc>
                      </a:pPr>
                      <a:r>
                        <a:rPr lang="en-US" sz="1000" b="0">
                          <a:effectLst/>
                          <a:latin typeface="Segoe UI" panose="020B0502040204020203" pitchFamily="34" charset="0"/>
                          <a:cs typeface="Segoe UI" panose="020B0502040204020203" pitchFamily="34" charset="0"/>
                        </a:rPr>
                        <a:t>Deferred</a:t>
                      </a:r>
                      <a:r>
                        <a:rPr lang="en-US" sz="1000" b="0" spc="95">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Income</a:t>
                      </a:r>
                      <a:r>
                        <a:rPr lang="en-US" sz="1000" b="0" spc="95">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Transferred</a:t>
                      </a:r>
                      <a:r>
                        <a:rPr lang="en-US" sz="1000" b="0" spc="95">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to</a:t>
                      </a:r>
                      <a:r>
                        <a:rPr lang="en-US" sz="1000" b="0" spc="95">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Revenue</a:t>
                      </a:r>
                      <a:endParaRPr lang="en-GB" sz="1000" b="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7310" algn="r">
                        <a:lnSpc>
                          <a:spcPts val="1315"/>
                        </a:lnSpc>
                        <a:spcAft>
                          <a:spcPts val="0"/>
                        </a:spcAft>
                      </a:pPr>
                      <a:r>
                        <a:rPr lang="en-US" sz="1000">
                          <a:effectLst/>
                          <a:latin typeface="Segoe UI" panose="020B0502040204020203" pitchFamily="34" charset="0"/>
                          <a:cs typeface="Segoe UI" panose="020B0502040204020203" pitchFamily="34" charset="0"/>
                        </a:rPr>
                        <a:t>1,211,521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127000" algn="r">
                        <a:lnSpc>
                          <a:spcPts val="1315"/>
                        </a:lnSpc>
                      </a:pPr>
                      <a:r>
                        <a:rPr lang="en-US" sz="1000">
                          <a:effectLst/>
                          <a:latin typeface="Segoe UI" panose="020B0502040204020203" pitchFamily="34" charset="0"/>
                          <a:cs typeface="Segoe UI" panose="020B0502040204020203" pitchFamily="34" charset="0"/>
                        </a:rPr>
                        <a:t>1,211,521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3506951512"/>
                  </a:ext>
                </a:extLst>
              </a:tr>
              <a:tr h="197859">
                <a:tc>
                  <a:txBody>
                    <a:bodyPr/>
                    <a:lstStyle/>
                    <a:p>
                      <a:pPr marL="127000">
                        <a:lnSpc>
                          <a:spcPts val="1190"/>
                        </a:lnSpc>
                      </a:pPr>
                      <a:r>
                        <a:rPr lang="en-US" sz="1000" b="0">
                          <a:effectLst/>
                          <a:latin typeface="Segoe UI" panose="020B0502040204020203" pitchFamily="34" charset="0"/>
                          <a:cs typeface="Segoe UI" panose="020B0502040204020203" pitchFamily="34" charset="0"/>
                        </a:rPr>
                        <a:t>Additions</a:t>
                      </a:r>
                      <a:r>
                        <a:rPr lang="en-US" sz="1000" b="0" spc="130">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during</a:t>
                      </a:r>
                      <a:r>
                        <a:rPr lang="en-US" sz="1000" b="0" spc="135">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the</a:t>
                      </a:r>
                      <a:r>
                        <a:rPr lang="en-US" sz="1000" b="0" spc="130">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year</a:t>
                      </a:r>
                      <a:endParaRPr lang="en-GB" sz="1000" b="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2471662005"/>
                  </a:ext>
                </a:extLst>
              </a:tr>
              <a:tr h="197859">
                <a:tc>
                  <a:txBody>
                    <a:bodyPr/>
                    <a:lstStyle/>
                    <a:p>
                      <a:pPr marL="127000">
                        <a:lnSpc>
                          <a:spcPts val="1190"/>
                        </a:lnSpc>
                      </a:pPr>
                      <a:r>
                        <a:rPr lang="en-US" sz="1000" b="0">
                          <a:effectLst/>
                          <a:latin typeface="Segoe UI" panose="020B0502040204020203" pitchFamily="34" charset="0"/>
                          <a:cs typeface="Segoe UI" panose="020B0502040204020203" pitchFamily="34" charset="0"/>
                        </a:rPr>
                        <a:t>Transferred</a:t>
                      </a:r>
                      <a:r>
                        <a:rPr lang="en-US" sz="1000" b="0" spc="145">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to</a:t>
                      </a:r>
                      <a:r>
                        <a:rPr lang="en-US" sz="1000" b="0" spc="150">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Current</a:t>
                      </a:r>
                      <a:r>
                        <a:rPr lang="en-US" sz="1000" b="0" spc="135">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Liabilities</a:t>
                      </a:r>
                      <a:endParaRPr lang="en-GB" sz="1000" b="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7310" algn="r">
                        <a:lnSpc>
                          <a:spcPts val="1190"/>
                        </a:lnSpc>
                      </a:pPr>
                      <a:r>
                        <a:rPr lang="en-US" sz="1000">
                          <a:effectLst/>
                          <a:latin typeface="Segoe UI" panose="020B0502040204020203" pitchFamily="34" charset="0"/>
                          <a:cs typeface="Segoe UI" panose="020B0502040204020203" pitchFamily="34" charset="0"/>
                        </a:rPr>
                        <a: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127000" algn="r">
                        <a:lnSpc>
                          <a:spcPts val="1190"/>
                        </a:lnSpc>
                      </a:pPr>
                      <a:r>
                        <a:rPr lang="en-US" sz="1000">
                          <a:effectLst/>
                          <a:latin typeface="Segoe UI" panose="020B0502040204020203" pitchFamily="34" charset="0"/>
                          <a:cs typeface="Segoe UI" panose="020B0502040204020203" pitchFamily="34" charset="0"/>
                        </a:rPr>
                        <a:t>1,211,521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2414615957"/>
                  </a:ext>
                </a:extLst>
              </a:tr>
              <a:tr h="394952">
                <a:tc>
                  <a:txBody>
                    <a:bodyPr/>
                    <a:lstStyle/>
                    <a:p>
                      <a:pPr marL="127000">
                        <a:lnSpc>
                          <a:spcPts val="1285"/>
                        </a:lnSpc>
                      </a:pPr>
                      <a:r>
                        <a:rPr lang="en-US" sz="1000" b="0">
                          <a:effectLst/>
                          <a:latin typeface="Segoe UI" panose="020B0502040204020203" pitchFamily="34" charset="0"/>
                          <a:cs typeface="Segoe UI" panose="020B0502040204020203" pitchFamily="34" charset="0"/>
                        </a:rPr>
                        <a:t>Balance</a:t>
                      </a:r>
                      <a:r>
                        <a:rPr lang="en-US" sz="1000" b="0" spc="115">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as</a:t>
                      </a:r>
                      <a:r>
                        <a:rPr lang="en-US" sz="1000" b="0" spc="135">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at</a:t>
                      </a:r>
                      <a:r>
                        <a:rPr lang="en-US" sz="1000" b="0" spc="120">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31</a:t>
                      </a:r>
                      <a:r>
                        <a:rPr lang="en-US" sz="1000" b="0" spc="135">
                          <a:effectLst/>
                          <a:latin typeface="Segoe UI" panose="020B0502040204020203" pitchFamily="34" charset="0"/>
                          <a:cs typeface="Segoe UI" panose="020B0502040204020203" pitchFamily="34" charset="0"/>
                        </a:rPr>
                        <a:t> </a:t>
                      </a:r>
                      <a:r>
                        <a:rPr lang="en-US" sz="1000" b="0">
                          <a:effectLst/>
                          <a:latin typeface="Segoe UI" panose="020B0502040204020203" pitchFamily="34" charset="0"/>
                          <a:cs typeface="Segoe UI" panose="020B0502040204020203" pitchFamily="34" charset="0"/>
                        </a:rPr>
                        <a:t>December</a:t>
                      </a:r>
                      <a:endParaRPr lang="en-GB" sz="1000" b="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6675" algn="r">
                        <a:lnSpc>
                          <a:spcPts val="1285"/>
                        </a:lnSpc>
                        <a:spcAft>
                          <a:spcPts val="0"/>
                        </a:spcAft>
                      </a:pPr>
                      <a:r>
                        <a:rPr lang="en-US" sz="1000">
                          <a:effectLst/>
                          <a:latin typeface="Segoe UI" panose="020B0502040204020203" pitchFamily="34" charset="0"/>
                          <a:cs typeface="Segoe UI" panose="020B0502040204020203" pitchFamily="34" charset="0"/>
                        </a:rPr>
                        <a:t>852,602</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126365" algn="r">
                        <a:lnSpc>
                          <a:spcPts val="1285"/>
                        </a:lnSpc>
                      </a:pPr>
                      <a:r>
                        <a:rPr lang="en-US" sz="1000">
                          <a:effectLst/>
                          <a:latin typeface="Segoe UI" panose="020B0502040204020203" pitchFamily="34" charset="0"/>
                          <a:cs typeface="Segoe UI" panose="020B0502040204020203" pitchFamily="34" charset="0"/>
                        </a:rPr>
                        <a:t>2,068,008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3235962548"/>
                  </a:ext>
                </a:extLst>
              </a:tr>
            </a:tbl>
          </a:graphicData>
        </a:graphic>
      </p:graphicFrame>
      <p:sp>
        <p:nvSpPr>
          <p:cNvPr id="21" name="TextBox 20">
            <a:extLst>
              <a:ext uri="{FF2B5EF4-FFF2-40B4-BE49-F238E27FC236}">
                <a16:creationId xmlns:a16="http://schemas.microsoft.com/office/drawing/2014/main" id="{9B241400-4B2B-A39F-9562-838CE22D47D3}"/>
              </a:ext>
            </a:extLst>
          </p:cNvPr>
          <p:cNvSpPr txBox="1"/>
          <p:nvPr/>
        </p:nvSpPr>
        <p:spPr>
          <a:xfrm>
            <a:off x="2127250" y="688088"/>
            <a:ext cx="2603500" cy="261610"/>
          </a:xfrm>
          <a:prstGeom prst="rect">
            <a:avLst/>
          </a:prstGeom>
          <a:noFill/>
        </p:spPr>
        <p:txBody>
          <a:bodyPr wrap="square">
            <a:spAutoFit/>
          </a:bodyPr>
          <a:lstStyle/>
          <a:p>
            <a:pPr algn="ctr"/>
            <a:r>
              <a:rPr lang="en-GB" sz="1100" b="1" i="0" u="none" strike="noStrike" baseline="0">
                <a:solidFill>
                  <a:srgbClr val="254159"/>
                </a:solidFill>
                <a:latin typeface="Segoe UI" panose="020B0502040204020203" pitchFamily="34" charset="0"/>
                <a:cs typeface="Segoe UI" panose="020B0502040204020203" pitchFamily="34" charset="0"/>
              </a:rPr>
              <a:t>LIABILITIES OVER ONE YEAR </a:t>
            </a:r>
            <a:endParaRPr lang="en-GB" sz="1100" b="1">
              <a:solidFill>
                <a:srgbClr val="254159"/>
              </a:solidFill>
              <a:latin typeface="Segoe UI" panose="020B0502040204020203" pitchFamily="34" charset="0"/>
              <a:cs typeface="Segoe UI" panose="020B0502040204020203" pitchFamily="34" charset="0"/>
            </a:endParaRPr>
          </a:p>
        </p:txBody>
      </p:sp>
      <p:cxnSp>
        <p:nvCxnSpPr>
          <p:cNvPr id="22" name="Straight Connector 21">
            <a:extLst>
              <a:ext uri="{FF2B5EF4-FFF2-40B4-BE49-F238E27FC236}">
                <a16:creationId xmlns:a16="http://schemas.microsoft.com/office/drawing/2014/main" id="{73178AFC-B09A-5FF1-6E20-80DCFFADBF31}"/>
              </a:ext>
            </a:extLst>
          </p:cNvPr>
          <p:cNvCxnSpPr>
            <a:cxnSpLocks/>
          </p:cNvCxnSpPr>
          <p:nvPr/>
        </p:nvCxnSpPr>
        <p:spPr>
          <a:xfrm>
            <a:off x="624250" y="2053492"/>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B12F01E6-647E-795B-9B60-2D861433CBD6}"/>
              </a:ext>
            </a:extLst>
          </p:cNvPr>
          <p:cNvCxnSpPr>
            <a:cxnSpLocks/>
          </p:cNvCxnSpPr>
          <p:nvPr/>
        </p:nvCxnSpPr>
        <p:spPr>
          <a:xfrm>
            <a:off x="624250" y="1626772"/>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graphicFrame>
        <p:nvGraphicFramePr>
          <p:cNvPr id="4" name="Table 3">
            <a:extLst>
              <a:ext uri="{FF2B5EF4-FFF2-40B4-BE49-F238E27FC236}">
                <a16:creationId xmlns:a16="http://schemas.microsoft.com/office/drawing/2014/main" id="{E96ED6C1-9C5A-C61A-4B82-38993703F545}"/>
              </a:ext>
            </a:extLst>
          </p:cNvPr>
          <p:cNvGraphicFramePr>
            <a:graphicFrameLocks noGrp="1"/>
          </p:cNvGraphicFramePr>
          <p:nvPr>
            <p:extLst>
              <p:ext uri="{D42A27DB-BD31-4B8C-83A1-F6EECF244321}">
                <p14:modId xmlns:p14="http://schemas.microsoft.com/office/powerpoint/2010/main" val="1835099877"/>
              </p:ext>
            </p:extLst>
          </p:nvPr>
        </p:nvGraphicFramePr>
        <p:xfrm>
          <a:off x="566420" y="3398945"/>
          <a:ext cx="5773420" cy="1859931"/>
        </p:xfrm>
        <a:graphic>
          <a:graphicData uri="http://schemas.openxmlformats.org/drawingml/2006/table">
            <a:tbl>
              <a:tblPr firstRow="1" firstCol="1" bandRow="1">
                <a:tableStyleId>{2D5ABB26-0587-4C30-8999-92F81FD0307C}</a:tableStyleId>
              </a:tblPr>
              <a:tblGrid>
                <a:gridCol w="1924260">
                  <a:extLst>
                    <a:ext uri="{9D8B030D-6E8A-4147-A177-3AD203B41FA5}">
                      <a16:colId xmlns:a16="http://schemas.microsoft.com/office/drawing/2014/main" val="1244647938"/>
                    </a:ext>
                  </a:extLst>
                </a:gridCol>
                <a:gridCol w="1924260">
                  <a:extLst>
                    <a:ext uri="{9D8B030D-6E8A-4147-A177-3AD203B41FA5}">
                      <a16:colId xmlns:a16="http://schemas.microsoft.com/office/drawing/2014/main" val="1980758211"/>
                    </a:ext>
                  </a:extLst>
                </a:gridCol>
                <a:gridCol w="1924900">
                  <a:extLst>
                    <a:ext uri="{9D8B030D-6E8A-4147-A177-3AD203B41FA5}">
                      <a16:colId xmlns:a16="http://schemas.microsoft.com/office/drawing/2014/main" val="1801242782"/>
                    </a:ext>
                  </a:extLst>
                </a:gridCol>
              </a:tblGrid>
              <a:tr h="365888">
                <a:tc>
                  <a:txBody>
                    <a:bodyPr/>
                    <a:lstStyle/>
                    <a:p>
                      <a:pPr>
                        <a:lnSpc>
                          <a:spcPct val="107000"/>
                        </a:lnSpc>
                        <a:spcBef>
                          <a:spcPts val="445"/>
                        </a:spcBef>
                        <a:spcAft>
                          <a:spcPts val="800"/>
                        </a:spcAft>
                      </a:pPr>
                      <a:r>
                        <a:rPr lang="en-GB" sz="1000">
                          <a:solidFill>
                            <a:schemeClr val="bg1"/>
                          </a:solidFill>
                          <a:effectLst/>
                          <a:latin typeface="Segoe UI" panose="020B0502040204020203" pitchFamily="34" charset="0"/>
                          <a:cs typeface="Segoe UI" panose="020B0502040204020203" pitchFamily="34" charset="0"/>
                        </a:rPr>
                        <a:t> </a:t>
                      </a:r>
                      <a:endParaRPr lang="en-GB" sz="100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solidFill>
                      <a:srgbClr val="254159"/>
                    </a:solidFill>
                  </a:tcPr>
                </a:tc>
                <a:tc>
                  <a:txBody>
                    <a:bodyPr/>
                    <a:lstStyle/>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2022</a:t>
                      </a:r>
                      <a:endParaRPr lang="en-GB" sz="1000" b="1">
                        <a:solidFill>
                          <a:schemeClr val="bg1"/>
                        </a:solidFill>
                        <a:effectLst/>
                        <a:latin typeface="Segoe UI" panose="020B0502040204020203" pitchFamily="34" charset="0"/>
                        <a:cs typeface="Segoe UI" panose="020B0502040204020203" pitchFamily="34" charset="0"/>
                      </a:endParaRPr>
                    </a:p>
                    <a:p>
                      <a:pPr marL="34607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tc>
                  <a:txBody>
                    <a:bodyPr/>
                    <a:lstStyle/>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2021</a:t>
                      </a:r>
                      <a:endParaRPr lang="en-GB" sz="1000" b="1">
                        <a:solidFill>
                          <a:schemeClr val="bg1"/>
                        </a:solidFill>
                        <a:effectLst/>
                        <a:latin typeface="Segoe UI" panose="020B0502040204020203" pitchFamily="34" charset="0"/>
                        <a:cs typeface="Segoe UI" panose="020B0502040204020203" pitchFamily="34" charset="0"/>
                      </a:endParaRPr>
                    </a:p>
                    <a:p>
                      <a:pPr marL="655955" algn="r">
                        <a:lnSpc>
                          <a:spcPts val="1190"/>
                        </a:lnSpc>
                      </a:pPr>
                      <a:r>
                        <a:rPr lang="en-US" sz="1000" b="1">
                          <a:solidFill>
                            <a:schemeClr val="bg1"/>
                          </a:solidFill>
                          <a:effectLst/>
                          <a:latin typeface="Segoe UI" panose="020B0502040204020203" pitchFamily="34" charset="0"/>
                          <a:cs typeface="Segoe UI" panose="020B0502040204020203" pitchFamily="34" charset="0"/>
                        </a:rPr>
                        <a:t>GH¢</a:t>
                      </a:r>
                      <a:endParaRPr lang="en-GB" sz="1000" b="1">
                        <a:solidFill>
                          <a:schemeClr val="bg1"/>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254159"/>
                    </a:solidFill>
                  </a:tcPr>
                </a:tc>
                <a:extLst>
                  <a:ext uri="{0D108BD9-81ED-4DB2-BD59-A6C34878D82A}">
                    <a16:rowId xmlns:a16="http://schemas.microsoft.com/office/drawing/2014/main" val="1541330137"/>
                  </a:ext>
                </a:extLst>
              </a:tr>
              <a:tr h="182944">
                <a:tc>
                  <a:txBody>
                    <a:bodyPr/>
                    <a:lstStyle/>
                    <a:p>
                      <a:pPr marL="127000">
                        <a:lnSpc>
                          <a:spcPts val="1190"/>
                        </a:lnSpc>
                      </a:pPr>
                      <a:r>
                        <a:rPr lang="en-US" sz="1000">
                          <a:effectLst/>
                          <a:latin typeface="Segoe UI" panose="020B0502040204020203" pitchFamily="34" charset="0"/>
                          <a:cs typeface="Segoe UI" panose="020B0502040204020203" pitchFamily="34" charset="0"/>
                        </a:rPr>
                        <a:t>Capital</a:t>
                      </a:r>
                      <a:r>
                        <a:rPr lang="en-US" sz="1000" spc="13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Grant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90"/>
                        </a:lnSpc>
                        <a:spcAft>
                          <a:spcPts val="0"/>
                        </a:spcAft>
                      </a:pPr>
                      <a:r>
                        <a:rPr lang="en-US" sz="1000">
                          <a:effectLst/>
                          <a:latin typeface="Segoe UI" panose="020B0502040204020203" pitchFamily="34" charset="0"/>
                          <a:cs typeface="Segoe UI" panose="020B0502040204020203" pitchFamily="34" charset="0"/>
                        </a:rPr>
                        <a:t>192,170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128905" algn="r">
                        <a:lnSpc>
                          <a:spcPts val="1190"/>
                        </a:lnSpc>
                      </a:pPr>
                      <a:r>
                        <a:rPr lang="en-US" sz="1000">
                          <a:effectLst/>
                          <a:latin typeface="Segoe UI" panose="020B0502040204020203" pitchFamily="34" charset="0"/>
                          <a:cs typeface="Segoe UI" panose="020B0502040204020203" pitchFamily="34" charset="0"/>
                        </a:rPr>
                        <a:t>192,170</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629721945"/>
                  </a:ext>
                </a:extLst>
              </a:tr>
              <a:tr h="182944">
                <a:tc>
                  <a:txBody>
                    <a:bodyPr/>
                    <a:lstStyle/>
                    <a:p>
                      <a:pPr marL="127000">
                        <a:lnSpc>
                          <a:spcPts val="1195"/>
                        </a:lnSpc>
                      </a:pPr>
                      <a:r>
                        <a:rPr lang="en-US" sz="1000">
                          <a:effectLst/>
                          <a:latin typeface="Segoe UI" panose="020B0502040204020203" pitchFamily="34" charset="0"/>
                          <a:cs typeface="Segoe UI" panose="020B0502040204020203" pitchFamily="34" charset="0"/>
                        </a:rPr>
                        <a:t>Accumulated</a:t>
                      </a:r>
                      <a:r>
                        <a:rPr lang="en-US" sz="1000" spc="9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Fund</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5405" algn="r">
                        <a:lnSpc>
                          <a:spcPts val="1195"/>
                        </a:lnSpc>
                        <a:spcAft>
                          <a:spcPts val="0"/>
                        </a:spcAft>
                      </a:pPr>
                      <a:r>
                        <a:rPr lang="en-US" sz="1000">
                          <a:effectLst/>
                          <a:latin typeface="Segoe UI" panose="020B0502040204020203" pitchFamily="34" charset="0"/>
                          <a:cs typeface="Segoe UI" panose="020B0502040204020203" pitchFamily="34" charset="0"/>
                        </a:rPr>
                        <a:t>14,780,572</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127635" algn="r">
                        <a:lnSpc>
                          <a:spcPts val="1195"/>
                        </a:lnSpc>
                      </a:pPr>
                      <a:r>
                        <a:rPr lang="en-US" sz="1000">
                          <a:effectLst/>
                          <a:latin typeface="Segoe UI" panose="020B0502040204020203" pitchFamily="34" charset="0"/>
                          <a:cs typeface="Segoe UI" panose="020B0502040204020203" pitchFamily="34" charset="0"/>
                        </a:rPr>
                        <a:t>5,786,596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2381061415"/>
                  </a:ext>
                </a:extLst>
              </a:tr>
              <a:tr h="182944">
                <a:tc>
                  <a:txBody>
                    <a:bodyPr/>
                    <a:lstStyle/>
                    <a:p>
                      <a:pPr marL="127000">
                        <a:lnSpc>
                          <a:spcPts val="1190"/>
                        </a:lnSpc>
                      </a:pPr>
                      <a:r>
                        <a:rPr lang="en-US" sz="1000">
                          <a:effectLst/>
                          <a:latin typeface="Segoe UI" panose="020B0502040204020203" pitchFamily="34" charset="0"/>
                          <a:cs typeface="Segoe UI" panose="020B0502040204020203" pitchFamily="34" charset="0"/>
                        </a:rPr>
                        <a:t>Income</a:t>
                      </a:r>
                      <a:r>
                        <a:rPr lang="en-US" sz="1000" spc="7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Surplus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7310" algn="r">
                        <a:lnSpc>
                          <a:spcPts val="1190"/>
                        </a:lnSpc>
                        <a:spcAft>
                          <a:spcPts val="0"/>
                        </a:spcAft>
                      </a:pPr>
                      <a:r>
                        <a:rPr lang="en-US" sz="1000">
                          <a:effectLst/>
                          <a:latin typeface="Segoe UI" panose="020B0502040204020203" pitchFamily="34" charset="0"/>
                          <a:cs typeface="Segoe UI" panose="020B0502040204020203" pitchFamily="34" charset="0"/>
                        </a:rPr>
                        <a:t>2,937,053</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127635" algn="r">
                        <a:lnSpc>
                          <a:spcPts val="1190"/>
                        </a:lnSpc>
                      </a:pPr>
                      <a:r>
                        <a:rPr lang="en-US" sz="1000">
                          <a:effectLst/>
                          <a:latin typeface="Segoe UI" panose="020B0502040204020203" pitchFamily="34" charset="0"/>
                          <a:cs typeface="Segoe UI" panose="020B0502040204020203" pitchFamily="34" charset="0"/>
                        </a:rPr>
                        <a:t>8,804,278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2830552281"/>
                  </a:ext>
                </a:extLst>
              </a:tr>
              <a:tr h="182944">
                <a:tc>
                  <a:txBody>
                    <a:bodyPr/>
                    <a:lstStyle/>
                    <a:p>
                      <a:pPr marL="127000">
                        <a:lnSpc>
                          <a:spcPts val="1190"/>
                        </a:lnSpc>
                      </a:pPr>
                      <a:r>
                        <a:rPr lang="en-US" sz="1000">
                          <a:effectLst/>
                          <a:latin typeface="Segoe UI" panose="020B0502040204020203" pitchFamily="34" charset="0"/>
                          <a:cs typeface="Segoe UI" panose="020B0502040204020203" pitchFamily="34" charset="0"/>
                        </a:rPr>
                        <a:t>Prior</a:t>
                      </a:r>
                      <a:r>
                        <a:rPr lang="en-US" sz="1000" spc="10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Period</a:t>
                      </a:r>
                      <a:r>
                        <a:rPr lang="en-US" sz="1000" spc="10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Adjustment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7310" algn="r">
                        <a:lnSpc>
                          <a:spcPts val="1190"/>
                        </a:lnSpc>
                      </a:pPr>
                      <a:r>
                        <a:rPr lang="en-US" sz="1000">
                          <a:effectLst/>
                          <a:latin typeface="Segoe UI" panose="020B0502040204020203" pitchFamily="34" charset="0"/>
                          <a:cs typeface="Segoe UI" panose="020B0502040204020203" pitchFamily="34" charset="0"/>
                        </a:rPr>
                        <a:t>-</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125730" algn="r">
                        <a:lnSpc>
                          <a:spcPts val="1190"/>
                        </a:lnSpc>
                      </a:pPr>
                      <a:r>
                        <a:rPr lang="en-US" sz="1000">
                          <a:effectLst/>
                          <a:latin typeface="Segoe UI" panose="020B0502040204020203" pitchFamily="34" charset="0"/>
                          <a:cs typeface="Segoe UI" panose="020B0502040204020203" pitchFamily="34" charset="0"/>
                        </a:rPr>
                        <a:t>130,074</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3868768214"/>
                  </a:ext>
                </a:extLst>
              </a:tr>
              <a:tr h="365888">
                <a:tc>
                  <a:txBody>
                    <a:bodyPr/>
                    <a:lstStyle/>
                    <a:p>
                      <a:pPr marL="127000">
                        <a:lnSpc>
                          <a:spcPts val="1190"/>
                        </a:lnSpc>
                      </a:pPr>
                      <a:r>
                        <a:rPr lang="en-US" sz="1000">
                          <a:effectLst/>
                          <a:latin typeface="Segoe UI" panose="020B0502040204020203" pitchFamily="34" charset="0"/>
                          <a:cs typeface="Segoe UI" panose="020B0502040204020203" pitchFamily="34" charset="0"/>
                        </a:rPr>
                        <a:t>Reserves</a:t>
                      </a:r>
                      <a:r>
                        <a:rPr lang="en-US" sz="1000" spc="-3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and</a:t>
                      </a:r>
                      <a:r>
                        <a:rPr lang="en-US" sz="1000" spc="-3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Revolving</a:t>
                      </a:r>
                      <a:r>
                        <a:rPr lang="en-US" sz="1000" spc="-3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Fund</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67310" algn="r">
                        <a:lnSpc>
                          <a:spcPts val="1190"/>
                        </a:lnSpc>
                        <a:spcAft>
                          <a:spcPts val="0"/>
                        </a:spcAft>
                      </a:pPr>
                      <a:r>
                        <a:rPr lang="en-US" sz="1000">
                          <a:effectLst/>
                          <a:latin typeface="Segoe UI" panose="020B0502040204020203" pitchFamily="34" charset="0"/>
                          <a:cs typeface="Segoe UI" panose="020B0502040204020203" pitchFamily="34" charset="0"/>
                        </a:rPr>
                        <a:t>2,946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127635" algn="r">
                        <a:lnSpc>
                          <a:spcPts val="1190"/>
                        </a:lnSpc>
                      </a:pPr>
                      <a:r>
                        <a:rPr lang="en-US" sz="1000">
                          <a:effectLst/>
                          <a:latin typeface="Segoe UI" panose="020B0502040204020203" pitchFamily="34" charset="0"/>
                          <a:cs typeface="Segoe UI" panose="020B0502040204020203" pitchFamily="34" charset="0"/>
                        </a:rPr>
                        <a:t>2,946</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2543720307"/>
                  </a:ext>
                </a:extLst>
              </a:tr>
              <a:tr h="396379">
                <a:tc>
                  <a:txBody>
                    <a:bodyPr/>
                    <a:lstStyle/>
                    <a:p>
                      <a:pPr marL="127000">
                        <a:lnSpc>
                          <a:spcPts val="1280"/>
                        </a:lnSpc>
                      </a:pPr>
                      <a:r>
                        <a:rPr lang="en-US" sz="1000">
                          <a:effectLst/>
                          <a:latin typeface="Segoe UI" panose="020B0502040204020203" pitchFamily="34" charset="0"/>
                          <a:cs typeface="Segoe UI" panose="020B0502040204020203" pitchFamily="34" charset="0"/>
                        </a:rPr>
                        <a:t>Balance</a:t>
                      </a:r>
                      <a:r>
                        <a:rPr lang="en-US" sz="1000" spc="12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at</a:t>
                      </a:r>
                      <a:r>
                        <a:rPr lang="en-US" sz="1000" spc="13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31</a:t>
                      </a:r>
                      <a:r>
                        <a:rPr lang="en-US" sz="1000" spc="13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December</a:t>
                      </a:r>
                      <a:r>
                        <a:rPr lang="en-US" sz="1000" spc="13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2022</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106680" algn="r">
                        <a:lnSpc>
                          <a:spcPts val="1280"/>
                        </a:lnSpc>
                        <a:spcAft>
                          <a:spcPts val="0"/>
                        </a:spcAft>
                      </a:pPr>
                      <a:r>
                        <a:rPr lang="en-US" sz="1000">
                          <a:effectLst/>
                          <a:latin typeface="Segoe UI" panose="020B0502040204020203" pitchFamily="34" charset="0"/>
                          <a:cs typeface="Segoe UI" panose="020B0502040204020203" pitchFamily="34" charset="0"/>
                        </a:rPr>
                        <a:t>17,912.741</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tc>
                  <a:txBody>
                    <a:bodyPr/>
                    <a:lstStyle/>
                    <a:p>
                      <a:pPr marR="127000" algn="r">
                        <a:lnSpc>
                          <a:spcPts val="1280"/>
                        </a:lnSpc>
                      </a:pPr>
                      <a:r>
                        <a:rPr lang="en-US" sz="1000">
                          <a:effectLst/>
                          <a:latin typeface="Segoe UI" panose="020B0502040204020203" pitchFamily="34" charset="0"/>
                          <a:cs typeface="Segoe UI" panose="020B0502040204020203" pitchFamily="34" charset="0"/>
                        </a:rPr>
                        <a:t>14,916,063</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tc>
                <a:extLst>
                  <a:ext uri="{0D108BD9-81ED-4DB2-BD59-A6C34878D82A}">
                    <a16:rowId xmlns:a16="http://schemas.microsoft.com/office/drawing/2014/main" val="1227457906"/>
                  </a:ext>
                </a:extLst>
              </a:tr>
            </a:tbl>
          </a:graphicData>
        </a:graphic>
      </p:graphicFrame>
      <p:graphicFrame>
        <p:nvGraphicFramePr>
          <p:cNvPr id="6" name="Table 5">
            <a:extLst>
              <a:ext uri="{FF2B5EF4-FFF2-40B4-BE49-F238E27FC236}">
                <a16:creationId xmlns:a16="http://schemas.microsoft.com/office/drawing/2014/main" id="{D46DDFF5-81DF-B94D-E5F9-2587D65469BE}"/>
              </a:ext>
            </a:extLst>
          </p:cNvPr>
          <p:cNvGraphicFramePr>
            <a:graphicFrameLocks noGrp="1"/>
          </p:cNvGraphicFramePr>
          <p:nvPr>
            <p:extLst>
              <p:ext uri="{D42A27DB-BD31-4B8C-83A1-F6EECF244321}">
                <p14:modId xmlns:p14="http://schemas.microsoft.com/office/powerpoint/2010/main" val="3677285356"/>
              </p:ext>
            </p:extLst>
          </p:nvPr>
        </p:nvGraphicFramePr>
        <p:xfrm>
          <a:off x="566420" y="6198787"/>
          <a:ext cx="5725160" cy="699911"/>
        </p:xfrm>
        <a:graphic>
          <a:graphicData uri="http://schemas.openxmlformats.org/drawingml/2006/table">
            <a:tbl>
              <a:tblPr firstRow="1" firstCol="1" bandRow="1">
                <a:tableStyleId>{2D5ABB26-0587-4C30-8999-92F81FD0307C}</a:tableStyleId>
              </a:tblPr>
              <a:tblGrid>
                <a:gridCol w="2862580">
                  <a:extLst>
                    <a:ext uri="{9D8B030D-6E8A-4147-A177-3AD203B41FA5}">
                      <a16:colId xmlns:a16="http://schemas.microsoft.com/office/drawing/2014/main" val="3828428723"/>
                    </a:ext>
                  </a:extLst>
                </a:gridCol>
                <a:gridCol w="2862580">
                  <a:extLst>
                    <a:ext uri="{9D8B030D-6E8A-4147-A177-3AD203B41FA5}">
                      <a16:colId xmlns:a16="http://schemas.microsoft.com/office/drawing/2014/main" val="220892788"/>
                    </a:ext>
                  </a:extLst>
                </a:gridCol>
              </a:tblGrid>
              <a:tr h="233109">
                <a:tc>
                  <a:txBody>
                    <a:bodyPr/>
                    <a:lstStyle/>
                    <a:p>
                      <a:pPr marL="342265">
                        <a:lnSpc>
                          <a:spcPts val="1195"/>
                        </a:lnSpc>
                      </a:pPr>
                      <a:r>
                        <a:rPr lang="en-US" sz="1000">
                          <a:effectLst/>
                          <a:latin typeface="Segoe UI" panose="020B0502040204020203" pitchFamily="34" charset="0"/>
                          <a:cs typeface="Segoe UI" panose="020B0502040204020203" pitchFamily="34" charset="0"/>
                        </a:rPr>
                        <a:t>Adjustment</a:t>
                      </a:r>
                      <a:r>
                        <a:rPr lang="en-US" sz="1000" spc="1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to</a:t>
                      </a:r>
                      <a:r>
                        <a:rPr lang="en-US" sz="1000" spc="1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Accrued</a:t>
                      </a:r>
                      <a:r>
                        <a:rPr lang="en-US" sz="1000" spc="1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Audit</a:t>
                      </a:r>
                      <a:r>
                        <a:rPr lang="en-US" sz="1000" spc="1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Fees</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46355" algn="r">
                        <a:lnSpc>
                          <a:spcPts val="1195"/>
                        </a:lnSpc>
                      </a:pPr>
                      <a:r>
                        <a:rPr lang="en-US" sz="1000">
                          <a:effectLst/>
                          <a:latin typeface="Segoe UI" panose="020B0502040204020203" pitchFamily="34" charset="0"/>
                          <a:cs typeface="Segoe UI" panose="020B0502040204020203" pitchFamily="34" charset="0"/>
                        </a:rPr>
                        <a:t>151,438</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extLst>
                  <a:ext uri="{0D108BD9-81ED-4DB2-BD59-A6C34878D82A}">
                    <a16:rowId xmlns:a16="http://schemas.microsoft.com/office/drawing/2014/main" val="881579646"/>
                  </a:ext>
                </a:extLst>
              </a:tr>
              <a:tr h="233401">
                <a:tc>
                  <a:txBody>
                    <a:bodyPr/>
                    <a:lstStyle/>
                    <a:p>
                      <a:pPr marL="342265">
                        <a:lnSpc>
                          <a:spcPts val="1285"/>
                        </a:lnSpc>
                      </a:pPr>
                      <a:r>
                        <a:rPr lang="en-US" sz="1000">
                          <a:effectLst/>
                          <a:latin typeface="Segoe UI" panose="020B0502040204020203" pitchFamily="34" charset="0"/>
                          <a:cs typeface="Segoe UI" panose="020B0502040204020203" pitchFamily="34" charset="0"/>
                        </a:rPr>
                        <a:t>Petty</a:t>
                      </a:r>
                      <a:r>
                        <a:rPr lang="en-US" sz="1000" spc="3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Balance</a:t>
                      </a:r>
                      <a:r>
                        <a:rPr lang="en-US" sz="1000" spc="30">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from</a:t>
                      </a:r>
                      <a:r>
                        <a:rPr lang="en-US" sz="1000" spc="35">
                          <a:effectLst/>
                          <a:latin typeface="Segoe UI" panose="020B0502040204020203" pitchFamily="34" charset="0"/>
                          <a:cs typeface="Segoe UI" panose="020B0502040204020203" pitchFamily="34" charset="0"/>
                        </a:rPr>
                        <a:t> </a:t>
                      </a:r>
                      <a:r>
                        <a:rPr lang="en-US" sz="1000">
                          <a:effectLst/>
                          <a:latin typeface="Segoe UI" panose="020B0502040204020203" pitchFamily="34" charset="0"/>
                          <a:cs typeface="Segoe UI" panose="020B0502040204020203" pitchFamily="34" charset="0"/>
                        </a:rPr>
                        <a:t>DIC</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30480" algn="r">
                        <a:lnSpc>
                          <a:spcPts val="1285"/>
                        </a:lnSpc>
                      </a:pPr>
                      <a:r>
                        <a:rPr lang="en-US" sz="1000">
                          <a:effectLst/>
                          <a:latin typeface="Segoe UI" panose="020B0502040204020203" pitchFamily="34" charset="0"/>
                          <a:cs typeface="Segoe UI" panose="020B0502040204020203" pitchFamily="34" charset="0"/>
                        </a:rPr>
                        <a:t>(21,364)</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extLst>
                  <a:ext uri="{0D108BD9-81ED-4DB2-BD59-A6C34878D82A}">
                    <a16:rowId xmlns:a16="http://schemas.microsoft.com/office/drawing/2014/main" val="2213866639"/>
                  </a:ext>
                </a:extLst>
              </a:tr>
              <a:tr h="233401">
                <a:tc>
                  <a:txBody>
                    <a:bodyPr/>
                    <a:lstStyle/>
                    <a:p>
                      <a:r>
                        <a:rPr lang="en-US"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tc>
                  <a:txBody>
                    <a:bodyPr/>
                    <a:lstStyle/>
                    <a:p>
                      <a:pPr marR="76835" algn="r">
                        <a:lnSpc>
                          <a:spcPts val="1345"/>
                        </a:lnSpc>
                        <a:spcBef>
                          <a:spcPts val="515"/>
                        </a:spcBef>
                        <a:spcAft>
                          <a:spcPts val="0"/>
                        </a:spcAft>
                      </a:pPr>
                      <a:r>
                        <a:rPr lang="en-US" sz="1000" b="1" u="none">
                          <a:solidFill>
                            <a:srgbClr val="254159"/>
                          </a:solidFill>
                          <a:effectLst/>
                          <a:latin typeface="Segoe UI" panose="020B0502040204020203" pitchFamily="34" charset="0"/>
                          <a:cs typeface="Segoe UI" panose="020B0502040204020203" pitchFamily="34" charset="0"/>
                        </a:rPr>
                        <a:t>130,074</a:t>
                      </a:r>
                      <a:endParaRPr lang="en-GB" sz="1000" b="1" u="none">
                        <a:solidFill>
                          <a:srgbClr val="254159"/>
                        </a:solidFill>
                        <a:effectLst/>
                        <a:latin typeface="Segoe UI" panose="020B0502040204020203" pitchFamily="34" charset="0"/>
                        <a:ea typeface="Tahoma" panose="020B0604030504040204" pitchFamily="34" charset="0"/>
                        <a:cs typeface="Segoe UI" panose="020B0502040204020203" pitchFamily="34" charset="0"/>
                      </a:endParaRPr>
                    </a:p>
                  </a:txBody>
                  <a:tcPr marL="68580" marR="68580" marT="0" marB="0">
                    <a:solidFill>
                      <a:srgbClr val="E8EDEF"/>
                    </a:solidFill>
                  </a:tcPr>
                </a:tc>
                <a:extLst>
                  <a:ext uri="{0D108BD9-81ED-4DB2-BD59-A6C34878D82A}">
                    <a16:rowId xmlns:a16="http://schemas.microsoft.com/office/drawing/2014/main" val="971974550"/>
                  </a:ext>
                </a:extLst>
              </a:tr>
            </a:tbl>
          </a:graphicData>
        </a:graphic>
      </p:graphicFrame>
      <p:sp>
        <p:nvSpPr>
          <p:cNvPr id="9" name="TextBox 8">
            <a:extLst>
              <a:ext uri="{FF2B5EF4-FFF2-40B4-BE49-F238E27FC236}">
                <a16:creationId xmlns:a16="http://schemas.microsoft.com/office/drawing/2014/main" id="{5140FFE3-6C11-1F5C-D00B-F58956E51554}"/>
              </a:ext>
            </a:extLst>
          </p:cNvPr>
          <p:cNvSpPr txBox="1"/>
          <p:nvPr/>
        </p:nvSpPr>
        <p:spPr>
          <a:xfrm>
            <a:off x="2127250" y="3026120"/>
            <a:ext cx="2603500" cy="261610"/>
          </a:xfrm>
          <a:prstGeom prst="rect">
            <a:avLst/>
          </a:prstGeom>
          <a:noFill/>
        </p:spPr>
        <p:txBody>
          <a:bodyPr wrap="square">
            <a:spAutoFit/>
          </a:bodyPr>
          <a:lstStyle/>
          <a:p>
            <a:pPr algn="ctr"/>
            <a:r>
              <a:rPr lang="en-GB" sz="1100" b="1" i="0" u="none" strike="noStrike" baseline="0">
                <a:solidFill>
                  <a:srgbClr val="254159"/>
                </a:solidFill>
                <a:latin typeface="Segoe UI" panose="020B0502040204020203" pitchFamily="34" charset="0"/>
                <a:cs typeface="Segoe UI" panose="020B0502040204020203" pitchFamily="34" charset="0"/>
              </a:rPr>
              <a:t>EQUITIES </a:t>
            </a:r>
            <a:endParaRPr lang="en-GB" sz="1100">
              <a:solidFill>
                <a:srgbClr val="254159"/>
              </a:solidFill>
              <a:latin typeface="Segoe UI" panose="020B0502040204020203" pitchFamily="34" charset="0"/>
              <a:cs typeface="Segoe UI" panose="020B0502040204020203" pitchFamily="34" charset="0"/>
            </a:endParaRPr>
          </a:p>
        </p:txBody>
      </p:sp>
      <p:sp>
        <p:nvSpPr>
          <p:cNvPr id="18" name="TextBox 17">
            <a:extLst>
              <a:ext uri="{FF2B5EF4-FFF2-40B4-BE49-F238E27FC236}">
                <a16:creationId xmlns:a16="http://schemas.microsoft.com/office/drawing/2014/main" id="{8622C9D0-A7B0-3768-8224-E946CBAF905B}"/>
              </a:ext>
            </a:extLst>
          </p:cNvPr>
          <p:cNvSpPr txBox="1"/>
          <p:nvPr/>
        </p:nvSpPr>
        <p:spPr>
          <a:xfrm>
            <a:off x="2127250" y="5768897"/>
            <a:ext cx="2603500" cy="261610"/>
          </a:xfrm>
          <a:prstGeom prst="rect">
            <a:avLst/>
          </a:prstGeom>
          <a:noFill/>
        </p:spPr>
        <p:txBody>
          <a:bodyPr wrap="square">
            <a:spAutoFit/>
          </a:bodyPr>
          <a:lstStyle/>
          <a:p>
            <a:pPr algn="ctr"/>
            <a:r>
              <a:rPr lang="en-GB" sz="1100" b="1" i="0" u="none" strike="noStrike" baseline="0">
                <a:solidFill>
                  <a:srgbClr val="254159"/>
                </a:solidFill>
                <a:latin typeface="Segoe UI" panose="020B0502040204020203" pitchFamily="34" charset="0"/>
                <a:cs typeface="Segoe UI" panose="020B0502040204020203" pitchFamily="34" charset="0"/>
              </a:rPr>
              <a:t>PRIOR PERIOD ADJUSTMENT </a:t>
            </a:r>
            <a:endParaRPr lang="en-GB" sz="1100">
              <a:solidFill>
                <a:srgbClr val="254159"/>
              </a:solidFill>
              <a:latin typeface="Segoe UI" panose="020B0502040204020203" pitchFamily="34" charset="0"/>
              <a:cs typeface="Segoe UI" panose="020B0502040204020203" pitchFamily="34" charset="0"/>
            </a:endParaRPr>
          </a:p>
        </p:txBody>
      </p:sp>
      <p:cxnSp>
        <p:nvCxnSpPr>
          <p:cNvPr id="23" name="Straight Connector 22">
            <a:extLst>
              <a:ext uri="{FF2B5EF4-FFF2-40B4-BE49-F238E27FC236}">
                <a16:creationId xmlns:a16="http://schemas.microsoft.com/office/drawing/2014/main" id="{1406F98B-964D-791E-E97E-B2031391909E}"/>
              </a:ext>
            </a:extLst>
          </p:cNvPr>
          <p:cNvCxnSpPr>
            <a:cxnSpLocks/>
          </p:cNvCxnSpPr>
          <p:nvPr/>
        </p:nvCxnSpPr>
        <p:spPr>
          <a:xfrm>
            <a:off x="682081" y="3926406"/>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24172C7-ADDE-6AFB-E810-E9C5D6B59341}"/>
              </a:ext>
            </a:extLst>
          </p:cNvPr>
          <p:cNvCxnSpPr>
            <a:cxnSpLocks/>
          </p:cNvCxnSpPr>
          <p:nvPr/>
        </p:nvCxnSpPr>
        <p:spPr>
          <a:xfrm>
            <a:off x="682081" y="4109286"/>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8EB0E60-8146-CD6F-C893-966CCE7C43B4}"/>
              </a:ext>
            </a:extLst>
          </p:cNvPr>
          <p:cNvCxnSpPr>
            <a:cxnSpLocks/>
          </p:cNvCxnSpPr>
          <p:nvPr/>
        </p:nvCxnSpPr>
        <p:spPr>
          <a:xfrm>
            <a:off x="657697" y="4292166"/>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1F61F6D-A744-FDD4-9BEC-40AD75DB6C56}"/>
              </a:ext>
            </a:extLst>
          </p:cNvPr>
          <p:cNvCxnSpPr>
            <a:cxnSpLocks/>
          </p:cNvCxnSpPr>
          <p:nvPr/>
        </p:nvCxnSpPr>
        <p:spPr>
          <a:xfrm>
            <a:off x="657697" y="4755462"/>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BF81548F-4374-6771-8CEC-A10ACD05C3AC}"/>
              </a:ext>
            </a:extLst>
          </p:cNvPr>
          <p:cNvCxnSpPr>
            <a:cxnSpLocks/>
          </p:cNvCxnSpPr>
          <p:nvPr/>
        </p:nvCxnSpPr>
        <p:spPr>
          <a:xfrm>
            <a:off x="624250" y="6395286"/>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528C9C21-416F-45E5-382E-4EA38A6420DE}"/>
              </a:ext>
            </a:extLst>
          </p:cNvPr>
          <p:cNvCxnSpPr>
            <a:cxnSpLocks/>
          </p:cNvCxnSpPr>
          <p:nvPr/>
        </p:nvCxnSpPr>
        <p:spPr>
          <a:xfrm>
            <a:off x="624250" y="6633030"/>
            <a:ext cx="5609499" cy="0"/>
          </a:xfrm>
          <a:prstGeom prst="line">
            <a:avLst/>
          </a:prstGeom>
          <a:ln>
            <a:solidFill>
              <a:srgbClr val="25415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0911575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5511D537-7B2A-5B7C-7129-5A562825491A}"/>
              </a:ext>
            </a:extLst>
          </p:cNvPr>
          <p:cNvGraphicFramePr>
            <a:graphicFrameLocks noGrp="1"/>
          </p:cNvGraphicFramePr>
          <p:nvPr>
            <p:extLst>
              <p:ext uri="{D42A27DB-BD31-4B8C-83A1-F6EECF244321}">
                <p14:modId xmlns:p14="http://schemas.microsoft.com/office/powerpoint/2010/main" val="2841193177"/>
              </p:ext>
            </p:extLst>
          </p:nvPr>
        </p:nvGraphicFramePr>
        <p:xfrm>
          <a:off x="887689" y="961338"/>
          <a:ext cx="5082622" cy="8308685"/>
        </p:xfrm>
        <a:graphic>
          <a:graphicData uri="http://schemas.openxmlformats.org/drawingml/2006/table">
            <a:tbl>
              <a:tblPr firstRow="1" firstCol="1" bandRow="1">
                <a:tableStyleId>{5940675A-B579-460E-94D1-54222C63F5DA}</a:tableStyleId>
              </a:tblPr>
              <a:tblGrid>
                <a:gridCol w="722260">
                  <a:extLst>
                    <a:ext uri="{9D8B030D-6E8A-4147-A177-3AD203B41FA5}">
                      <a16:colId xmlns:a16="http://schemas.microsoft.com/office/drawing/2014/main" val="1800895443"/>
                    </a:ext>
                  </a:extLst>
                </a:gridCol>
                <a:gridCol w="4360362">
                  <a:extLst>
                    <a:ext uri="{9D8B030D-6E8A-4147-A177-3AD203B41FA5}">
                      <a16:colId xmlns:a16="http://schemas.microsoft.com/office/drawing/2014/main" val="1160915652"/>
                    </a:ext>
                  </a:extLst>
                </a:gridCol>
              </a:tblGrid>
              <a:tr h="112119">
                <a:tc>
                  <a:txBody>
                    <a:bodyPr/>
                    <a:lstStyle/>
                    <a:p>
                      <a:pPr algn="ctr">
                        <a:lnSpc>
                          <a:spcPct val="107000"/>
                        </a:lnSpc>
                        <a:spcAft>
                          <a:spcPts val="800"/>
                        </a:spcAft>
                      </a:pPr>
                      <a:r>
                        <a:rPr lang="en-GB" sz="1000" b="1">
                          <a:solidFill>
                            <a:schemeClr val="bg1"/>
                          </a:solidFill>
                          <a:effectLst/>
                          <a:latin typeface="Segoe UI" panose="020B0502040204020203" pitchFamily="34" charset="0"/>
                          <a:cs typeface="Segoe UI" panose="020B0502040204020203" pitchFamily="34" charset="0"/>
                        </a:rPr>
                        <a:t>S/N</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254159"/>
                    </a:solidFill>
                  </a:tcPr>
                </a:tc>
                <a:tc>
                  <a:txBody>
                    <a:bodyPr/>
                    <a:lstStyle/>
                    <a:p>
                      <a:pPr algn="ctr">
                        <a:lnSpc>
                          <a:spcPct val="107000"/>
                        </a:lnSpc>
                        <a:spcAft>
                          <a:spcPts val="800"/>
                        </a:spcAft>
                      </a:pPr>
                      <a:r>
                        <a:rPr lang="en-GB" sz="1000" b="1">
                          <a:solidFill>
                            <a:schemeClr val="bg1"/>
                          </a:solidFill>
                          <a:effectLst/>
                          <a:latin typeface="Segoe UI" panose="020B0502040204020203" pitchFamily="34" charset="0"/>
                          <a:cs typeface="Segoe UI" panose="020B0502040204020203" pitchFamily="34" charset="0"/>
                        </a:rPr>
                        <a:t>NAME</a:t>
                      </a:r>
                      <a:endParaRPr lang="en-GB" sz="10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254159"/>
                    </a:solidFill>
                  </a:tcPr>
                </a:tc>
                <a:extLst>
                  <a:ext uri="{0D108BD9-81ED-4DB2-BD59-A6C34878D82A}">
                    <a16:rowId xmlns:a16="http://schemas.microsoft.com/office/drawing/2014/main" val="911144453"/>
                  </a:ext>
                </a:extLst>
              </a:tr>
              <a:tr h="118361">
                <a:tc gridSpan="2">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extLst>
                  <a:ext uri="{0D108BD9-81ED-4DB2-BD59-A6C34878D82A}">
                    <a16:rowId xmlns:a16="http://schemas.microsoft.com/office/drawing/2014/main" val="2498452990"/>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1</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Accra Digital Centre</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047364953"/>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2</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AirtelTigo Ghana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717989675"/>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3</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Architectural Engineering Services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346810987"/>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4</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Bulk Oil &amp; Storage Transportation Company</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53690985"/>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5</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Consolidated Bank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3525956"/>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6</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Electricity Company of Ghana</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16931021"/>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7</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Airports Company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016153811"/>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8</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Commodity Exchange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79003470"/>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9</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Cocoa Board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80125643"/>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10</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Cylinder Manufacturing Company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39267741"/>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11</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Development Bank Ghana</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58265624"/>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12</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Exim Bank</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729577516"/>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13</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Grid Company</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94639892"/>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14</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Heavy Equipment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207135781"/>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15</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Post Company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61098976"/>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16</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Publishing Company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135244633"/>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17</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Railway Company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61338339"/>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18</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Reinsurance Company</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26275115"/>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19</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Supply Company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4452306"/>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20</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Tourism Development Company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49493759"/>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21</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Trade Fair Company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9593143"/>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22</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Water Company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73857521"/>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23</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GIHOC Distilleries</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79724837"/>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24</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GNPA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797703422"/>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25</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Graphic Communications Group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46040435"/>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26</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Irrigation Company of the Upper Region</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38959281"/>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27</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Kumasi City Market</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73822976"/>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28</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National Food Buffer Stock Company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84818933"/>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29</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New Times Corporation</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009081923"/>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30</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Precious Minerals Marketing Company</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16055425"/>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31</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PSC Tema Shipyard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54549575"/>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32</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State Housing Company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52157788"/>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33</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TDC Development Company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12247793"/>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34</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Tema Oil Refinery Company Limited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43339743"/>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35</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Venture Capital Trust Fund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359273021"/>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36</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Volta River Authority</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382665150"/>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37</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E.S.L.A PLC</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99701631"/>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38</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Amalgamated Trust PLC</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253996455"/>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39</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Electronic Waste Fund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67689446"/>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40</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Education Trust Fund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91907075"/>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41</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Infrastructure Investment Fund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26142909"/>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42</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Investment Fund for Electronic Communications</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1661425"/>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43</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Road Fund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39503195"/>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44</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Bui Power Authority</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02439065"/>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45</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Deposit Protection Corporation</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78532601"/>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46</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Integrated Aluminium Development Corporation</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767007152"/>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47</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Integrated Iron and Steel Development Corporation</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25818689"/>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48</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National Petroleum Corporation</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04756473"/>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49</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National Gas Company</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92397792"/>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50</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Ghana Ports and Harbours Authority</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27245477"/>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51</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Minerals Income Investment Fund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256007754"/>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52</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National Homeownership Fund</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9205352"/>
                  </a:ext>
                </a:extLst>
              </a:tr>
              <a:tr h="112119">
                <a:tc>
                  <a:txBody>
                    <a:bodyPr/>
                    <a:lstStyle/>
                    <a:p>
                      <a:pPr algn="ctr">
                        <a:lnSpc>
                          <a:spcPct val="107000"/>
                        </a:lnSpc>
                        <a:spcAft>
                          <a:spcPts val="800"/>
                        </a:spcAft>
                      </a:pPr>
                      <a:r>
                        <a:rPr lang="en-GB" sz="1000">
                          <a:effectLst/>
                          <a:latin typeface="Segoe UI" panose="020B0502040204020203" pitchFamily="34" charset="0"/>
                          <a:cs typeface="Segoe UI" panose="020B0502040204020203" pitchFamily="34" charset="0"/>
                        </a:rPr>
                        <a:t>53</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800"/>
                        </a:spcAft>
                      </a:pPr>
                      <a:r>
                        <a:rPr lang="en-GB" sz="1000">
                          <a:effectLst/>
                          <a:latin typeface="Segoe UI" panose="020B0502040204020203" pitchFamily="34" charset="0"/>
                          <a:cs typeface="Segoe UI" panose="020B0502040204020203" pitchFamily="34" charset="0"/>
                        </a:rPr>
                        <a:t>Social Investment Fund   </a:t>
                      </a:r>
                      <a:endParaRPr lang="en-GB" sz="1000">
                        <a:effectLst/>
                        <a:latin typeface="Segoe UI" panose="020B0502040204020203" pitchFamily="34" charset="0"/>
                        <a:ea typeface="Calibri" panose="020F0502020204030204" pitchFamily="34" charset="0"/>
                        <a:cs typeface="Segoe UI" panose="020B0502040204020203" pitchFamily="34" charset="0"/>
                      </a:endParaRPr>
                    </a:p>
                  </a:txBody>
                  <a:tcPr marL="41103" marR="41103"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36581397"/>
                  </a:ext>
                </a:extLst>
              </a:tr>
            </a:tbl>
          </a:graphicData>
        </a:graphic>
      </p:graphicFrame>
      <p:sp>
        <p:nvSpPr>
          <p:cNvPr id="5" name="TextBox 4">
            <a:extLst>
              <a:ext uri="{FF2B5EF4-FFF2-40B4-BE49-F238E27FC236}">
                <a16:creationId xmlns:a16="http://schemas.microsoft.com/office/drawing/2014/main" id="{080710C2-1707-F659-3B1C-AAEDE0B88BF2}"/>
              </a:ext>
            </a:extLst>
          </p:cNvPr>
          <p:cNvSpPr txBox="1"/>
          <p:nvPr/>
        </p:nvSpPr>
        <p:spPr>
          <a:xfrm>
            <a:off x="1714500" y="470977"/>
            <a:ext cx="3429000" cy="311239"/>
          </a:xfrm>
          <a:prstGeom prst="rect">
            <a:avLst/>
          </a:prstGeom>
          <a:noFill/>
        </p:spPr>
        <p:txBody>
          <a:bodyPr wrap="square">
            <a:spAutoFit/>
          </a:bodyPr>
          <a:lstStyle/>
          <a:p>
            <a:pPr algn="ctr">
              <a:lnSpc>
                <a:spcPct val="107000"/>
              </a:lnSpc>
              <a:spcAft>
                <a:spcPts val="800"/>
              </a:spcAft>
            </a:pPr>
            <a:r>
              <a:rPr lang="en-GB" sz="1400" b="1">
                <a:solidFill>
                  <a:srgbClr val="254159"/>
                </a:solidFill>
                <a:effectLst/>
                <a:latin typeface="Segoe UI" panose="020B0502040204020203" pitchFamily="34" charset="0"/>
                <a:cs typeface="Segoe UI" panose="020B0502040204020203" pitchFamily="34" charset="0"/>
              </a:rPr>
              <a:t>STATE-OWNED ENTERPRISES</a:t>
            </a:r>
            <a:endParaRPr lang="en-GB" sz="14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p:txBody>
      </p:sp>
      <p:cxnSp>
        <p:nvCxnSpPr>
          <p:cNvPr id="10" name="Straight Connector 9">
            <a:extLst>
              <a:ext uri="{FF2B5EF4-FFF2-40B4-BE49-F238E27FC236}">
                <a16:creationId xmlns:a16="http://schemas.microsoft.com/office/drawing/2014/main" id="{B2976AF3-D2C5-0938-1B82-438BA1F50137}"/>
              </a:ext>
            </a:extLst>
          </p:cNvPr>
          <p:cNvCxnSpPr/>
          <p:nvPr/>
        </p:nvCxnSpPr>
        <p:spPr>
          <a:xfrm>
            <a:off x="880069" y="140970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3EB59AB-D760-F484-3C15-0FC41306A74C}"/>
              </a:ext>
            </a:extLst>
          </p:cNvPr>
          <p:cNvCxnSpPr/>
          <p:nvPr/>
        </p:nvCxnSpPr>
        <p:spPr>
          <a:xfrm>
            <a:off x="880069" y="156819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8A45A5E-04AE-1281-90A7-75CD59990369}"/>
              </a:ext>
            </a:extLst>
          </p:cNvPr>
          <p:cNvCxnSpPr/>
          <p:nvPr/>
        </p:nvCxnSpPr>
        <p:spPr>
          <a:xfrm>
            <a:off x="887689" y="170230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4229360-2365-4F78-4710-E3C81C340959}"/>
              </a:ext>
            </a:extLst>
          </p:cNvPr>
          <p:cNvCxnSpPr/>
          <p:nvPr/>
        </p:nvCxnSpPr>
        <p:spPr>
          <a:xfrm>
            <a:off x="887689" y="186080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264B632C-7E44-3828-0B1B-4958AFAFCFB5}"/>
              </a:ext>
            </a:extLst>
          </p:cNvPr>
          <p:cNvCxnSpPr/>
          <p:nvPr/>
        </p:nvCxnSpPr>
        <p:spPr>
          <a:xfrm>
            <a:off x="898357" y="200710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CB383C8-C769-6EBD-8B4A-461E652A7389}"/>
              </a:ext>
            </a:extLst>
          </p:cNvPr>
          <p:cNvCxnSpPr/>
          <p:nvPr/>
        </p:nvCxnSpPr>
        <p:spPr>
          <a:xfrm>
            <a:off x="898357" y="216560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B85A2DD-EEC2-0002-D1D0-B8C3D4ACE726}"/>
              </a:ext>
            </a:extLst>
          </p:cNvPr>
          <p:cNvCxnSpPr/>
          <p:nvPr/>
        </p:nvCxnSpPr>
        <p:spPr>
          <a:xfrm>
            <a:off x="892261" y="229971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EA4B400-D3A4-C5DD-5814-9FDB32B96FE4}"/>
              </a:ext>
            </a:extLst>
          </p:cNvPr>
          <p:cNvCxnSpPr/>
          <p:nvPr/>
        </p:nvCxnSpPr>
        <p:spPr>
          <a:xfrm>
            <a:off x="894547" y="245821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0B80B51-FFB3-7DEE-0750-ED0536793CBC}"/>
              </a:ext>
            </a:extLst>
          </p:cNvPr>
          <p:cNvCxnSpPr/>
          <p:nvPr/>
        </p:nvCxnSpPr>
        <p:spPr>
          <a:xfrm>
            <a:off x="886165" y="262280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D9649A0-A939-053E-A115-D482B751FBB8}"/>
              </a:ext>
            </a:extLst>
          </p:cNvPr>
          <p:cNvCxnSpPr/>
          <p:nvPr/>
        </p:nvCxnSpPr>
        <p:spPr>
          <a:xfrm>
            <a:off x="886165" y="278130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D49D44B0-3AD5-3669-9579-D80DA5B0FD29}"/>
              </a:ext>
            </a:extLst>
          </p:cNvPr>
          <p:cNvCxnSpPr/>
          <p:nvPr/>
        </p:nvCxnSpPr>
        <p:spPr>
          <a:xfrm>
            <a:off x="893785" y="291541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05DE7F5-C838-99C9-F26B-7ED519BBCC6D}"/>
              </a:ext>
            </a:extLst>
          </p:cNvPr>
          <p:cNvCxnSpPr/>
          <p:nvPr/>
        </p:nvCxnSpPr>
        <p:spPr>
          <a:xfrm>
            <a:off x="886165" y="307390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6177BE6-169B-0553-13D9-144C2C3CFC62}"/>
              </a:ext>
            </a:extLst>
          </p:cNvPr>
          <p:cNvCxnSpPr/>
          <p:nvPr/>
        </p:nvCxnSpPr>
        <p:spPr>
          <a:xfrm>
            <a:off x="896833" y="322021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647E49EC-9E84-72C0-73C2-A59E2496A401}"/>
              </a:ext>
            </a:extLst>
          </p:cNvPr>
          <p:cNvCxnSpPr/>
          <p:nvPr/>
        </p:nvCxnSpPr>
        <p:spPr>
          <a:xfrm>
            <a:off x="896833" y="337870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B0F7C8E1-C546-DFAA-00A8-813FEA8A5166}"/>
              </a:ext>
            </a:extLst>
          </p:cNvPr>
          <p:cNvCxnSpPr/>
          <p:nvPr/>
        </p:nvCxnSpPr>
        <p:spPr>
          <a:xfrm>
            <a:off x="890737" y="351282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B4D998-B8DB-AAE4-26DF-C045368896A8}"/>
              </a:ext>
            </a:extLst>
          </p:cNvPr>
          <p:cNvCxnSpPr/>
          <p:nvPr/>
        </p:nvCxnSpPr>
        <p:spPr>
          <a:xfrm>
            <a:off x="896833" y="367131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80252F60-6A51-8D73-5196-9108D0BDCE9B}"/>
              </a:ext>
            </a:extLst>
          </p:cNvPr>
          <p:cNvCxnSpPr/>
          <p:nvPr/>
        </p:nvCxnSpPr>
        <p:spPr>
          <a:xfrm>
            <a:off x="898357" y="383590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B9684865-3E59-532F-32CE-53426C937B20}"/>
              </a:ext>
            </a:extLst>
          </p:cNvPr>
          <p:cNvCxnSpPr/>
          <p:nvPr/>
        </p:nvCxnSpPr>
        <p:spPr>
          <a:xfrm>
            <a:off x="893277" y="399440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57DC30B9-E57A-2218-3872-182042E378A2}"/>
              </a:ext>
            </a:extLst>
          </p:cNvPr>
          <p:cNvCxnSpPr/>
          <p:nvPr/>
        </p:nvCxnSpPr>
        <p:spPr>
          <a:xfrm>
            <a:off x="900897" y="412851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D7BCC757-0C2A-99BB-287D-1494E2DC0CEB}"/>
              </a:ext>
            </a:extLst>
          </p:cNvPr>
          <p:cNvCxnSpPr/>
          <p:nvPr/>
        </p:nvCxnSpPr>
        <p:spPr>
          <a:xfrm>
            <a:off x="895817" y="428701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C663F499-DB19-F493-9E60-450D8C336DCD}"/>
              </a:ext>
            </a:extLst>
          </p:cNvPr>
          <p:cNvCxnSpPr/>
          <p:nvPr/>
        </p:nvCxnSpPr>
        <p:spPr>
          <a:xfrm>
            <a:off x="896624" y="443331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1C4432EB-9154-2A38-A621-4D6E4C503CD3}"/>
              </a:ext>
            </a:extLst>
          </p:cNvPr>
          <p:cNvCxnSpPr/>
          <p:nvPr/>
        </p:nvCxnSpPr>
        <p:spPr>
          <a:xfrm>
            <a:off x="896624" y="459181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037DD5E9-F7D4-3278-E903-2C936BECEC35}"/>
              </a:ext>
            </a:extLst>
          </p:cNvPr>
          <p:cNvCxnSpPr/>
          <p:nvPr/>
        </p:nvCxnSpPr>
        <p:spPr>
          <a:xfrm>
            <a:off x="896878" y="472592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8014E360-F796-A924-AAD0-FF25AD0BD0EE}"/>
              </a:ext>
            </a:extLst>
          </p:cNvPr>
          <p:cNvCxnSpPr/>
          <p:nvPr/>
        </p:nvCxnSpPr>
        <p:spPr>
          <a:xfrm>
            <a:off x="895354" y="488442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2437BB71-A2EA-D4B1-5DE8-28D5263D55FB}"/>
              </a:ext>
            </a:extLst>
          </p:cNvPr>
          <p:cNvCxnSpPr/>
          <p:nvPr/>
        </p:nvCxnSpPr>
        <p:spPr>
          <a:xfrm>
            <a:off x="894592" y="504901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729C5899-1D97-5B65-FA7E-43A9AA8398AD}"/>
              </a:ext>
            </a:extLst>
          </p:cNvPr>
          <p:cNvCxnSpPr/>
          <p:nvPr/>
        </p:nvCxnSpPr>
        <p:spPr>
          <a:xfrm>
            <a:off x="894592" y="520750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BBCA4725-410C-14F8-B73D-C7DAE5354E82}"/>
              </a:ext>
            </a:extLst>
          </p:cNvPr>
          <p:cNvCxnSpPr/>
          <p:nvPr/>
        </p:nvCxnSpPr>
        <p:spPr>
          <a:xfrm>
            <a:off x="894592" y="534162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94A8EF6F-0D5F-AC1B-FA85-93A12BFDF66A}"/>
              </a:ext>
            </a:extLst>
          </p:cNvPr>
          <p:cNvCxnSpPr/>
          <p:nvPr/>
        </p:nvCxnSpPr>
        <p:spPr>
          <a:xfrm>
            <a:off x="890782" y="550011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CA226259-3B9A-46DC-E6EE-A27EB1BF7F8A}"/>
              </a:ext>
            </a:extLst>
          </p:cNvPr>
          <p:cNvCxnSpPr/>
          <p:nvPr/>
        </p:nvCxnSpPr>
        <p:spPr>
          <a:xfrm>
            <a:off x="893830" y="564642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7984C9FB-2D66-EC64-3599-A7CAEA100BC9}"/>
              </a:ext>
            </a:extLst>
          </p:cNvPr>
          <p:cNvCxnSpPr/>
          <p:nvPr/>
        </p:nvCxnSpPr>
        <p:spPr>
          <a:xfrm>
            <a:off x="892306" y="579272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3076198A-AFCD-8C99-3C4F-DAD6560C724C}"/>
              </a:ext>
            </a:extLst>
          </p:cNvPr>
          <p:cNvCxnSpPr/>
          <p:nvPr/>
        </p:nvCxnSpPr>
        <p:spPr>
          <a:xfrm>
            <a:off x="886210" y="594207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0345FF14-D0B2-0CC1-E30A-F6B347642968}"/>
              </a:ext>
            </a:extLst>
          </p:cNvPr>
          <p:cNvCxnSpPr/>
          <p:nvPr/>
        </p:nvCxnSpPr>
        <p:spPr>
          <a:xfrm>
            <a:off x="892306" y="608533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FA356E4F-B96A-A3F1-4DF8-4217620CDA93}"/>
              </a:ext>
            </a:extLst>
          </p:cNvPr>
          <p:cNvCxnSpPr/>
          <p:nvPr/>
        </p:nvCxnSpPr>
        <p:spPr>
          <a:xfrm>
            <a:off x="884686" y="624382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A4A82644-6CC0-3649-A51C-DD2D655796BB}"/>
              </a:ext>
            </a:extLst>
          </p:cNvPr>
          <p:cNvCxnSpPr/>
          <p:nvPr/>
        </p:nvCxnSpPr>
        <p:spPr>
          <a:xfrm>
            <a:off x="891544" y="640080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02F7BC8D-A9FD-C78D-895C-867E70881758}"/>
              </a:ext>
            </a:extLst>
          </p:cNvPr>
          <p:cNvCxnSpPr/>
          <p:nvPr/>
        </p:nvCxnSpPr>
        <p:spPr>
          <a:xfrm>
            <a:off x="887734" y="655548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CF355F4B-DA92-40C8-B59F-AB03E2CF5E55}"/>
              </a:ext>
            </a:extLst>
          </p:cNvPr>
          <p:cNvCxnSpPr/>
          <p:nvPr/>
        </p:nvCxnSpPr>
        <p:spPr>
          <a:xfrm>
            <a:off x="895354" y="670102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4A72B797-1424-7ED4-EC74-A6E781A2BD86}"/>
              </a:ext>
            </a:extLst>
          </p:cNvPr>
          <p:cNvCxnSpPr/>
          <p:nvPr/>
        </p:nvCxnSpPr>
        <p:spPr>
          <a:xfrm>
            <a:off x="891544" y="685952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6B4AAC9D-13AF-1BCA-6F76-6C876A28DF28}"/>
              </a:ext>
            </a:extLst>
          </p:cNvPr>
          <p:cNvCxnSpPr/>
          <p:nvPr/>
        </p:nvCxnSpPr>
        <p:spPr>
          <a:xfrm>
            <a:off x="886972" y="700582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E192EA5E-0DE8-EE90-00BC-9741AB42CDBC}"/>
              </a:ext>
            </a:extLst>
          </p:cNvPr>
          <p:cNvCxnSpPr/>
          <p:nvPr/>
        </p:nvCxnSpPr>
        <p:spPr>
          <a:xfrm>
            <a:off x="883162" y="716432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DB205978-F1FA-6420-D07B-AB4CBAC91C5E}"/>
              </a:ext>
            </a:extLst>
          </p:cNvPr>
          <p:cNvCxnSpPr/>
          <p:nvPr/>
        </p:nvCxnSpPr>
        <p:spPr>
          <a:xfrm>
            <a:off x="877066" y="729843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B7733EB7-42B2-F569-9923-B3E1C073A2F8}"/>
              </a:ext>
            </a:extLst>
          </p:cNvPr>
          <p:cNvCxnSpPr/>
          <p:nvPr/>
        </p:nvCxnSpPr>
        <p:spPr>
          <a:xfrm>
            <a:off x="883162" y="745693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32B34AF3-B947-B11A-375E-E0041A04E50A}"/>
              </a:ext>
            </a:extLst>
          </p:cNvPr>
          <p:cNvCxnSpPr/>
          <p:nvPr/>
        </p:nvCxnSpPr>
        <p:spPr>
          <a:xfrm>
            <a:off x="892306" y="762152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7D80A7D2-2D1E-F48C-1882-5476B1AC5616}"/>
              </a:ext>
            </a:extLst>
          </p:cNvPr>
          <p:cNvCxnSpPr/>
          <p:nvPr/>
        </p:nvCxnSpPr>
        <p:spPr>
          <a:xfrm>
            <a:off x="888496" y="778002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4C8B6AED-58C0-2F4A-CA26-FBE4DC857676}"/>
              </a:ext>
            </a:extLst>
          </p:cNvPr>
          <p:cNvCxnSpPr/>
          <p:nvPr/>
        </p:nvCxnSpPr>
        <p:spPr>
          <a:xfrm>
            <a:off x="884686" y="791413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49773F10-5165-F47F-4F23-A0856A47A3BE}"/>
              </a:ext>
            </a:extLst>
          </p:cNvPr>
          <p:cNvCxnSpPr/>
          <p:nvPr/>
        </p:nvCxnSpPr>
        <p:spPr>
          <a:xfrm>
            <a:off x="880876" y="807262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6E8A9D51-1985-C58A-9F25-3B6C92955E2C}"/>
              </a:ext>
            </a:extLst>
          </p:cNvPr>
          <p:cNvCxnSpPr/>
          <p:nvPr/>
        </p:nvCxnSpPr>
        <p:spPr>
          <a:xfrm>
            <a:off x="883924" y="821893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1897434D-4AD7-E8B5-78E9-CE5AD1A64FD1}"/>
              </a:ext>
            </a:extLst>
          </p:cNvPr>
          <p:cNvCxnSpPr/>
          <p:nvPr/>
        </p:nvCxnSpPr>
        <p:spPr>
          <a:xfrm>
            <a:off x="891544" y="837742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CB1811B9-5E13-7737-BB7B-9F7515D10648}"/>
              </a:ext>
            </a:extLst>
          </p:cNvPr>
          <p:cNvCxnSpPr/>
          <p:nvPr/>
        </p:nvCxnSpPr>
        <p:spPr>
          <a:xfrm>
            <a:off x="893068" y="851154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7F44A49A-FE8E-90F6-8BFE-8B002EF780A2}"/>
              </a:ext>
            </a:extLst>
          </p:cNvPr>
          <p:cNvCxnSpPr/>
          <p:nvPr/>
        </p:nvCxnSpPr>
        <p:spPr>
          <a:xfrm>
            <a:off x="887734" y="867003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839B3A93-A73F-5AFE-DF13-0E21428A58AC}"/>
              </a:ext>
            </a:extLst>
          </p:cNvPr>
          <p:cNvCxnSpPr/>
          <p:nvPr/>
        </p:nvCxnSpPr>
        <p:spPr>
          <a:xfrm>
            <a:off x="883162" y="883462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00A52972-D74A-8015-9A79-64B1A3EFE754}"/>
              </a:ext>
            </a:extLst>
          </p:cNvPr>
          <p:cNvCxnSpPr/>
          <p:nvPr/>
        </p:nvCxnSpPr>
        <p:spPr>
          <a:xfrm>
            <a:off x="894592" y="899312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C5D2536B-A0A8-71DD-A892-DC63CF9155C5}"/>
              </a:ext>
            </a:extLst>
          </p:cNvPr>
          <p:cNvCxnSpPr/>
          <p:nvPr/>
        </p:nvCxnSpPr>
        <p:spPr>
          <a:xfrm>
            <a:off x="886972" y="912723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930184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A389014-FD09-6EFA-2CC6-5258B6489B69}"/>
              </a:ext>
            </a:extLst>
          </p:cNvPr>
          <p:cNvGraphicFramePr>
            <a:graphicFrameLocks noGrp="1"/>
          </p:cNvGraphicFramePr>
          <p:nvPr>
            <p:extLst>
              <p:ext uri="{D42A27DB-BD31-4B8C-83A1-F6EECF244321}">
                <p14:modId xmlns:p14="http://schemas.microsoft.com/office/powerpoint/2010/main" val="1198217050"/>
              </p:ext>
            </p:extLst>
          </p:nvPr>
        </p:nvGraphicFramePr>
        <p:xfrm>
          <a:off x="900897" y="1631852"/>
          <a:ext cx="5076227" cy="6815273"/>
        </p:xfrm>
        <a:graphic>
          <a:graphicData uri="http://schemas.openxmlformats.org/drawingml/2006/table">
            <a:tbl>
              <a:tblPr firstRow="1" firstCol="1" bandRow="1">
                <a:tableStyleId>{5940675A-B579-460E-94D1-54222C63F5DA}</a:tableStyleId>
              </a:tblPr>
              <a:tblGrid>
                <a:gridCol w="671846">
                  <a:extLst>
                    <a:ext uri="{9D8B030D-6E8A-4147-A177-3AD203B41FA5}">
                      <a16:colId xmlns:a16="http://schemas.microsoft.com/office/drawing/2014/main" val="965598129"/>
                    </a:ext>
                  </a:extLst>
                </a:gridCol>
                <a:gridCol w="4404381">
                  <a:extLst>
                    <a:ext uri="{9D8B030D-6E8A-4147-A177-3AD203B41FA5}">
                      <a16:colId xmlns:a16="http://schemas.microsoft.com/office/drawing/2014/main" val="3112051128"/>
                    </a:ext>
                  </a:extLst>
                </a:gridCol>
              </a:tblGrid>
              <a:tr h="129786">
                <a:tc>
                  <a:txBody>
                    <a:bodyPr/>
                    <a:lstStyle/>
                    <a:p>
                      <a:pPr algn="ctr">
                        <a:lnSpc>
                          <a:spcPct val="107000"/>
                        </a:lnSpc>
                        <a:spcAft>
                          <a:spcPts val="800"/>
                        </a:spcAft>
                      </a:pPr>
                      <a:r>
                        <a:rPr lang="en-GB" sz="900" b="1">
                          <a:solidFill>
                            <a:schemeClr val="bg1"/>
                          </a:solidFill>
                          <a:effectLst/>
                          <a:latin typeface="Segoe UI" panose="020B0502040204020203" pitchFamily="34" charset="0"/>
                          <a:ea typeface="Calibri" panose="020F0502020204030204" pitchFamily="34" charset="0"/>
                          <a:cs typeface="Segoe UI" panose="020B0502040204020203" pitchFamily="34" charset="0"/>
                        </a:rPr>
                        <a:t>S/N</a:t>
                      </a: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algn="ctr">
                        <a:lnSpc>
                          <a:spcPct val="107000"/>
                        </a:lnSpc>
                        <a:spcAft>
                          <a:spcPts val="800"/>
                        </a:spcAft>
                      </a:pPr>
                      <a:r>
                        <a:rPr lang="en-GB" sz="900" b="1">
                          <a:solidFill>
                            <a:schemeClr val="bg1"/>
                          </a:solidFill>
                          <a:effectLst/>
                          <a:latin typeface="Segoe UI" panose="020B0502040204020203" pitchFamily="34" charset="0"/>
                          <a:ea typeface="Calibri" panose="020F0502020204030204" pitchFamily="34" charset="0"/>
                          <a:cs typeface="Segoe UI" panose="020B0502040204020203" pitchFamily="34" charset="0"/>
                        </a:rPr>
                        <a:t>NAME</a:t>
                      </a: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extLst>
                  <a:ext uri="{0D108BD9-81ED-4DB2-BD59-A6C34878D82A}">
                    <a16:rowId xmlns:a16="http://schemas.microsoft.com/office/drawing/2014/main" val="4008583526"/>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Accra Abattoir Company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93921802"/>
                  </a:ext>
                </a:extLst>
              </a:tr>
              <a:tr h="63429">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ADB Bank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19385977"/>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Cocoa Processing Company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3796880"/>
                  </a:ext>
                </a:extLst>
              </a:tr>
              <a:tr h="63429">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GCB Bank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2191989"/>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5</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a:t>
                      </a:r>
                      <a:r>
                        <a:rPr lang="en-GB" sz="900" err="1">
                          <a:effectLst/>
                          <a:latin typeface="Segoe UI" panose="020B0502040204020203" pitchFamily="34" charset="0"/>
                          <a:cs typeface="Segoe UI" panose="020B0502040204020203" pitchFamily="34" charset="0"/>
                        </a:rPr>
                        <a:t>Agro</a:t>
                      </a:r>
                      <a:r>
                        <a:rPr lang="en-GB" sz="900">
                          <a:effectLst/>
                          <a:latin typeface="Segoe UI" panose="020B0502040204020203" pitchFamily="34" charset="0"/>
                          <a:cs typeface="Segoe UI" panose="020B0502040204020203" pitchFamily="34" charset="0"/>
                        </a:rPr>
                        <a:t>-Food Company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91798915"/>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6</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Libya Arab Holding Company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34877"/>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7</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GOIL Company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29723013"/>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8</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Rubber Estates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6155420"/>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9</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Smart City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21390268"/>
                  </a:ext>
                </a:extLst>
              </a:tr>
              <a:tr h="196142">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10</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Women's Fund Company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563021641"/>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11</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Intercity STC Coaches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28551259"/>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12</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Kumasi Abattoir Company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89102942"/>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13</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Metro Mass Transit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150671301"/>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14</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Investment Bank</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254075644"/>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15</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PBC Company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40376910"/>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16</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SIC Insurance Company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67918111"/>
                  </a:ext>
                </a:extLst>
              </a:tr>
              <a:tr h="63429">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17</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SIC Life Company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11465529"/>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18</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Twifo Oil Palm Plantation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31732241"/>
                  </a:ext>
                </a:extLst>
              </a:tr>
              <a:tr h="181974">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19</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Telecommunications Company Limited (Vodafone)</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98807254"/>
                  </a:ext>
                </a:extLst>
              </a:tr>
              <a:tr h="196142">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20</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Volta Prairie Limited (Aveyime Rice Project)</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720732906"/>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21</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African Reinsurance Corporation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28282548"/>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22</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err="1">
                          <a:effectLst/>
                          <a:latin typeface="Segoe UI" panose="020B0502040204020203" pitchFamily="34" charset="0"/>
                          <a:cs typeface="Segoe UI" panose="020B0502040204020203" pitchFamily="34" charset="0"/>
                        </a:rPr>
                        <a:t>Benso</a:t>
                      </a:r>
                      <a:r>
                        <a:rPr lang="en-GB" sz="900">
                          <a:effectLst/>
                          <a:latin typeface="Segoe UI" panose="020B0502040204020203" pitchFamily="34" charset="0"/>
                          <a:cs typeface="Segoe UI" panose="020B0502040204020203" pitchFamily="34" charset="0"/>
                        </a:rPr>
                        <a:t> Oil Palm Plantation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91216806"/>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23</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Cement Company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77618518"/>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24</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Savannah Cement Company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59153419"/>
                  </a:ext>
                </a:extLst>
              </a:tr>
              <a:tr h="63429">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25</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Shelter- Afrique</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53896827"/>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26</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Standard Chartered Bank</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219033612"/>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27</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Abosso Goldfields (Ghana)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85495598"/>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28</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Adamus Resources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1372098"/>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29</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Anglogold Ashanti Iduapriem</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237143612"/>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30</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Anglogold Ashanti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522106793"/>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31</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Asanko Gold Ghana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79459326"/>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32</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Manganese Company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736519282"/>
                  </a:ext>
                </a:extLst>
              </a:tr>
              <a:tr h="196142">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33</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FGR (Bogoso/Prestea)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15829616"/>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34</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Golden Star (Wassa)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2882030"/>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35</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Goldfields Ghana Limited (Tarkwa)</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7255618"/>
                  </a:ext>
                </a:extLst>
              </a:tr>
              <a:tr h="63429">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36</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Goldfields Abosso</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16011121"/>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37</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Gold Recovery Ghana Ltd. </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93201015"/>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38</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Consolidated Diamonds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26111200"/>
                  </a:ext>
                </a:extLst>
              </a:tr>
              <a:tr h="196142">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39</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Kinross Mining (formerly Chirano Gold Mines)</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154902637"/>
                  </a:ext>
                </a:extLst>
              </a:tr>
              <a:tr h="63429">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40</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Med Mining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36791770"/>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41</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Mensin Gold Bibiani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68583178"/>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42</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Newmont Mining Company </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03470201"/>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43</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Noble Gold Bibiani Ltd. </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79733928"/>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44</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Owere Mines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771600662"/>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45</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Perseus Mining (Ghana) Limited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12016009"/>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46</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Asante Gold Corporation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28632514"/>
                  </a:ext>
                </a:extLst>
              </a:tr>
              <a:tr h="1297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47</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Prestea Sankofa Gold Ltd. </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23253" marR="23253"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90575834"/>
                  </a:ext>
                </a:extLst>
              </a:tr>
            </a:tbl>
          </a:graphicData>
        </a:graphic>
      </p:graphicFrame>
      <p:cxnSp>
        <p:nvCxnSpPr>
          <p:cNvPr id="4" name="Straight Connector 3">
            <a:extLst>
              <a:ext uri="{FF2B5EF4-FFF2-40B4-BE49-F238E27FC236}">
                <a16:creationId xmlns:a16="http://schemas.microsoft.com/office/drawing/2014/main" id="{6E9D6706-E768-5A1B-DE8B-E47F17BEEBDE}"/>
              </a:ext>
            </a:extLst>
          </p:cNvPr>
          <p:cNvCxnSpPr/>
          <p:nvPr/>
        </p:nvCxnSpPr>
        <p:spPr>
          <a:xfrm>
            <a:off x="880069" y="177771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73D1B0D4-5C40-10B3-63CD-73F45E878D65}"/>
              </a:ext>
            </a:extLst>
          </p:cNvPr>
          <p:cNvCxnSpPr/>
          <p:nvPr/>
        </p:nvCxnSpPr>
        <p:spPr>
          <a:xfrm>
            <a:off x="880069" y="191335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7A36D35A-6439-98AD-CFF6-1FC5887E28E6}"/>
              </a:ext>
            </a:extLst>
          </p:cNvPr>
          <p:cNvCxnSpPr/>
          <p:nvPr/>
        </p:nvCxnSpPr>
        <p:spPr>
          <a:xfrm>
            <a:off x="887689" y="207032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7D4401B-607D-03F9-8FAE-C60EAB8088D1}"/>
              </a:ext>
            </a:extLst>
          </p:cNvPr>
          <p:cNvCxnSpPr/>
          <p:nvPr/>
        </p:nvCxnSpPr>
        <p:spPr>
          <a:xfrm>
            <a:off x="887689" y="219072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C1418096-E7BC-AD1F-DDFC-ED2DD8C0065F}"/>
              </a:ext>
            </a:extLst>
          </p:cNvPr>
          <p:cNvCxnSpPr/>
          <p:nvPr/>
        </p:nvCxnSpPr>
        <p:spPr>
          <a:xfrm>
            <a:off x="898357" y="233702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73A9763B-E56C-DD9B-EFCB-7F7CE8720A60}"/>
              </a:ext>
            </a:extLst>
          </p:cNvPr>
          <p:cNvCxnSpPr/>
          <p:nvPr/>
        </p:nvCxnSpPr>
        <p:spPr>
          <a:xfrm>
            <a:off x="898357" y="248028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73140D46-E018-2580-4E26-E8BA56EDD5A4}"/>
              </a:ext>
            </a:extLst>
          </p:cNvPr>
          <p:cNvCxnSpPr/>
          <p:nvPr/>
        </p:nvCxnSpPr>
        <p:spPr>
          <a:xfrm>
            <a:off x="892261" y="261439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8621A4E-7E0D-C653-CA4F-32D375ED34E2}"/>
              </a:ext>
            </a:extLst>
          </p:cNvPr>
          <p:cNvCxnSpPr/>
          <p:nvPr/>
        </p:nvCxnSpPr>
        <p:spPr>
          <a:xfrm>
            <a:off x="894547" y="275003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357B3F0-D712-9D83-BFA6-8A9A52FFC1E2}"/>
              </a:ext>
            </a:extLst>
          </p:cNvPr>
          <p:cNvCxnSpPr/>
          <p:nvPr/>
        </p:nvCxnSpPr>
        <p:spPr>
          <a:xfrm>
            <a:off x="886165" y="291462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FA2ABA40-53C1-9D6F-F938-7CE1A5D4F886}"/>
              </a:ext>
            </a:extLst>
          </p:cNvPr>
          <p:cNvCxnSpPr/>
          <p:nvPr/>
        </p:nvCxnSpPr>
        <p:spPr>
          <a:xfrm>
            <a:off x="886165" y="307311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EEA337D-CEAD-4284-94C7-8EDF9AE053C2}"/>
              </a:ext>
            </a:extLst>
          </p:cNvPr>
          <p:cNvCxnSpPr/>
          <p:nvPr/>
        </p:nvCxnSpPr>
        <p:spPr>
          <a:xfrm>
            <a:off x="893785" y="323009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F35F2B5-B5E8-ACD5-EFA9-8F4CB23B1731}"/>
              </a:ext>
            </a:extLst>
          </p:cNvPr>
          <p:cNvCxnSpPr/>
          <p:nvPr/>
        </p:nvCxnSpPr>
        <p:spPr>
          <a:xfrm>
            <a:off x="886165" y="337334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95B574D6-02F9-FCF4-5CAB-0D5464DF1CF9}"/>
              </a:ext>
            </a:extLst>
          </p:cNvPr>
          <p:cNvCxnSpPr/>
          <p:nvPr/>
        </p:nvCxnSpPr>
        <p:spPr>
          <a:xfrm>
            <a:off x="896833" y="350441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3ABD846-E92B-81F0-186A-B03C9C4732AE}"/>
              </a:ext>
            </a:extLst>
          </p:cNvPr>
          <p:cNvCxnSpPr/>
          <p:nvPr/>
        </p:nvCxnSpPr>
        <p:spPr>
          <a:xfrm>
            <a:off x="896833" y="365528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1A8EFBB3-B810-4D7E-742A-04FABA9D316D}"/>
              </a:ext>
            </a:extLst>
          </p:cNvPr>
          <p:cNvCxnSpPr/>
          <p:nvPr/>
        </p:nvCxnSpPr>
        <p:spPr>
          <a:xfrm>
            <a:off x="890737" y="378939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62C167C-CDD0-4F92-3A71-B349FBCBDFDB}"/>
              </a:ext>
            </a:extLst>
          </p:cNvPr>
          <p:cNvCxnSpPr/>
          <p:nvPr/>
        </p:nvCxnSpPr>
        <p:spPr>
          <a:xfrm>
            <a:off x="896833" y="393265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EBF0286-A822-E65A-CCBB-9A9E381EF263}"/>
              </a:ext>
            </a:extLst>
          </p:cNvPr>
          <p:cNvCxnSpPr/>
          <p:nvPr/>
        </p:nvCxnSpPr>
        <p:spPr>
          <a:xfrm>
            <a:off x="898357" y="406676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B649E4DE-AC46-16BB-58A8-9A0A9A71E68C}"/>
              </a:ext>
            </a:extLst>
          </p:cNvPr>
          <p:cNvCxnSpPr/>
          <p:nvPr/>
        </p:nvCxnSpPr>
        <p:spPr>
          <a:xfrm>
            <a:off x="893277" y="421764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02FC228-BAEB-E207-1DB0-6280CF86C3D7}"/>
              </a:ext>
            </a:extLst>
          </p:cNvPr>
          <p:cNvCxnSpPr/>
          <p:nvPr/>
        </p:nvCxnSpPr>
        <p:spPr>
          <a:xfrm>
            <a:off x="900897" y="436191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56AE75C-BB53-17EB-2257-516B0AC2467F}"/>
              </a:ext>
            </a:extLst>
          </p:cNvPr>
          <p:cNvCxnSpPr/>
          <p:nvPr/>
        </p:nvCxnSpPr>
        <p:spPr>
          <a:xfrm>
            <a:off x="895817" y="454835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7734ABC-4015-FE64-E0B3-3B950B53F5C0}"/>
              </a:ext>
            </a:extLst>
          </p:cNvPr>
          <p:cNvCxnSpPr/>
          <p:nvPr/>
        </p:nvCxnSpPr>
        <p:spPr>
          <a:xfrm>
            <a:off x="896624" y="472259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2B28C37-16CD-67DF-C0C9-0901BDD6D7C8}"/>
              </a:ext>
            </a:extLst>
          </p:cNvPr>
          <p:cNvCxnSpPr/>
          <p:nvPr/>
        </p:nvCxnSpPr>
        <p:spPr>
          <a:xfrm>
            <a:off x="896624" y="487601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88F87BEA-AF68-5AF0-07E9-BA14A938C403}"/>
              </a:ext>
            </a:extLst>
          </p:cNvPr>
          <p:cNvCxnSpPr/>
          <p:nvPr/>
        </p:nvCxnSpPr>
        <p:spPr>
          <a:xfrm>
            <a:off x="896878" y="501012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F4686B60-C698-6296-A9B7-16E51A7C4BBF}"/>
              </a:ext>
            </a:extLst>
          </p:cNvPr>
          <p:cNvCxnSpPr/>
          <p:nvPr/>
        </p:nvCxnSpPr>
        <p:spPr>
          <a:xfrm>
            <a:off x="895354" y="516099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563FA1E8-5E1D-36CC-C77B-AEB5C9EFEBC7}"/>
              </a:ext>
            </a:extLst>
          </p:cNvPr>
          <p:cNvCxnSpPr/>
          <p:nvPr/>
        </p:nvCxnSpPr>
        <p:spPr>
          <a:xfrm>
            <a:off x="894592" y="528749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F71A509C-E0EF-0303-651E-AC4B116E35EE}"/>
              </a:ext>
            </a:extLst>
          </p:cNvPr>
          <p:cNvCxnSpPr/>
          <p:nvPr/>
        </p:nvCxnSpPr>
        <p:spPr>
          <a:xfrm>
            <a:off x="894592" y="543836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75AEBEAF-F1F4-6D1B-0234-9995D2FA8C8F}"/>
              </a:ext>
            </a:extLst>
          </p:cNvPr>
          <p:cNvCxnSpPr/>
          <p:nvPr/>
        </p:nvCxnSpPr>
        <p:spPr>
          <a:xfrm>
            <a:off x="894592" y="557247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34294C94-98D4-5F4B-193C-2A3B65EA1783}"/>
              </a:ext>
            </a:extLst>
          </p:cNvPr>
          <p:cNvCxnSpPr/>
          <p:nvPr/>
        </p:nvCxnSpPr>
        <p:spPr>
          <a:xfrm>
            <a:off x="890782" y="571573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11206768-9D46-307D-EB17-E2C393B6D578}"/>
              </a:ext>
            </a:extLst>
          </p:cNvPr>
          <p:cNvCxnSpPr/>
          <p:nvPr/>
        </p:nvCxnSpPr>
        <p:spPr>
          <a:xfrm>
            <a:off x="893830" y="586203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B5AE97B6-71F2-D41B-F9F7-EE5B483BF60E}"/>
              </a:ext>
            </a:extLst>
          </p:cNvPr>
          <p:cNvCxnSpPr/>
          <p:nvPr/>
        </p:nvCxnSpPr>
        <p:spPr>
          <a:xfrm>
            <a:off x="892306" y="600834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158E7AF4-F551-C45C-9FF7-9528FCBEA881}"/>
              </a:ext>
            </a:extLst>
          </p:cNvPr>
          <p:cNvCxnSpPr/>
          <p:nvPr/>
        </p:nvCxnSpPr>
        <p:spPr>
          <a:xfrm>
            <a:off x="886210" y="613483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538174C5-EFD4-5E00-242C-234E50599D84}"/>
              </a:ext>
            </a:extLst>
          </p:cNvPr>
          <p:cNvCxnSpPr/>
          <p:nvPr/>
        </p:nvCxnSpPr>
        <p:spPr>
          <a:xfrm>
            <a:off x="892306" y="628571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31E21991-8488-8151-8FEC-A1735FE3C128}"/>
              </a:ext>
            </a:extLst>
          </p:cNvPr>
          <p:cNvCxnSpPr/>
          <p:nvPr/>
        </p:nvCxnSpPr>
        <p:spPr>
          <a:xfrm>
            <a:off x="884686" y="645182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E61A8524-A291-251F-5350-8AB212EDD61B}"/>
              </a:ext>
            </a:extLst>
          </p:cNvPr>
          <p:cNvCxnSpPr/>
          <p:nvPr/>
        </p:nvCxnSpPr>
        <p:spPr>
          <a:xfrm>
            <a:off x="891544" y="660879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E3491B00-9F57-3930-C3B6-37B7D1262DF9}"/>
              </a:ext>
            </a:extLst>
          </p:cNvPr>
          <p:cNvCxnSpPr/>
          <p:nvPr/>
        </p:nvCxnSpPr>
        <p:spPr>
          <a:xfrm>
            <a:off x="887734" y="675586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72C3C8A0-18AE-7D22-6D66-D676A9137ECA}"/>
              </a:ext>
            </a:extLst>
          </p:cNvPr>
          <p:cNvCxnSpPr/>
          <p:nvPr/>
        </p:nvCxnSpPr>
        <p:spPr>
          <a:xfrm>
            <a:off x="895354" y="687854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EBAFA225-7F7E-B400-948F-6786D0FDB770}"/>
              </a:ext>
            </a:extLst>
          </p:cNvPr>
          <p:cNvCxnSpPr/>
          <p:nvPr/>
        </p:nvCxnSpPr>
        <p:spPr>
          <a:xfrm>
            <a:off x="891544" y="703704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5D983B04-9BFC-7E73-264B-0728FD01B7AB}"/>
              </a:ext>
            </a:extLst>
          </p:cNvPr>
          <p:cNvCxnSpPr/>
          <p:nvPr/>
        </p:nvCxnSpPr>
        <p:spPr>
          <a:xfrm>
            <a:off x="886972" y="718334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D069513C-8792-B426-93AB-A23D503B5B66}"/>
              </a:ext>
            </a:extLst>
          </p:cNvPr>
          <p:cNvCxnSpPr/>
          <p:nvPr/>
        </p:nvCxnSpPr>
        <p:spPr>
          <a:xfrm>
            <a:off x="883162" y="734184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AC06D73C-110B-4831-149E-5AD2173CA34C}"/>
              </a:ext>
            </a:extLst>
          </p:cNvPr>
          <p:cNvCxnSpPr/>
          <p:nvPr/>
        </p:nvCxnSpPr>
        <p:spPr>
          <a:xfrm>
            <a:off x="877066" y="749119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45A50361-AB85-9942-D563-BB6889B4EC94}"/>
              </a:ext>
            </a:extLst>
          </p:cNvPr>
          <p:cNvCxnSpPr/>
          <p:nvPr/>
        </p:nvCxnSpPr>
        <p:spPr>
          <a:xfrm>
            <a:off x="883162" y="764969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A27FFF9B-BAFF-67A4-6DC2-996FFBEAE715}"/>
              </a:ext>
            </a:extLst>
          </p:cNvPr>
          <p:cNvCxnSpPr/>
          <p:nvPr/>
        </p:nvCxnSpPr>
        <p:spPr>
          <a:xfrm>
            <a:off x="892306" y="780666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7C2D900A-8ACA-75D9-EF5C-DF4E9523E284}"/>
              </a:ext>
            </a:extLst>
          </p:cNvPr>
          <p:cNvCxnSpPr/>
          <p:nvPr/>
        </p:nvCxnSpPr>
        <p:spPr>
          <a:xfrm>
            <a:off x="888496" y="793467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65FB7667-733A-3A39-A65F-D440420C6F16}"/>
              </a:ext>
            </a:extLst>
          </p:cNvPr>
          <p:cNvCxnSpPr/>
          <p:nvPr/>
        </p:nvCxnSpPr>
        <p:spPr>
          <a:xfrm>
            <a:off x="884686" y="806117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75E0139F-3E15-B9CF-8ED5-78F93AF3213D}"/>
              </a:ext>
            </a:extLst>
          </p:cNvPr>
          <p:cNvCxnSpPr/>
          <p:nvPr/>
        </p:nvCxnSpPr>
        <p:spPr>
          <a:xfrm>
            <a:off x="880876" y="821204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98B073B0-C684-A8F0-FC30-394FFC2CBBDD}"/>
              </a:ext>
            </a:extLst>
          </p:cNvPr>
          <p:cNvCxnSpPr/>
          <p:nvPr/>
        </p:nvCxnSpPr>
        <p:spPr>
          <a:xfrm>
            <a:off x="883924" y="834311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7467A5C1-38B2-1C64-318C-BDBBB4CF8DDF}"/>
              </a:ext>
            </a:extLst>
          </p:cNvPr>
          <p:cNvCxnSpPr/>
          <p:nvPr/>
        </p:nvCxnSpPr>
        <p:spPr>
          <a:xfrm>
            <a:off x="877066" y="848941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5" name="TextBox 104">
            <a:extLst>
              <a:ext uri="{FF2B5EF4-FFF2-40B4-BE49-F238E27FC236}">
                <a16:creationId xmlns:a16="http://schemas.microsoft.com/office/drawing/2014/main" id="{1C0B256E-59D3-AC3A-938F-0E20BBE0DF1D}"/>
              </a:ext>
            </a:extLst>
          </p:cNvPr>
          <p:cNvSpPr txBox="1"/>
          <p:nvPr/>
        </p:nvSpPr>
        <p:spPr>
          <a:xfrm>
            <a:off x="2335530" y="1033683"/>
            <a:ext cx="2186940" cy="305918"/>
          </a:xfrm>
          <a:prstGeom prst="rect">
            <a:avLst/>
          </a:prstGeom>
          <a:noFill/>
        </p:spPr>
        <p:txBody>
          <a:bodyPr wrap="square">
            <a:spAutoFit/>
          </a:bodyPr>
          <a:lstStyle/>
          <a:p>
            <a:pPr algn="ctr">
              <a:lnSpc>
                <a:spcPct val="107000"/>
              </a:lnSpc>
              <a:spcAft>
                <a:spcPts val="800"/>
              </a:spcAft>
            </a:pPr>
            <a:r>
              <a:rPr lang="en-GB" sz="1400" b="1">
                <a:solidFill>
                  <a:srgbClr val="254159"/>
                </a:solidFill>
                <a:effectLst/>
                <a:latin typeface="Segoe UI" panose="020B0502040204020203" pitchFamily="34" charset="0"/>
                <a:cs typeface="Segoe UI" panose="020B0502040204020203" pitchFamily="34" charset="0"/>
              </a:rPr>
              <a:t>JOINT VENTURES</a:t>
            </a:r>
            <a:endParaRPr lang="en-GB" sz="14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p:txBody>
      </p:sp>
    </p:spTree>
    <p:extLst>
      <p:ext uri="{BB962C8B-B14F-4D97-AF65-F5344CB8AC3E}">
        <p14:creationId xmlns:p14="http://schemas.microsoft.com/office/powerpoint/2010/main" val="233456287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6F5F124-1C64-8A03-8A3D-80E61B8C0DFD}"/>
              </a:ext>
            </a:extLst>
          </p:cNvPr>
          <p:cNvGraphicFramePr>
            <a:graphicFrameLocks noGrp="1"/>
          </p:cNvGraphicFramePr>
          <p:nvPr>
            <p:extLst>
              <p:ext uri="{D42A27DB-BD31-4B8C-83A1-F6EECF244321}">
                <p14:modId xmlns:p14="http://schemas.microsoft.com/office/powerpoint/2010/main" val="570048210"/>
              </p:ext>
            </p:extLst>
          </p:nvPr>
        </p:nvGraphicFramePr>
        <p:xfrm>
          <a:off x="880831" y="1607032"/>
          <a:ext cx="5076271" cy="6082356"/>
        </p:xfrm>
        <a:graphic>
          <a:graphicData uri="http://schemas.openxmlformats.org/drawingml/2006/table">
            <a:tbl>
              <a:tblPr firstRow="1" firstCol="1" bandRow="1">
                <a:tableStyleId>{5940675A-B579-460E-94D1-54222C63F5DA}</a:tableStyleId>
              </a:tblPr>
              <a:tblGrid>
                <a:gridCol w="472211">
                  <a:extLst>
                    <a:ext uri="{9D8B030D-6E8A-4147-A177-3AD203B41FA5}">
                      <a16:colId xmlns:a16="http://schemas.microsoft.com/office/drawing/2014/main" val="752180477"/>
                    </a:ext>
                  </a:extLst>
                </a:gridCol>
                <a:gridCol w="4604060">
                  <a:extLst>
                    <a:ext uri="{9D8B030D-6E8A-4147-A177-3AD203B41FA5}">
                      <a16:colId xmlns:a16="http://schemas.microsoft.com/office/drawing/2014/main" val="1574872144"/>
                    </a:ext>
                  </a:extLst>
                </a:gridCol>
              </a:tblGrid>
              <a:tr h="164388">
                <a:tc>
                  <a:txBody>
                    <a:bodyPr/>
                    <a:lstStyle/>
                    <a:p>
                      <a:pPr algn="ctr">
                        <a:lnSpc>
                          <a:spcPct val="107000"/>
                        </a:lnSpc>
                        <a:spcAft>
                          <a:spcPts val="800"/>
                        </a:spcAft>
                      </a:pPr>
                      <a:r>
                        <a:rPr lang="en-GB" sz="900" b="1">
                          <a:solidFill>
                            <a:schemeClr val="bg1"/>
                          </a:solidFill>
                          <a:effectLst/>
                          <a:latin typeface="Segoe UI" panose="020B0502040204020203" pitchFamily="34" charset="0"/>
                          <a:cs typeface="Segoe UI" panose="020B0502040204020203" pitchFamily="34" charset="0"/>
                        </a:rPr>
                        <a:t>S/N</a:t>
                      </a:r>
                      <a:endParaRPr lang="en-GB" sz="9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tc>
                  <a:txBody>
                    <a:bodyPr/>
                    <a:lstStyle/>
                    <a:p>
                      <a:pPr algn="ctr">
                        <a:lnSpc>
                          <a:spcPct val="107000"/>
                        </a:lnSpc>
                        <a:spcAft>
                          <a:spcPts val="800"/>
                        </a:spcAft>
                      </a:pPr>
                      <a:r>
                        <a:rPr lang="en-GB" sz="900" b="1">
                          <a:solidFill>
                            <a:schemeClr val="bg1"/>
                          </a:solidFill>
                          <a:effectLst/>
                          <a:latin typeface="Segoe UI" panose="020B0502040204020203" pitchFamily="34" charset="0"/>
                          <a:cs typeface="Segoe UI" panose="020B0502040204020203" pitchFamily="34" charset="0"/>
                        </a:rPr>
                        <a:t>NAME</a:t>
                      </a:r>
                      <a:endParaRPr lang="en-GB" sz="900" b="1">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254159"/>
                    </a:solidFill>
                  </a:tcPr>
                </a:tc>
                <a:extLst>
                  <a:ext uri="{0D108BD9-81ED-4DB2-BD59-A6C34878D82A}">
                    <a16:rowId xmlns:a16="http://schemas.microsoft.com/office/drawing/2014/main" val="2544100572"/>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Bank of Ghana</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68780782"/>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Cyber Security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14511515"/>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Data Protection Commission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514507115"/>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Driver and Vehicle Licensing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720686382"/>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5</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Energy Commission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48228945"/>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6</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Environmental Protection Agency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656861"/>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7</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Fisheries Commission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39133641"/>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8</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Food and Drugs Authority </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80809102"/>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9</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Forestry Commission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01944406"/>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10</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Gaming Commission of Ghana</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9452530"/>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11</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Civil Aviation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82779934"/>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12</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Domain Name Registry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58765053"/>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12</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Export Promotion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74677253"/>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13</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Free Zones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97517507"/>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14</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Investment Promotion Centre</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26042003"/>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15</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Irrigation Development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53909572"/>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16</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Maritime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039442"/>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17</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Shippers Authority </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43638879"/>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18</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Standards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50981071"/>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19</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Tertiary Education Commission </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77247067"/>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20</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Tourism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75189125"/>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21</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Health Facilities Regulatory Agency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54615844"/>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22</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Land Use and Spatial Planning Authority </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372284649"/>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23</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Minerals Commission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34643122"/>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24</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Mortuaries and Funeral Facilities Agency </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66718857"/>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25</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Communications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89577278"/>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26</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Folklore Board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71876480"/>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27</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Identification Authority </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18839717"/>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28</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Insurance Commission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97150736"/>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29</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Lottery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03372578"/>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30</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Pensions Regulatory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6690671"/>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31</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Petroleum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557230440"/>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32</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Schools Inspectorate Authority (NaSIA)</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14748226"/>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33</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Nuclear Regulatory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701007464"/>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34</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Petroleum Commission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9612317"/>
                  </a:ext>
                </a:extLst>
              </a:tr>
              <a:tr h="164388">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35</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Postal and Courier Services Regulatory Commission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60264" marR="6026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7633396"/>
                  </a:ext>
                </a:extLst>
              </a:tr>
            </a:tbl>
          </a:graphicData>
        </a:graphic>
      </p:graphicFrame>
      <p:cxnSp>
        <p:nvCxnSpPr>
          <p:cNvPr id="6" name="Straight Connector 5">
            <a:extLst>
              <a:ext uri="{FF2B5EF4-FFF2-40B4-BE49-F238E27FC236}">
                <a16:creationId xmlns:a16="http://schemas.microsoft.com/office/drawing/2014/main" id="{73D1B0D4-5C40-10B3-63CD-73F45E878D65}"/>
              </a:ext>
            </a:extLst>
          </p:cNvPr>
          <p:cNvCxnSpPr/>
          <p:nvPr/>
        </p:nvCxnSpPr>
        <p:spPr>
          <a:xfrm>
            <a:off x="880069" y="194002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7A36D35A-6439-98AD-CFF6-1FC5887E28E6}"/>
              </a:ext>
            </a:extLst>
          </p:cNvPr>
          <p:cNvCxnSpPr/>
          <p:nvPr/>
        </p:nvCxnSpPr>
        <p:spPr>
          <a:xfrm>
            <a:off x="887689" y="209699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7D4401B-607D-03F9-8FAE-C60EAB8088D1}"/>
              </a:ext>
            </a:extLst>
          </p:cNvPr>
          <p:cNvCxnSpPr/>
          <p:nvPr/>
        </p:nvCxnSpPr>
        <p:spPr>
          <a:xfrm>
            <a:off x="887689" y="226692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C1418096-E7BC-AD1F-DDFC-ED2DD8C0065F}"/>
              </a:ext>
            </a:extLst>
          </p:cNvPr>
          <p:cNvCxnSpPr/>
          <p:nvPr/>
        </p:nvCxnSpPr>
        <p:spPr>
          <a:xfrm>
            <a:off x="898357" y="243989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73A9763B-E56C-DD9B-EFCB-7F7CE8720A60}"/>
              </a:ext>
            </a:extLst>
          </p:cNvPr>
          <p:cNvCxnSpPr/>
          <p:nvPr/>
        </p:nvCxnSpPr>
        <p:spPr>
          <a:xfrm>
            <a:off x="898357" y="260982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73140D46-E018-2580-4E26-E8BA56EDD5A4}"/>
              </a:ext>
            </a:extLst>
          </p:cNvPr>
          <p:cNvCxnSpPr/>
          <p:nvPr/>
        </p:nvCxnSpPr>
        <p:spPr>
          <a:xfrm>
            <a:off x="892261" y="276679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357B3F0-D712-9D83-BFA6-8A9A52FFC1E2}"/>
              </a:ext>
            </a:extLst>
          </p:cNvPr>
          <p:cNvCxnSpPr/>
          <p:nvPr/>
        </p:nvCxnSpPr>
        <p:spPr>
          <a:xfrm>
            <a:off x="886165" y="294129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FA2ABA40-53C1-9D6F-F938-7CE1A5D4F886}"/>
              </a:ext>
            </a:extLst>
          </p:cNvPr>
          <p:cNvCxnSpPr/>
          <p:nvPr/>
        </p:nvCxnSpPr>
        <p:spPr>
          <a:xfrm>
            <a:off x="886165" y="309978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EEA337D-CEAD-4284-94C7-8EDF9AE053C2}"/>
              </a:ext>
            </a:extLst>
          </p:cNvPr>
          <p:cNvCxnSpPr/>
          <p:nvPr/>
        </p:nvCxnSpPr>
        <p:spPr>
          <a:xfrm>
            <a:off x="893785" y="325676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F35F2B5-B5E8-ACD5-EFA9-8F4CB23B1731}"/>
              </a:ext>
            </a:extLst>
          </p:cNvPr>
          <p:cNvCxnSpPr/>
          <p:nvPr/>
        </p:nvCxnSpPr>
        <p:spPr>
          <a:xfrm>
            <a:off x="886165" y="343049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95B574D6-02F9-FCF4-5CAB-0D5464DF1CF9}"/>
              </a:ext>
            </a:extLst>
          </p:cNvPr>
          <p:cNvCxnSpPr/>
          <p:nvPr/>
        </p:nvCxnSpPr>
        <p:spPr>
          <a:xfrm>
            <a:off x="896833" y="358442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3ABD846-E92B-81F0-186A-B03C9C4732AE}"/>
              </a:ext>
            </a:extLst>
          </p:cNvPr>
          <p:cNvCxnSpPr/>
          <p:nvPr/>
        </p:nvCxnSpPr>
        <p:spPr>
          <a:xfrm>
            <a:off x="896833" y="374672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62C167C-CDD0-4F92-3A71-B349FBCBDFDB}"/>
              </a:ext>
            </a:extLst>
          </p:cNvPr>
          <p:cNvCxnSpPr/>
          <p:nvPr/>
        </p:nvCxnSpPr>
        <p:spPr>
          <a:xfrm>
            <a:off x="896833" y="390598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EBF0286-A822-E65A-CCBB-9A9E381EF263}"/>
              </a:ext>
            </a:extLst>
          </p:cNvPr>
          <p:cNvCxnSpPr/>
          <p:nvPr/>
        </p:nvCxnSpPr>
        <p:spPr>
          <a:xfrm>
            <a:off x="898357" y="406676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B649E4DE-AC46-16BB-58A8-9A0A9A71E68C}"/>
              </a:ext>
            </a:extLst>
          </p:cNvPr>
          <p:cNvCxnSpPr/>
          <p:nvPr/>
        </p:nvCxnSpPr>
        <p:spPr>
          <a:xfrm>
            <a:off x="893277" y="423669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02FC228-BAEB-E207-1DB0-6280CF86C3D7}"/>
              </a:ext>
            </a:extLst>
          </p:cNvPr>
          <p:cNvCxnSpPr/>
          <p:nvPr/>
        </p:nvCxnSpPr>
        <p:spPr>
          <a:xfrm>
            <a:off x="900897" y="440382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56AE75C-BB53-17EB-2257-516B0AC2467F}"/>
              </a:ext>
            </a:extLst>
          </p:cNvPr>
          <p:cNvCxnSpPr/>
          <p:nvPr/>
        </p:nvCxnSpPr>
        <p:spPr>
          <a:xfrm>
            <a:off x="895817" y="457121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7734ABC-4015-FE64-E0B3-3B950B53F5C0}"/>
              </a:ext>
            </a:extLst>
          </p:cNvPr>
          <p:cNvCxnSpPr/>
          <p:nvPr/>
        </p:nvCxnSpPr>
        <p:spPr>
          <a:xfrm>
            <a:off x="896624" y="473021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2B28C37-16CD-67DF-C0C9-0901BDD6D7C8}"/>
              </a:ext>
            </a:extLst>
          </p:cNvPr>
          <p:cNvCxnSpPr/>
          <p:nvPr/>
        </p:nvCxnSpPr>
        <p:spPr>
          <a:xfrm>
            <a:off x="896624" y="490268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88F87BEA-AF68-5AF0-07E9-BA14A938C403}"/>
              </a:ext>
            </a:extLst>
          </p:cNvPr>
          <p:cNvCxnSpPr/>
          <p:nvPr/>
        </p:nvCxnSpPr>
        <p:spPr>
          <a:xfrm>
            <a:off x="896878" y="501012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F4686B60-C698-6296-A9B7-16E51A7C4BBF}"/>
              </a:ext>
            </a:extLst>
          </p:cNvPr>
          <p:cNvCxnSpPr/>
          <p:nvPr/>
        </p:nvCxnSpPr>
        <p:spPr>
          <a:xfrm>
            <a:off x="895354" y="522195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F71A509C-E0EF-0303-651E-AC4B116E35EE}"/>
              </a:ext>
            </a:extLst>
          </p:cNvPr>
          <p:cNvCxnSpPr/>
          <p:nvPr/>
        </p:nvCxnSpPr>
        <p:spPr>
          <a:xfrm>
            <a:off x="894592" y="540788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75AEBEAF-F1F4-6D1B-0234-9995D2FA8C8F}"/>
              </a:ext>
            </a:extLst>
          </p:cNvPr>
          <p:cNvCxnSpPr/>
          <p:nvPr/>
        </p:nvCxnSpPr>
        <p:spPr>
          <a:xfrm>
            <a:off x="894592" y="555723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34294C94-98D4-5F4B-193C-2A3B65EA1783}"/>
              </a:ext>
            </a:extLst>
          </p:cNvPr>
          <p:cNvCxnSpPr/>
          <p:nvPr/>
        </p:nvCxnSpPr>
        <p:spPr>
          <a:xfrm>
            <a:off x="890782" y="571573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11206768-9D46-307D-EB17-E2C393B6D578}"/>
              </a:ext>
            </a:extLst>
          </p:cNvPr>
          <p:cNvCxnSpPr/>
          <p:nvPr/>
        </p:nvCxnSpPr>
        <p:spPr>
          <a:xfrm>
            <a:off x="893830" y="586203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B5AE97B6-71F2-D41B-F9F7-EE5B483BF60E}"/>
              </a:ext>
            </a:extLst>
          </p:cNvPr>
          <p:cNvCxnSpPr/>
          <p:nvPr/>
        </p:nvCxnSpPr>
        <p:spPr>
          <a:xfrm>
            <a:off x="892306" y="605025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158E7AF4-F551-C45C-9FF7-9528FCBEA881}"/>
              </a:ext>
            </a:extLst>
          </p:cNvPr>
          <p:cNvCxnSpPr/>
          <p:nvPr/>
        </p:nvCxnSpPr>
        <p:spPr>
          <a:xfrm>
            <a:off x="886210" y="620341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538174C5-EFD4-5E00-242C-234E50599D84}"/>
              </a:ext>
            </a:extLst>
          </p:cNvPr>
          <p:cNvCxnSpPr/>
          <p:nvPr/>
        </p:nvCxnSpPr>
        <p:spPr>
          <a:xfrm>
            <a:off x="892306" y="637715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E61A8524-A291-251F-5350-8AB212EDD61B}"/>
              </a:ext>
            </a:extLst>
          </p:cNvPr>
          <p:cNvCxnSpPr/>
          <p:nvPr/>
        </p:nvCxnSpPr>
        <p:spPr>
          <a:xfrm>
            <a:off x="891544" y="654402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E3491B00-9F57-3930-C3B6-37B7D1262DF9}"/>
              </a:ext>
            </a:extLst>
          </p:cNvPr>
          <p:cNvCxnSpPr/>
          <p:nvPr/>
        </p:nvCxnSpPr>
        <p:spPr>
          <a:xfrm>
            <a:off x="887734" y="670633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72C3C8A0-18AE-7D22-6D66-D676A9137ECA}"/>
              </a:ext>
            </a:extLst>
          </p:cNvPr>
          <p:cNvCxnSpPr/>
          <p:nvPr/>
        </p:nvCxnSpPr>
        <p:spPr>
          <a:xfrm>
            <a:off x="895354" y="686330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EBAFA225-7F7E-B400-948F-6786D0FDB770}"/>
              </a:ext>
            </a:extLst>
          </p:cNvPr>
          <p:cNvCxnSpPr/>
          <p:nvPr/>
        </p:nvCxnSpPr>
        <p:spPr>
          <a:xfrm>
            <a:off x="891544" y="702942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5D983B04-9BFC-7E73-264B-0728FD01B7AB}"/>
              </a:ext>
            </a:extLst>
          </p:cNvPr>
          <p:cNvCxnSpPr/>
          <p:nvPr/>
        </p:nvCxnSpPr>
        <p:spPr>
          <a:xfrm>
            <a:off x="886972" y="720239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D069513C-8792-B426-93AB-A23D503B5B66}"/>
              </a:ext>
            </a:extLst>
          </p:cNvPr>
          <p:cNvCxnSpPr/>
          <p:nvPr/>
        </p:nvCxnSpPr>
        <p:spPr>
          <a:xfrm>
            <a:off x="883162" y="736470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5" name="TextBox 104">
            <a:extLst>
              <a:ext uri="{FF2B5EF4-FFF2-40B4-BE49-F238E27FC236}">
                <a16:creationId xmlns:a16="http://schemas.microsoft.com/office/drawing/2014/main" id="{1C0B256E-59D3-AC3A-938F-0E20BBE0DF1D}"/>
              </a:ext>
            </a:extLst>
          </p:cNvPr>
          <p:cNvSpPr txBox="1"/>
          <p:nvPr/>
        </p:nvSpPr>
        <p:spPr>
          <a:xfrm>
            <a:off x="2335530" y="1033683"/>
            <a:ext cx="2186940" cy="305918"/>
          </a:xfrm>
          <a:prstGeom prst="rect">
            <a:avLst/>
          </a:prstGeom>
          <a:noFill/>
        </p:spPr>
        <p:txBody>
          <a:bodyPr wrap="square">
            <a:spAutoFit/>
          </a:bodyPr>
          <a:lstStyle/>
          <a:p>
            <a:pPr algn="ctr">
              <a:lnSpc>
                <a:spcPct val="107000"/>
              </a:lnSpc>
              <a:spcAft>
                <a:spcPts val="800"/>
              </a:spcAft>
            </a:pPr>
            <a:r>
              <a:rPr lang="en-GB" sz="1400" b="1">
                <a:solidFill>
                  <a:srgbClr val="254159"/>
                </a:solidFill>
                <a:effectLst/>
                <a:latin typeface="Segoe UI" panose="020B0502040204020203" pitchFamily="34" charset="0"/>
                <a:cs typeface="Segoe UI" panose="020B0502040204020203" pitchFamily="34" charset="0"/>
              </a:rPr>
              <a:t>OTHER STATE ENTITIES</a:t>
            </a:r>
            <a:endParaRPr lang="en-GB" sz="1400" b="1">
              <a:solidFill>
                <a:srgbClr val="254159"/>
              </a:solidFill>
              <a:effectLst/>
              <a:latin typeface="Segoe UI" panose="020B0502040204020203" pitchFamily="34" charset="0"/>
              <a:ea typeface="Calibri" panose="020F0502020204030204" pitchFamily="34" charset="0"/>
              <a:cs typeface="Segoe UI" panose="020B0502040204020203" pitchFamily="34" charset="0"/>
            </a:endParaRPr>
          </a:p>
        </p:txBody>
      </p:sp>
      <p:cxnSp>
        <p:nvCxnSpPr>
          <p:cNvPr id="5" name="Straight Connector 4">
            <a:extLst>
              <a:ext uri="{FF2B5EF4-FFF2-40B4-BE49-F238E27FC236}">
                <a16:creationId xmlns:a16="http://schemas.microsoft.com/office/drawing/2014/main" id="{49DF7582-6CC2-D144-9AFC-8D89DD465235}"/>
              </a:ext>
            </a:extLst>
          </p:cNvPr>
          <p:cNvCxnSpPr/>
          <p:nvPr/>
        </p:nvCxnSpPr>
        <p:spPr>
          <a:xfrm>
            <a:off x="882100" y="751710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208401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662970C5-4A6D-C15A-2922-5D06B7E2A775}"/>
              </a:ext>
            </a:extLst>
          </p:cNvPr>
          <p:cNvGraphicFramePr>
            <a:graphicFrameLocks noGrp="1"/>
          </p:cNvGraphicFramePr>
          <p:nvPr>
            <p:extLst>
              <p:ext uri="{D42A27DB-BD31-4B8C-83A1-F6EECF244321}">
                <p14:modId xmlns:p14="http://schemas.microsoft.com/office/powerpoint/2010/main" val="2888973028"/>
              </p:ext>
            </p:extLst>
          </p:nvPr>
        </p:nvGraphicFramePr>
        <p:xfrm>
          <a:off x="874481" y="1117183"/>
          <a:ext cx="5082622" cy="6284913"/>
        </p:xfrm>
        <a:graphic>
          <a:graphicData uri="http://schemas.openxmlformats.org/drawingml/2006/table">
            <a:tbl>
              <a:tblPr firstRow="1" firstCol="1" bandRow="1">
                <a:tableStyleId>{5940675A-B579-460E-94D1-54222C63F5DA}</a:tableStyleId>
              </a:tblPr>
              <a:tblGrid>
                <a:gridCol w="472802">
                  <a:extLst>
                    <a:ext uri="{9D8B030D-6E8A-4147-A177-3AD203B41FA5}">
                      <a16:colId xmlns:a16="http://schemas.microsoft.com/office/drawing/2014/main" val="1720630135"/>
                    </a:ext>
                  </a:extLst>
                </a:gridCol>
                <a:gridCol w="4609820">
                  <a:extLst>
                    <a:ext uri="{9D8B030D-6E8A-4147-A177-3AD203B41FA5}">
                      <a16:colId xmlns:a16="http://schemas.microsoft.com/office/drawing/2014/main" val="3938389392"/>
                    </a:ext>
                  </a:extLst>
                </a:gridCol>
              </a:tblGrid>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36</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Public Utilities Regulatory Commission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29363852"/>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37</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Water Resources Commission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16477290"/>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38</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Securities And Exchange Commission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746226323"/>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39</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Coastal Belt Development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739998044"/>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40</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Copyright Administration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06201446"/>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41</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Creative Arts Agency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98290253"/>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42</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District Assemblies Common Fund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58141037"/>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43</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AIDS Commission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08316969"/>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44</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Enterprises Agency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45100156"/>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45</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Museums and Monuments Board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552205"/>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46</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Railway Development Authority </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64543711"/>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47</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Grains And Legumes Development Board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1157969"/>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48</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Lands Commission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16501072"/>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49</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Microfinance and Small Loans Centre (MASLOC)</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57870932"/>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50</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Middle Belt Development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774656549"/>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51</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Millennium Development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82506651"/>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52</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Narcotics Control Commission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83987867"/>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53</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Commission on Culture</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36178842"/>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54</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Film and Television Institute</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68599984"/>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55</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Health Insurance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794711124"/>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56</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Information Technology Agency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74518558"/>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57</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Northern Development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06577595"/>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58</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Road Safety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65906304"/>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59</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Sports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7158004"/>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60</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Youth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4006733"/>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61</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Office of the Administrator of Stool Lands</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283917265"/>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62</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Petroleum Hub Development Corporation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210438111"/>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63</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Public Procurement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13519229"/>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64</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Social Security and National Insurance Trust</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73024143"/>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65</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Student Loan Trust Fund</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96474657"/>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66</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Tree Crop Development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93908965"/>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67</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Entrepreneurship and Innovation Programme</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571043228"/>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68</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Youth Employment Agency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17128091"/>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69</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Service Secretariat</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16041097"/>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70</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Community Water &amp; Sanitation Agency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338148673"/>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71</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Broadcasting Corporation</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48036050"/>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72</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Highway Authority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99140712"/>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73</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Meteorological Agency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57678127"/>
                  </a:ext>
                </a:extLst>
              </a:tr>
              <a:tr h="156586">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74</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Ghana News Agency</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84532255"/>
                  </a:ext>
                </a:extLst>
              </a:tr>
              <a:tr h="178059">
                <a:tc>
                  <a:txBody>
                    <a:bodyPr/>
                    <a:lstStyle/>
                    <a:p>
                      <a:pPr algn="ctr">
                        <a:lnSpc>
                          <a:spcPct val="107000"/>
                        </a:lnSpc>
                        <a:spcAft>
                          <a:spcPts val="800"/>
                        </a:spcAft>
                      </a:pPr>
                      <a:r>
                        <a:rPr lang="en-GB" sz="900">
                          <a:effectLst/>
                          <a:latin typeface="Segoe UI" panose="020B0502040204020203" pitchFamily="34" charset="0"/>
                          <a:cs typeface="Segoe UI" panose="020B0502040204020203" pitchFamily="34" charset="0"/>
                        </a:rPr>
                        <a:t>75</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07000"/>
                        </a:lnSpc>
                        <a:spcAft>
                          <a:spcPts val="800"/>
                        </a:spcAft>
                      </a:pPr>
                      <a:r>
                        <a:rPr lang="en-GB" sz="900">
                          <a:effectLst/>
                          <a:latin typeface="Segoe UI" panose="020B0502040204020203" pitchFamily="34" charset="0"/>
                          <a:cs typeface="Segoe UI" panose="020B0502040204020203" pitchFamily="34" charset="0"/>
                        </a:rPr>
                        <a:t>National Theatre of Ghana</a:t>
                      </a:r>
                      <a:endParaRPr lang="en-GB" sz="900">
                        <a:effectLst/>
                        <a:latin typeface="Segoe UI" panose="020B0502040204020203" pitchFamily="34" charset="0"/>
                        <a:ea typeface="Calibri" panose="020F0502020204030204" pitchFamily="34" charset="0"/>
                        <a:cs typeface="Segoe UI" panose="020B0502040204020203" pitchFamily="34" charset="0"/>
                      </a:endParaRPr>
                    </a:p>
                  </a:txBody>
                  <a:tcPr marL="57404" marR="57404"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15059014"/>
                  </a:ext>
                </a:extLst>
              </a:tr>
            </a:tbl>
          </a:graphicData>
        </a:graphic>
      </p:graphicFrame>
      <p:cxnSp>
        <p:nvCxnSpPr>
          <p:cNvPr id="6" name="Straight Connector 5">
            <a:extLst>
              <a:ext uri="{FF2B5EF4-FFF2-40B4-BE49-F238E27FC236}">
                <a16:creationId xmlns:a16="http://schemas.microsoft.com/office/drawing/2014/main" id="{73D1B0D4-5C40-10B3-63CD-73F45E878D65}"/>
              </a:ext>
            </a:extLst>
          </p:cNvPr>
          <p:cNvCxnSpPr/>
          <p:nvPr/>
        </p:nvCxnSpPr>
        <p:spPr>
          <a:xfrm>
            <a:off x="880069" y="127454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7A36D35A-6439-98AD-CFF6-1FC5887E28E6}"/>
              </a:ext>
            </a:extLst>
          </p:cNvPr>
          <p:cNvCxnSpPr/>
          <p:nvPr/>
        </p:nvCxnSpPr>
        <p:spPr>
          <a:xfrm>
            <a:off x="887689" y="143151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7D4401B-607D-03F9-8FAE-C60EAB8088D1}"/>
              </a:ext>
            </a:extLst>
          </p:cNvPr>
          <p:cNvCxnSpPr/>
          <p:nvPr/>
        </p:nvCxnSpPr>
        <p:spPr>
          <a:xfrm>
            <a:off x="887689" y="159636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C1418096-E7BC-AD1F-DDFC-ED2DD8C0065F}"/>
              </a:ext>
            </a:extLst>
          </p:cNvPr>
          <p:cNvCxnSpPr/>
          <p:nvPr/>
        </p:nvCxnSpPr>
        <p:spPr>
          <a:xfrm>
            <a:off x="898357" y="175409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73A9763B-E56C-DD9B-EFCB-7F7CE8720A60}"/>
              </a:ext>
            </a:extLst>
          </p:cNvPr>
          <p:cNvCxnSpPr/>
          <p:nvPr/>
        </p:nvCxnSpPr>
        <p:spPr>
          <a:xfrm>
            <a:off x="898357" y="191386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73140D46-E018-2580-4E26-E8BA56EDD5A4}"/>
              </a:ext>
            </a:extLst>
          </p:cNvPr>
          <p:cNvCxnSpPr/>
          <p:nvPr/>
        </p:nvCxnSpPr>
        <p:spPr>
          <a:xfrm>
            <a:off x="892261" y="206067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357B3F0-D712-9D83-BFA6-8A9A52FFC1E2}"/>
              </a:ext>
            </a:extLst>
          </p:cNvPr>
          <p:cNvCxnSpPr/>
          <p:nvPr/>
        </p:nvCxnSpPr>
        <p:spPr>
          <a:xfrm>
            <a:off x="886165" y="221485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FA2ABA40-53C1-9D6F-F938-7CE1A5D4F886}"/>
              </a:ext>
            </a:extLst>
          </p:cNvPr>
          <p:cNvCxnSpPr/>
          <p:nvPr/>
        </p:nvCxnSpPr>
        <p:spPr>
          <a:xfrm>
            <a:off x="886165" y="237334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EEA337D-CEAD-4284-94C7-8EDF9AE053C2}"/>
              </a:ext>
            </a:extLst>
          </p:cNvPr>
          <p:cNvCxnSpPr/>
          <p:nvPr/>
        </p:nvCxnSpPr>
        <p:spPr>
          <a:xfrm>
            <a:off x="893785" y="253032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F35F2B5-B5E8-ACD5-EFA9-8F4CB23B1731}"/>
              </a:ext>
            </a:extLst>
          </p:cNvPr>
          <p:cNvCxnSpPr/>
          <p:nvPr/>
        </p:nvCxnSpPr>
        <p:spPr>
          <a:xfrm>
            <a:off x="886165" y="268881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95B574D6-02F9-FCF4-5CAB-0D5464DF1CF9}"/>
              </a:ext>
            </a:extLst>
          </p:cNvPr>
          <p:cNvCxnSpPr/>
          <p:nvPr/>
        </p:nvCxnSpPr>
        <p:spPr>
          <a:xfrm>
            <a:off x="896833" y="284782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3ABD846-E92B-81F0-186A-B03C9C4732AE}"/>
              </a:ext>
            </a:extLst>
          </p:cNvPr>
          <p:cNvCxnSpPr/>
          <p:nvPr/>
        </p:nvCxnSpPr>
        <p:spPr>
          <a:xfrm>
            <a:off x="896833" y="299488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62C167C-CDD0-4F92-3A71-B349FBCBDFDB}"/>
              </a:ext>
            </a:extLst>
          </p:cNvPr>
          <p:cNvCxnSpPr/>
          <p:nvPr/>
        </p:nvCxnSpPr>
        <p:spPr>
          <a:xfrm>
            <a:off x="896833" y="314906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EBF0286-A822-E65A-CCBB-9A9E381EF263}"/>
              </a:ext>
            </a:extLst>
          </p:cNvPr>
          <p:cNvCxnSpPr/>
          <p:nvPr/>
        </p:nvCxnSpPr>
        <p:spPr>
          <a:xfrm>
            <a:off x="898357" y="330476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B649E4DE-AC46-16BB-58A8-9A0A9A71E68C}"/>
              </a:ext>
            </a:extLst>
          </p:cNvPr>
          <p:cNvCxnSpPr/>
          <p:nvPr/>
        </p:nvCxnSpPr>
        <p:spPr>
          <a:xfrm>
            <a:off x="893277" y="346453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02FC228-BAEB-E207-1DB0-6280CF86C3D7}"/>
              </a:ext>
            </a:extLst>
          </p:cNvPr>
          <p:cNvCxnSpPr/>
          <p:nvPr/>
        </p:nvCxnSpPr>
        <p:spPr>
          <a:xfrm>
            <a:off x="900897" y="362658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56AE75C-BB53-17EB-2257-516B0AC2467F}"/>
              </a:ext>
            </a:extLst>
          </p:cNvPr>
          <p:cNvCxnSpPr/>
          <p:nvPr/>
        </p:nvCxnSpPr>
        <p:spPr>
          <a:xfrm>
            <a:off x="895817" y="377365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7734ABC-4015-FE64-E0B3-3B950B53F5C0}"/>
              </a:ext>
            </a:extLst>
          </p:cNvPr>
          <p:cNvCxnSpPr/>
          <p:nvPr/>
        </p:nvCxnSpPr>
        <p:spPr>
          <a:xfrm>
            <a:off x="896624" y="393773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2B28C37-16CD-67DF-C0C9-0901BDD6D7C8}"/>
              </a:ext>
            </a:extLst>
          </p:cNvPr>
          <p:cNvCxnSpPr/>
          <p:nvPr/>
        </p:nvCxnSpPr>
        <p:spPr>
          <a:xfrm>
            <a:off x="896624" y="410004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88F87BEA-AF68-5AF0-07E9-BA14A938C403}"/>
              </a:ext>
            </a:extLst>
          </p:cNvPr>
          <p:cNvCxnSpPr/>
          <p:nvPr/>
        </p:nvCxnSpPr>
        <p:spPr>
          <a:xfrm>
            <a:off x="896878" y="425828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F4686B60-C698-6296-A9B7-16E51A7C4BBF}"/>
              </a:ext>
            </a:extLst>
          </p:cNvPr>
          <p:cNvCxnSpPr/>
          <p:nvPr/>
        </p:nvCxnSpPr>
        <p:spPr>
          <a:xfrm>
            <a:off x="895354" y="440915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F71A509C-E0EF-0303-651E-AC4B116E35EE}"/>
              </a:ext>
            </a:extLst>
          </p:cNvPr>
          <p:cNvCxnSpPr/>
          <p:nvPr/>
        </p:nvCxnSpPr>
        <p:spPr>
          <a:xfrm>
            <a:off x="894592" y="455444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75AEBEAF-F1F4-6D1B-0234-9995D2FA8C8F}"/>
              </a:ext>
            </a:extLst>
          </p:cNvPr>
          <p:cNvCxnSpPr/>
          <p:nvPr/>
        </p:nvCxnSpPr>
        <p:spPr>
          <a:xfrm>
            <a:off x="894592" y="471395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34294C94-98D4-5F4B-193C-2A3B65EA1783}"/>
              </a:ext>
            </a:extLst>
          </p:cNvPr>
          <p:cNvCxnSpPr/>
          <p:nvPr/>
        </p:nvCxnSpPr>
        <p:spPr>
          <a:xfrm>
            <a:off x="890782" y="487753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11206768-9D46-307D-EB17-E2C393B6D578}"/>
              </a:ext>
            </a:extLst>
          </p:cNvPr>
          <p:cNvCxnSpPr/>
          <p:nvPr/>
        </p:nvCxnSpPr>
        <p:spPr>
          <a:xfrm>
            <a:off x="893830" y="503907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B5AE97B6-71F2-D41B-F9F7-EE5B483BF60E}"/>
              </a:ext>
            </a:extLst>
          </p:cNvPr>
          <p:cNvCxnSpPr/>
          <p:nvPr/>
        </p:nvCxnSpPr>
        <p:spPr>
          <a:xfrm>
            <a:off x="892306" y="519173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158E7AF4-F551-C45C-9FF7-9528FCBEA881}"/>
              </a:ext>
            </a:extLst>
          </p:cNvPr>
          <p:cNvCxnSpPr/>
          <p:nvPr/>
        </p:nvCxnSpPr>
        <p:spPr>
          <a:xfrm>
            <a:off x="886210" y="535505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538174C5-EFD4-5E00-242C-234E50599D84}"/>
              </a:ext>
            </a:extLst>
          </p:cNvPr>
          <p:cNvCxnSpPr/>
          <p:nvPr/>
        </p:nvCxnSpPr>
        <p:spPr>
          <a:xfrm>
            <a:off x="892306" y="5498310"/>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E61A8524-A291-251F-5350-8AB212EDD61B}"/>
              </a:ext>
            </a:extLst>
          </p:cNvPr>
          <p:cNvCxnSpPr/>
          <p:nvPr/>
        </p:nvCxnSpPr>
        <p:spPr>
          <a:xfrm>
            <a:off x="891544" y="5665188"/>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E3491B00-9F57-3930-C3B6-37B7D1262DF9}"/>
              </a:ext>
            </a:extLst>
          </p:cNvPr>
          <p:cNvCxnSpPr/>
          <p:nvPr/>
        </p:nvCxnSpPr>
        <p:spPr>
          <a:xfrm>
            <a:off x="887734" y="5822414"/>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72C3C8A0-18AE-7D22-6D66-D676A9137ECA}"/>
              </a:ext>
            </a:extLst>
          </p:cNvPr>
          <p:cNvCxnSpPr/>
          <p:nvPr/>
        </p:nvCxnSpPr>
        <p:spPr>
          <a:xfrm>
            <a:off x="895354" y="597938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EBAFA225-7F7E-B400-948F-6786D0FDB770}"/>
              </a:ext>
            </a:extLst>
          </p:cNvPr>
          <p:cNvCxnSpPr/>
          <p:nvPr/>
        </p:nvCxnSpPr>
        <p:spPr>
          <a:xfrm>
            <a:off x="891544" y="612010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5D983B04-9BFC-7E73-264B-0728FD01B7AB}"/>
              </a:ext>
            </a:extLst>
          </p:cNvPr>
          <p:cNvCxnSpPr/>
          <p:nvPr/>
        </p:nvCxnSpPr>
        <p:spPr>
          <a:xfrm>
            <a:off x="886972" y="628291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D069513C-8792-B426-93AB-A23D503B5B66}"/>
              </a:ext>
            </a:extLst>
          </p:cNvPr>
          <p:cNvCxnSpPr/>
          <p:nvPr/>
        </p:nvCxnSpPr>
        <p:spPr>
          <a:xfrm>
            <a:off x="883162" y="644522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49DF7582-6CC2-D144-9AFC-8D89DD465235}"/>
              </a:ext>
            </a:extLst>
          </p:cNvPr>
          <p:cNvCxnSpPr/>
          <p:nvPr/>
        </p:nvCxnSpPr>
        <p:spPr>
          <a:xfrm>
            <a:off x="882100" y="660270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961DBA39-574A-FACC-D65C-62E19F1CF636}"/>
              </a:ext>
            </a:extLst>
          </p:cNvPr>
          <p:cNvCxnSpPr/>
          <p:nvPr/>
        </p:nvCxnSpPr>
        <p:spPr>
          <a:xfrm>
            <a:off x="883925" y="676526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7453BFC-EC3D-CDA5-BBEB-7AD541BE56B7}"/>
              </a:ext>
            </a:extLst>
          </p:cNvPr>
          <p:cNvCxnSpPr/>
          <p:nvPr/>
        </p:nvCxnSpPr>
        <p:spPr>
          <a:xfrm>
            <a:off x="879353" y="6928076"/>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0B0A047B-BC07-B7CC-00E0-B6E2525AB912}"/>
              </a:ext>
            </a:extLst>
          </p:cNvPr>
          <p:cNvCxnSpPr/>
          <p:nvPr/>
        </p:nvCxnSpPr>
        <p:spPr>
          <a:xfrm>
            <a:off x="875543" y="709038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C582BE56-1E2B-ED23-C075-7CF668AB110E}"/>
              </a:ext>
            </a:extLst>
          </p:cNvPr>
          <p:cNvCxnSpPr/>
          <p:nvPr/>
        </p:nvCxnSpPr>
        <p:spPr>
          <a:xfrm>
            <a:off x="874481" y="7247862"/>
            <a:ext cx="508262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20621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3">
            <a:extLst>
              <a:ext uri="{FF2B5EF4-FFF2-40B4-BE49-F238E27FC236}">
                <a16:creationId xmlns:a16="http://schemas.microsoft.com/office/drawing/2014/main" id="{A79D18C3-C5BE-A005-1A89-EBFC3050A128}"/>
              </a:ext>
            </a:extLst>
          </p:cNvPr>
          <p:cNvPicPr/>
          <p:nvPr/>
        </p:nvPicPr>
        <p:blipFill>
          <a:blip r:embed="rId2" cstate="print">
            <a:duotone>
              <a:prstClr val="black"/>
              <a:schemeClr val="accent5">
                <a:tint val="45000"/>
                <a:satMod val="400000"/>
              </a:schemeClr>
            </a:duotone>
          </a:blip>
          <a:stretch>
            <a:fillRect/>
          </a:stretch>
        </p:blipFill>
        <p:spPr>
          <a:xfrm>
            <a:off x="1963978" y="5352441"/>
            <a:ext cx="88938" cy="88938"/>
          </a:xfrm>
          <a:prstGeom prst="rect">
            <a:avLst/>
          </a:prstGeom>
        </p:spPr>
      </p:pic>
      <p:pic>
        <p:nvPicPr>
          <p:cNvPr id="4" name="object 4">
            <a:extLst>
              <a:ext uri="{FF2B5EF4-FFF2-40B4-BE49-F238E27FC236}">
                <a16:creationId xmlns:a16="http://schemas.microsoft.com/office/drawing/2014/main" id="{35B15333-8CE2-BCEE-B35E-5D93535C1737}"/>
              </a:ext>
            </a:extLst>
          </p:cNvPr>
          <p:cNvPicPr/>
          <p:nvPr/>
        </p:nvPicPr>
        <p:blipFill>
          <a:blip r:embed="rId3" cstate="print">
            <a:duotone>
              <a:prstClr val="black"/>
              <a:schemeClr val="accent5">
                <a:tint val="45000"/>
                <a:satMod val="400000"/>
              </a:schemeClr>
            </a:duotone>
          </a:blip>
          <a:stretch>
            <a:fillRect/>
          </a:stretch>
        </p:blipFill>
        <p:spPr>
          <a:xfrm>
            <a:off x="1716485" y="5604052"/>
            <a:ext cx="88950" cy="88938"/>
          </a:xfrm>
          <a:prstGeom prst="rect">
            <a:avLst/>
          </a:prstGeom>
        </p:spPr>
      </p:pic>
      <p:pic>
        <p:nvPicPr>
          <p:cNvPr id="5" name="object 5">
            <a:extLst>
              <a:ext uri="{FF2B5EF4-FFF2-40B4-BE49-F238E27FC236}">
                <a16:creationId xmlns:a16="http://schemas.microsoft.com/office/drawing/2014/main" id="{3768CC71-A21F-A22C-CFC7-84A946320E8A}"/>
              </a:ext>
            </a:extLst>
          </p:cNvPr>
          <p:cNvPicPr/>
          <p:nvPr/>
        </p:nvPicPr>
        <p:blipFill>
          <a:blip r:embed="rId4" cstate="print">
            <a:duotone>
              <a:prstClr val="black"/>
              <a:schemeClr val="accent5">
                <a:tint val="45000"/>
                <a:satMod val="400000"/>
              </a:schemeClr>
            </a:duotone>
          </a:blip>
          <a:stretch>
            <a:fillRect/>
          </a:stretch>
        </p:blipFill>
        <p:spPr>
          <a:xfrm>
            <a:off x="974041" y="5844617"/>
            <a:ext cx="88950" cy="88938"/>
          </a:xfrm>
          <a:prstGeom prst="rect">
            <a:avLst/>
          </a:prstGeom>
        </p:spPr>
      </p:pic>
      <p:pic>
        <p:nvPicPr>
          <p:cNvPr id="6" name="object 6">
            <a:extLst>
              <a:ext uri="{FF2B5EF4-FFF2-40B4-BE49-F238E27FC236}">
                <a16:creationId xmlns:a16="http://schemas.microsoft.com/office/drawing/2014/main" id="{0E7AF7C8-C929-BD3A-2314-D6660EAC7736}"/>
              </a:ext>
            </a:extLst>
          </p:cNvPr>
          <p:cNvPicPr/>
          <p:nvPr/>
        </p:nvPicPr>
        <p:blipFill>
          <a:blip r:embed="rId4" cstate="print">
            <a:duotone>
              <a:prstClr val="black"/>
              <a:schemeClr val="accent5">
                <a:tint val="45000"/>
                <a:satMod val="400000"/>
              </a:schemeClr>
            </a:duotone>
          </a:blip>
          <a:stretch>
            <a:fillRect/>
          </a:stretch>
        </p:blipFill>
        <p:spPr>
          <a:xfrm>
            <a:off x="1221522" y="5844617"/>
            <a:ext cx="88950" cy="88938"/>
          </a:xfrm>
          <a:prstGeom prst="rect">
            <a:avLst/>
          </a:prstGeom>
        </p:spPr>
      </p:pic>
      <p:pic>
        <p:nvPicPr>
          <p:cNvPr id="11" name="object 7">
            <a:extLst>
              <a:ext uri="{FF2B5EF4-FFF2-40B4-BE49-F238E27FC236}">
                <a16:creationId xmlns:a16="http://schemas.microsoft.com/office/drawing/2014/main" id="{7F7398BF-B74F-65EF-B5B6-67B137FB3C48}"/>
              </a:ext>
            </a:extLst>
          </p:cNvPr>
          <p:cNvPicPr/>
          <p:nvPr/>
        </p:nvPicPr>
        <p:blipFill>
          <a:blip r:embed="rId4" cstate="print">
            <a:duotone>
              <a:prstClr val="black"/>
              <a:schemeClr val="accent5">
                <a:tint val="45000"/>
                <a:satMod val="400000"/>
              </a:schemeClr>
            </a:duotone>
          </a:blip>
          <a:stretch>
            <a:fillRect/>
          </a:stretch>
        </p:blipFill>
        <p:spPr>
          <a:xfrm>
            <a:off x="1469003" y="5844617"/>
            <a:ext cx="88950" cy="88938"/>
          </a:xfrm>
          <a:prstGeom prst="rect">
            <a:avLst/>
          </a:prstGeom>
        </p:spPr>
      </p:pic>
      <p:pic>
        <p:nvPicPr>
          <p:cNvPr id="12" name="object 8">
            <a:extLst>
              <a:ext uri="{FF2B5EF4-FFF2-40B4-BE49-F238E27FC236}">
                <a16:creationId xmlns:a16="http://schemas.microsoft.com/office/drawing/2014/main" id="{776B8560-05E5-ADB3-F4A5-39BA37BF6BDA}"/>
              </a:ext>
            </a:extLst>
          </p:cNvPr>
          <p:cNvPicPr/>
          <p:nvPr/>
        </p:nvPicPr>
        <p:blipFill>
          <a:blip r:embed="rId5" cstate="print">
            <a:duotone>
              <a:prstClr val="black"/>
              <a:schemeClr val="accent5">
                <a:tint val="45000"/>
                <a:satMod val="400000"/>
              </a:schemeClr>
            </a:duotone>
          </a:blip>
          <a:stretch>
            <a:fillRect/>
          </a:stretch>
        </p:blipFill>
        <p:spPr>
          <a:xfrm>
            <a:off x="726567" y="6094182"/>
            <a:ext cx="88938" cy="88938"/>
          </a:xfrm>
          <a:prstGeom prst="rect">
            <a:avLst/>
          </a:prstGeom>
        </p:spPr>
      </p:pic>
      <p:pic>
        <p:nvPicPr>
          <p:cNvPr id="13" name="object 9">
            <a:extLst>
              <a:ext uri="{FF2B5EF4-FFF2-40B4-BE49-F238E27FC236}">
                <a16:creationId xmlns:a16="http://schemas.microsoft.com/office/drawing/2014/main" id="{46CB7AA9-CAD3-7596-B059-89B5405B0E27}"/>
              </a:ext>
            </a:extLst>
          </p:cNvPr>
          <p:cNvPicPr/>
          <p:nvPr/>
        </p:nvPicPr>
        <p:blipFill>
          <a:blip r:embed="rId4" cstate="print">
            <a:duotone>
              <a:prstClr val="black"/>
              <a:schemeClr val="accent5">
                <a:tint val="45000"/>
                <a:satMod val="400000"/>
              </a:schemeClr>
            </a:duotone>
          </a:blip>
          <a:stretch>
            <a:fillRect/>
          </a:stretch>
        </p:blipFill>
        <p:spPr>
          <a:xfrm>
            <a:off x="479076" y="6343746"/>
            <a:ext cx="88950" cy="88938"/>
          </a:xfrm>
          <a:prstGeom prst="rect">
            <a:avLst/>
          </a:prstGeom>
        </p:spPr>
      </p:pic>
      <p:pic>
        <p:nvPicPr>
          <p:cNvPr id="14" name="object 10">
            <a:extLst>
              <a:ext uri="{FF2B5EF4-FFF2-40B4-BE49-F238E27FC236}">
                <a16:creationId xmlns:a16="http://schemas.microsoft.com/office/drawing/2014/main" id="{7ECE2F44-5A54-3FD2-DF27-3BEF991C34CA}"/>
              </a:ext>
            </a:extLst>
          </p:cNvPr>
          <p:cNvPicPr/>
          <p:nvPr/>
        </p:nvPicPr>
        <p:blipFill>
          <a:blip r:embed="rId4" cstate="print">
            <a:duotone>
              <a:prstClr val="black"/>
              <a:schemeClr val="accent5">
                <a:tint val="45000"/>
                <a:satMod val="400000"/>
              </a:schemeClr>
            </a:duotone>
          </a:blip>
          <a:stretch>
            <a:fillRect/>
          </a:stretch>
        </p:blipFill>
        <p:spPr>
          <a:xfrm>
            <a:off x="6666128" y="3867308"/>
            <a:ext cx="88950" cy="88938"/>
          </a:xfrm>
          <a:prstGeom prst="rect">
            <a:avLst/>
          </a:prstGeom>
        </p:spPr>
      </p:pic>
      <p:pic>
        <p:nvPicPr>
          <p:cNvPr id="15" name="object 11">
            <a:extLst>
              <a:ext uri="{FF2B5EF4-FFF2-40B4-BE49-F238E27FC236}">
                <a16:creationId xmlns:a16="http://schemas.microsoft.com/office/drawing/2014/main" id="{194BAF38-6D1F-147B-3AD1-292B1D7A07FB}"/>
              </a:ext>
            </a:extLst>
          </p:cNvPr>
          <p:cNvPicPr/>
          <p:nvPr/>
        </p:nvPicPr>
        <p:blipFill>
          <a:blip r:embed="rId3" cstate="print">
            <a:duotone>
              <a:prstClr val="black"/>
              <a:schemeClr val="accent5">
                <a:tint val="45000"/>
                <a:satMod val="400000"/>
              </a:schemeClr>
            </a:duotone>
          </a:blip>
          <a:stretch>
            <a:fillRect/>
          </a:stretch>
        </p:blipFill>
        <p:spPr>
          <a:xfrm>
            <a:off x="5428718" y="4113740"/>
            <a:ext cx="88950" cy="88938"/>
          </a:xfrm>
          <a:prstGeom prst="rect">
            <a:avLst/>
          </a:prstGeom>
        </p:spPr>
      </p:pic>
      <p:pic>
        <p:nvPicPr>
          <p:cNvPr id="16" name="object 12">
            <a:extLst>
              <a:ext uri="{FF2B5EF4-FFF2-40B4-BE49-F238E27FC236}">
                <a16:creationId xmlns:a16="http://schemas.microsoft.com/office/drawing/2014/main" id="{8E295A21-286F-81A5-698C-CD97FCB8AC2F}"/>
              </a:ext>
            </a:extLst>
          </p:cNvPr>
          <p:cNvPicPr/>
          <p:nvPr/>
        </p:nvPicPr>
        <p:blipFill>
          <a:blip r:embed="rId3" cstate="print">
            <a:duotone>
              <a:prstClr val="black"/>
              <a:schemeClr val="accent5">
                <a:tint val="45000"/>
                <a:satMod val="400000"/>
              </a:schemeClr>
            </a:duotone>
          </a:blip>
          <a:stretch>
            <a:fillRect/>
          </a:stretch>
        </p:blipFill>
        <p:spPr>
          <a:xfrm>
            <a:off x="6418647" y="4113740"/>
            <a:ext cx="88950" cy="88938"/>
          </a:xfrm>
          <a:prstGeom prst="rect">
            <a:avLst/>
          </a:prstGeom>
        </p:spPr>
      </p:pic>
      <p:pic>
        <p:nvPicPr>
          <p:cNvPr id="17" name="object 13">
            <a:extLst>
              <a:ext uri="{FF2B5EF4-FFF2-40B4-BE49-F238E27FC236}">
                <a16:creationId xmlns:a16="http://schemas.microsoft.com/office/drawing/2014/main" id="{2CC9D2D6-0B5B-2464-2C10-FAB8E3062C9C}"/>
              </a:ext>
            </a:extLst>
          </p:cNvPr>
          <p:cNvPicPr/>
          <p:nvPr/>
        </p:nvPicPr>
        <p:blipFill>
          <a:blip r:embed="rId2" cstate="print">
            <a:duotone>
              <a:prstClr val="black"/>
              <a:schemeClr val="accent5">
                <a:tint val="45000"/>
                <a:satMod val="400000"/>
              </a:schemeClr>
            </a:duotone>
          </a:blip>
          <a:stretch>
            <a:fillRect/>
          </a:stretch>
        </p:blipFill>
        <p:spPr>
          <a:xfrm>
            <a:off x="5181246" y="4360172"/>
            <a:ext cx="88938" cy="88938"/>
          </a:xfrm>
          <a:prstGeom prst="rect">
            <a:avLst/>
          </a:prstGeom>
        </p:spPr>
      </p:pic>
      <p:pic>
        <p:nvPicPr>
          <p:cNvPr id="18" name="object 14">
            <a:extLst>
              <a:ext uri="{FF2B5EF4-FFF2-40B4-BE49-F238E27FC236}">
                <a16:creationId xmlns:a16="http://schemas.microsoft.com/office/drawing/2014/main" id="{143369D9-E06D-D9B0-C6D3-D4412DBFE542}"/>
              </a:ext>
            </a:extLst>
          </p:cNvPr>
          <p:cNvPicPr/>
          <p:nvPr/>
        </p:nvPicPr>
        <p:blipFill>
          <a:blip r:embed="rId4" cstate="print">
            <a:duotone>
              <a:prstClr val="black"/>
              <a:schemeClr val="accent5">
                <a:tint val="45000"/>
                <a:satMod val="400000"/>
              </a:schemeClr>
            </a:duotone>
          </a:blip>
          <a:stretch>
            <a:fillRect/>
          </a:stretch>
        </p:blipFill>
        <p:spPr>
          <a:xfrm>
            <a:off x="5676201" y="4360172"/>
            <a:ext cx="88950" cy="88938"/>
          </a:xfrm>
          <a:prstGeom prst="rect">
            <a:avLst/>
          </a:prstGeom>
        </p:spPr>
      </p:pic>
      <p:pic>
        <p:nvPicPr>
          <p:cNvPr id="19" name="object 15">
            <a:extLst>
              <a:ext uri="{FF2B5EF4-FFF2-40B4-BE49-F238E27FC236}">
                <a16:creationId xmlns:a16="http://schemas.microsoft.com/office/drawing/2014/main" id="{27B7DD35-5490-2547-05F7-3A9E9E7163D8}"/>
              </a:ext>
            </a:extLst>
          </p:cNvPr>
          <p:cNvPicPr/>
          <p:nvPr/>
        </p:nvPicPr>
        <p:blipFill>
          <a:blip r:embed="rId4" cstate="print">
            <a:duotone>
              <a:prstClr val="black"/>
              <a:schemeClr val="accent5">
                <a:tint val="45000"/>
                <a:satMod val="400000"/>
              </a:schemeClr>
            </a:duotone>
          </a:blip>
          <a:stretch>
            <a:fillRect/>
          </a:stretch>
        </p:blipFill>
        <p:spPr>
          <a:xfrm>
            <a:off x="6171164" y="4360172"/>
            <a:ext cx="88950" cy="88938"/>
          </a:xfrm>
          <a:prstGeom prst="rect">
            <a:avLst/>
          </a:prstGeom>
        </p:spPr>
      </p:pic>
      <p:pic>
        <p:nvPicPr>
          <p:cNvPr id="20" name="object 16">
            <a:extLst>
              <a:ext uri="{FF2B5EF4-FFF2-40B4-BE49-F238E27FC236}">
                <a16:creationId xmlns:a16="http://schemas.microsoft.com/office/drawing/2014/main" id="{31DD102D-502B-2D0D-10F9-FF1A0281D87C}"/>
              </a:ext>
            </a:extLst>
          </p:cNvPr>
          <p:cNvPicPr/>
          <p:nvPr/>
        </p:nvPicPr>
        <p:blipFill>
          <a:blip r:embed="rId4" cstate="print">
            <a:duotone>
              <a:prstClr val="black"/>
              <a:schemeClr val="accent5">
                <a:tint val="45000"/>
                <a:satMod val="400000"/>
              </a:schemeClr>
            </a:duotone>
          </a:blip>
          <a:stretch>
            <a:fillRect/>
          </a:stretch>
        </p:blipFill>
        <p:spPr>
          <a:xfrm>
            <a:off x="4933754" y="4606606"/>
            <a:ext cx="88950" cy="88938"/>
          </a:xfrm>
          <a:prstGeom prst="rect">
            <a:avLst/>
          </a:prstGeom>
        </p:spPr>
      </p:pic>
      <p:pic>
        <p:nvPicPr>
          <p:cNvPr id="21" name="object 17">
            <a:extLst>
              <a:ext uri="{FF2B5EF4-FFF2-40B4-BE49-F238E27FC236}">
                <a16:creationId xmlns:a16="http://schemas.microsoft.com/office/drawing/2014/main" id="{B25936E7-E073-C91E-BD9E-EB06D47FF2D9}"/>
              </a:ext>
            </a:extLst>
          </p:cNvPr>
          <p:cNvPicPr/>
          <p:nvPr/>
        </p:nvPicPr>
        <p:blipFill>
          <a:blip r:embed="rId2" cstate="print">
            <a:duotone>
              <a:prstClr val="black"/>
              <a:schemeClr val="accent5">
                <a:tint val="45000"/>
                <a:satMod val="400000"/>
              </a:schemeClr>
            </a:duotone>
          </a:blip>
          <a:stretch>
            <a:fillRect/>
          </a:stretch>
        </p:blipFill>
        <p:spPr>
          <a:xfrm>
            <a:off x="5923692" y="4606606"/>
            <a:ext cx="88938" cy="88938"/>
          </a:xfrm>
          <a:prstGeom prst="rect">
            <a:avLst/>
          </a:prstGeom>
        </p:spPr>
      </p:pic>
      <p:pic>
        <p:nvPicPr>
          <p:cNvPr id="22" name="object 18">
            <a:extLst>
              <a:ext uri="{FF2B5EF4-FFF2-40B4-BE49-F238E27FC236}">
                <a16:creationId xmlns:a16="http://schemas.microsoft.com/office/drawing/2014/main" id="{33DC34D9-C979-D47E-76C8-8012C40F5C94}"/>
              </a:ext>
            </a:extLst>
          </p:cNvPr>
          <p:cNvPicPr/>
          <p:nvPr/>
        </p:nvPicPr>
        <p:blipFill>
          <a:blip r:embed="rId6" cstate="print">
            <a:duotone>
              <a:prstClr val="black"/>
              <a:schemeClr val="accent5">
                <a:tint val="45000"/>
                <a:satMod val="400000"/>
              </a:schemeClr>
            </a:duotone>
          </a:blip>
          <a:stretch>
            <a:fillRect/>
          </a:stretch>
        </p:blipFill>
        <p:spPr>
          <a:xfrm>
            <a:off x="4191308" y="4858217"/>
            <a:ext cx="88950" cy="88938"/>
          </a:xfrm>
          <a:prstGeom prst="rect">
            <a:avLst/>
          </a:prstGeom>
        </p:spPr>
      </p:pic>
      <p:pic>
        <p:nvPicPr>
          <p:cNvPr id="23" name="object 19">
            <a:extLst>
              <a:ext uri="{FF2B5EF4-FFF2-40B4-BE49-F238E27FC236}">
                <a16:creationId xmlns:a16="http://schemas.microsoft.com/office/drawing/2014/main" id="{6E663702-0F89-5B9C-9C39-CA79E16E358F}"/>
              </a:ext>
            </a:extLst>
          </p:cNvPr>
          <p:cNvPicPr/>
          <p:nvPr/>
        </p:nvPicPr>
        <p:blipFill>
          <a:blip r:embed="rId4" cstate="print">
            <a:duotone>
              <a:prstClr val="black"/>
              <a:schemeClr val="accent5">
                <a:tint val="45000"/>
                <a:satMod val="400000"/>
              </a:schemeClr>
            </a:duotone>
          </a:blip>
          <a:stretch>
            <a:fillRect/>
          </a:stretch>
        </p:blipFill>
        <p:spPr>
          <a:xfrm>
            <a:off x="4686272" y="4858217"/>
            <a:ext cx="88950" cy="88938"/>
          </a:xfrm>
          <a:prstGeom prst="rect">
            <a:avLst/>
          </a:prstGeom>
        </p:spPr>
      </p:pic>
      <p:pic>
        <p:nvPicPr>
          <p:cNvPr id="24" name="object 20">
            <a:extLst>
              <a:ext uri="{FF2B5EF4-FFF2-40B4-BE49-F238E27FC236}">
                <a16:creationId xmlns:a16="http://schemas.microsoft.com/office/drawing/2014/main" id="{781B5DCE-8578-CDBA-711C-8573160E9173}"/>
              </a:ext>
            </a:extLst>
          </p:cNvPr>
          <p:cNvPicPr/>
          <p:nvPr/>
        </p:nvPicPr>
        <p:blipFill>
          <a:blip r:embed="rId6" cstate="print">
            <a:duotone>
              <a:prstClr val="black"/>
              <a:schemeClr val="accent5">
                <a:tint val="45000"/>
                <a:satMod val="400000"/>
              </a:schemeClr>
            </a:duotone>
          </a:blip>
          <a:stretch>
            <a:fillRect/>
          </a:stretch>
        </p:blipFill>
        <p:spPr>
          <a:xfrm>
            <a:off x="3943826" y="4858217"/>
            <a:ext cx="88950" cy="88938"/>
          </a:xfrm>
          <a:prstGeom prst="rect">
            <a:avLst/>
          </a:prstGeom>
        </p:spPr>
      </p:pic>
      <p:pic>
        <p:nvPicPr>
          <p:cNvPr id="25" name="object 21">
            <a:extLst>
              <a:ext uri="{FF2B5EF4-FFF2-40B4-BE49-F238E27FC236}">
                <a16:creationId xmlns:a16="http://schemas.microsoft.com/office/drawing/2014/main" id="{44657F7C-E2F5-47C6-857C-D67EB68913E0}"/>
              </a:ext>
            </a:extLst>
          </p:cNvPr>
          <p:cNvPicPr/>
          <p:nvPr/>
        </p:nvPicPr>
        <p:blipFill>
          <a:blip r:embed="rId6" cstate="print">
            <a:duotone>
              <a:prstClr val="black"/>
              <a:schemeClr val="accent5">
                <a:tint val="45000"/>
                <a:satMod val="400000"/>
              </a:schemeClr>
            </a:duotone>
          </a:blip>
          <a:stretch>
            <a:fillRect/>
          </a:stretch>
        </p:blipFill>
        <p:spPr>
          <a:xfrm>
            <a:off x="3696353" y="5100829"/>
            <a:ext cx="88938" cy="88938"/>
          </a:xfrm>
          <a:prstGeom prst="rect">
            <a:avLst/>
          </a:prstGeom>
        </p:spPr>
      </p:pic>
      <p:pic>
        <p:nvPicPr>
          <p:cNvPr id="26" name="object 22">
            <a:extLst>
              <a:ext uri="{FF2B5EF4-FFF2-40B4-BE49-F238E27FC236}">
                <a16:creationId xmlns:a16="http://schemas.microsoft.com/office/drawing/2014/main" id="{7559D934-DE21-988F-E589-403313D85E67}"/>
              </a:ext>
            </a:extLst>
          </p:cNvPr>
          <p:cNvPicPr/>
          <p:nvPr/>
        </p:nvPicPr>
        <p:blipFill>
          <a:blip r:embed="rId4" cstate="print">
            <a:duotone>
              <a:prstClr val="black"/>
              <a:schemeClr val="accent5">
                <a:tint val="45000"/>
                <a:satMod val="400000"/>
              </a:schemeClr>
            </a:duotone>
          </a:blip>
          <a:stretch>
            <a:fillRect/>
          </a:stretch>
        </p:blipFill>
        <p:spPr>
          <a:xfrm>
            <a:off x="4438790" y="5100829"/>
            <a:ext cx="88950" cy="88938"/>
          </a:xfrm>
          <a:prstGeom prst="rect">
            <a:avLst/>
          </a:prstGeom>
        </p:spPr>
      </p:pic>
      <p:pic>
        <p:nvPicPr>
          <p:cNvPr id="27" name="object 23">
            <a:extLst>
              <a:ext uri="{FF2B5EF4-FFF2-40B4-BE49-F238E27FC236}">
                <a16:creationId xmlns:a16="http://schemas.microsoft.com/office/drawing/2014/main" id="{66C2BCF8-CF31-17AD-C623-266E84EA91A0}"/>
              </a:ext>
            </a:extLst>
          </p:cNvPr>
          <p:cNvPicPr/>
          <p:nvPr/>
        </p:nvPicPr>
        <p:blipFill>
          <a:blip r:embed="rId6" cstate="print">
            <a:duotone>
              <a:prstClr val="black"/>
              <a:schemeClr val="accent5">
                <a:tint val="45000"/>
                <a:satMod val="400000"/>
              </a:schemeClr>
            </a:duotone>
          </a:blip>
          <a:stretch>
            <a:fillRect/>
          </a:stretch>
        </p:blipFill>
        <p:spPr>
          <a:xfrm>
            <a:off x="3448861" y="5352441"/>
            <a:ext cx="88950" cy="88938"/>
          </a:xfrm>
          <a:prstGeom prst="rect">
            <a:avLst/>
          </a:prstGeom>
        </p:spPr>
      </p:pic>
      <p:pic>
        <p:nvPicPr>
          <p:cNvPr id="28" name="object 24">
            <a:extLst>
              <a:ext uri="{FF2B5EF4-FFF2-40B4-BE49-F238E27FC236}">
                <a16:creationId xmlns:a16="http://schemas.microsoft.com/office/drawing/2014/main" id="{B5A40F84-648E-B8B0-ACA8-1D1E7E59C130}"/>
              </a:ext>
            </a:extLst>
          </p:cNvPr>
          <p:cNvPicPr/>
          <p:nvPr/>
        </p:nvPicPr>
        <p:blipFill>
          <a:blip r:embed="rId7" cstate="print">
            <a:duotone>
              <a:prstClr val="black"/>
              <a:schemeClr val="accent5">
                <a:tint val="45000"/>
                <a:satMod val="400000"/>
              </a:schemeClr>
            </a:duotone>
          </a:blip>
          <a:stretch>
            <a:fillRect/>
          </a:stretch>
        </p:blipFill>
        <p:spPr>
          <a:xfrm>
            <a:off x="3201380" y="5604052"/>
            <a:ext cx="88950" cy="88938"/>
          </a:xfrm>
          <a:prstGeom prst="rect">
            <a:avLst/>
          </a:prstGeom>
        </p:spPr>
      </p:pic>
      <p:pic>
        <p:nvPicPr>
          <p:cNvPr id="29" name="object 25">
            <a:extLst>
              <a:ext uri="{FF2B5EF4-FFF2-40B4-BE49-F238E27FC236}">
                <a16:creationId xmlns:a16="http://schemas.microsoft.com/office/drawing/2014/main" id="{AC4B5299-A0AB-B0F2-5DEA-6E533391DF50}"/>
              </a:ext>
            </a:extLst>
          </p:cNvPr>
          <p:cNvPicPr/>
          <p:nvPr/>
        </p:nvPicPr>
        <p:blipFill>
          <a:blip r:embed="rId7" cstate="print">
            <a:duotone>
              <a:prstClr val="black"/>
              <a:schemeClr val="accent5">
                <a:tint val="45000"/>
                <a:satMod val="400000"/>
              </a:schemeClr>
            </a:duotone>
          </a:blip>
          <a:stretch>
            <a:fillRect/>
          </a:stretch>
        </p:blipFill>
        <p:spPr>
          <a:xfrm>
            <a:off x="2211451" y="5604052"/>
            <a:ext cx="88950" cy="88938"/>
          </a:xfrm>
          <a:prstGeom prst="rect">
            <a:avLst/>
          </a:prstGeom>
        </p:spPr>
      </p:pic>
      <p:pic>
        <p:nvPicPr>
          <p:cNvPr id="30" name="object 26">
            <a:extLst>
              <a:ext uri="{FF2B5EF4-FFF2-40B4-BE49-F238E27FC236}">
                <a16:creationId xmlns:a16="http://schemas.microsoft.com/office/drawing/2014/main" id="{21793E11-E401-9873-9377-2067E0335298}"/>
              </a:ext>
            </a:extLst>
          </p:cNvPr>
          <p:cNvPicPr/>
          <p:nvPr/>
        </p:nvPicPr>
        <p:blipFill>
          <a:blip r:embed="rId6" cstate="print">
            <a:duotone>
              <a:prstClr val="black"/>
              <a:schemeClr val="accent5">
                <a:tint val="45000"/>
                <a:satMod val="400000"/>
              </a:schemeClr>
            </a:duotone>
          </a:blip>
          <a:stretch>
            <a:fillRect/>
          </a:stretch>
        </p:blipFill>
        <p:spPr>
          <a:xfrm>
            <a:off x="2953897" y="5844617"/>
            <a:ext cx="88950" cy="88938"/>
          </a:xfrm>
          <a:prstGeom prst="rect">
            <a:avLst/>
          </a:prstGeom>
        </p:spPr>
      </p:pic>
      <p:pic>
        <p:nvPicPr>
          <p:cNvPr id="34" name="object 27">
            <a:extLst>
              <a:ext uri="{FF2B5EF4-FFF2-40B4-BE49-F238E27FC236}">
                <a16:creationId xmlns:a16="http://schemas.microsoft.com/office/drawing/2014/main" id="{3036128E-3091-A368-AA7A-2522AE24B298}"/>
              </a:ext>
            </a:extLst>
          </p:cNvPr>
          <p:cNvPicPr/>
          <p:nvPr/>
        </p:nvPicPr>
        <p:blipFill>
          <a:blip r:embed="rId6" cstate="print">
            <a:duotone>
              <a:prstClr val="black"/>
              <a:schemeClr val="accent5">
                <a:tint val="45000"/>
                <a:satMod val="400000"/>
              </a:schemeClr>
            </a:duotone>
          </a:blip>
          <a:stretch>
            <a:fillRect/>
          </a:stretch>
        </p:blipFill>
        <p:spPr>
          <a:xfrm>
            <a:off x="2458932" y="5844617"/>
            <a:ext cx="88950" cy="88938"/>
          </a:xfrm>
          <a:prstGeom prst="rect">
            <a:avLst/>
          </a:prstGeom>
        </p:spPr>
      </p:pic>
      <p:pic>
        <p:nvPicPr>
          <p:cNvPr id="35" name="object 28">
            <a:extLst>
              <a:ext uri="{FF2B5EF4-FFF2-40B4-BE49-F238E27FC236}">
                <a16:creationId xmlns:a16="http://schemas.microsoft.com/office/drawing/2014/main" id="{B5C35575-78BA-940E-B721-D01DF4459CD6}"/>
              </a:ext>
            </a:extLst>
          </p:cNvPr>
          <p:cNvPicPr/>
          <p:nvPr/>
        </p:nvPicPr>
        <p:blipFill>
          <a:blip r:embed="rId7" cstate="print">
            <a:duotone>
              <a:prstClr val="black"/>
              <a:schemeClr val="accent5">
                <a:tint val="45000"/>
                <a:satMod val="400000"/>
              </a:schemeClr>
            </a:duotone>
          </a:blip>
          <a:stretch>
            <a:fillRect/>
          </a:stretch>
        </p:blipFill>
        <p:spPr>
          <a:xfrm>
            <a:off x="2706425" y="6094182"/>
            <a:ext cx="88938" cy="88938"/>
          </a:xfrm>
          <a:prstGeom prst="rect">
            <a:avLst/>
          </a:prstGeom>
        </p:spPr>
      </p:pic>
      <p:pic>
        <p:nvPicPr>
          <p:cNvPr id="44" name="Picture 43">
            <a:extLst>
              <a:ext uri="{FF2B5EF4-FFF2-40B4-BE49-F238E27FC236}">
                <a16:creationId xmlns:a16="http://schemas.microsoft.com/office/drawing/2014/main" id="{11909828-FF03-3484-CDF6-C11575290E27}"/>
              </a:ext>
            </a:extLst>
          </p:cNvPr>
          <p:cNvPicPr>
            <a:picLocks noChangeAspect="1"/>
          </p:cNvPicPr>
          <p:nvPr/>
        </p:nvPicPr>
        <p:blipFill>
          <a:blip r:embed="rId8"/>
          <a:stretch>
            <a:fillRect/>
          </a:stretch>
        </p:blipFill>
        <p:spPr>
          <a:xfrm>
            <a:off x="3322453" y="8046255"/>
            <a:ext cx="908297" cy="874348"/>
          </a:xfrm>
          <a:prstGeom prst="rect">
            <a:avLst/>
          </a:prstGeom>
        </p:spPr>
      </p:pic>
      <p:sp>
        <p:nvSpPr>
          <p:cNvPr id="46" name="TextBox 45">
            <a:extLst>
              <a:ext uri="{FF2B5EF4-FFF2-40B4-BE49-F238E27FC236}">
                <a16:creationId xmlns:a16="http://schemas.microsoft.com/office/drawing/2014/main" id="{96794A51-3AB8-079C-18D7-C0A6CB28A961}"/>
              </a:ext>
            </a:extLst>
          </p:cNvPr>
          <p:cNvSpPr txBox="1"/>
          <p:nvPr/>
        </p:nvSpPr>
        <p:spPr>
          <a:xfrm>
            <a:off x="2209029" y="9039608"/>
            <a:ext cx="3135145" cy="264303"/>
          </a:xfrm>
          <a:prstGeom prst="rect">
            <a:avLst/>
          </a:prstGeom>
          <a:noFill/>
        </p:spPr>
        <p:txBody>
          <a:bodyPr wrap="square">
            <a:spAutoFit/>
          </a:bodyPr>
          <a:lstStyle/>
          <a:p>
            <a:pPr algn="ctr">
              <a:lnSpc>
                <a:spcPct val="107000"/>
              </a:lnSpc>
              <a:spcAft>
                <a:spcPts val="800"/>
              </a:spcAft>
            </a:pPr>
            <a:r>
              <a:rPr lang="en-GB" sz="1100" kern="100">
                <a:solidFill>
                  <a:srgbClr val="254159"/>
                </a:solidFill>
                <a:effectLst/>
                <a:latin typeface="Segoe UI" panose="020B0502040204020203" pitchFamily="34" charset="0"/>
                <a:ea typeface="Calibri" panose="020F0502020204030204" pitchFamily="34" charset="0"/>
                <a:cs typeface="Times New Roman" panose="02020603050405020304" pitchFamily="18" charset="0"/>
              </a:rPr>
              <a:t>Annual Report &amp; Financial Statements, 2022</a:t>
            </a:r>
            <a:endParaRPr lang="en-GB" sz="1100" kern="100">
              <a:solidFill>
                <a:srgbClr val="254159"/>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7" name="TextBox 46">
            <a:extLst>
              <a:ext uri="{FF2B5EF4-FFF2-40B4-BE49-F238E27FC236}">
                <a16:creationId xmlns:a16="http://schemas.microsoft.com/office/drawing/2014/main" id="{AE55DA51-3A15-547F-53F9-3C19F366F9DA}"/>
              </a:ext>
            </a:extLst>
          </p:cNvPr>
          <p:cNvSpPr txBox="1"/>
          <p:nvPr/>
        </p:nvSpPr>
        <p:spPr>
          <a:xfrm>
            <a:off x="3141228" y="9237588"/>
            <a:ext cx="1270746" cy="264303"/>
          </a:xfrm>
          <a:prstGeom prst="rect">
            <a:avLst/>
          </a:prstGeom>
          <a:noFill/>
        </p:spPr>
        <p:txBody>
          <a:bodyPr wrap="square">
            <a:spAutoFit/>
          </a:bodyPr>
          <a:lstStyle/>
          <a:p>
            <a:pPr algn="ctr">
              <a:lnSpc>
                <a:spcPct val="107000"/>
              </a:lnSpc>
              <a:spcAft>
                <a:spcPts val="800"/>
              </a:spcAft>
            </a:pPr>
            <a:r>
              <a:rPr lang="en-GB" sz="1100" kern="100">
                <a:solidFill>
                  <a:srgbClr val="254159"/>
                </a:solidFill>
                <a:effectLst/>
                <a:latin typeface="Segoe UI Light" panose="020B0502040204020203" pitchFamily="34" charset="0"/>
                <a:ea typeface="Calibri" panose="020F0502020204030204" pitchFamily="34" charset="0"/>
                <a:cs typeface="Segoe UI Light" panose="020B0502040204020203" pitchFamily="34" charset="0"/>
              </a:rPr>
              <a:t>www.siga.gov.gh</a:t>
            </a:r>
          </a:p>
        </p:txBody>
      </p:sp>
    </p:spTree>
    <p:extLst>
      <p:ext uri="{BB962C8B-B14F-4D97-AF65-F5344CB8AC3E}">
        <p14:creationId xmlns:p14="http://schemas.microsoft.com/office/powerpoint/2010/main" val="87233584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175</TotalTime>
  <Words>13793</Words>
  <Application>Microsoft Office PowerPoint</Application>
  <PresentationFormat>A4 Paper (210x297 mm)</PresentationFormat>
  <Paragraphs>2179</Paragraphs>
  <Slides>51</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51</vt:i4>
      </vt:variant>
    </vt:vector>
  </HeadingPairs>
  <TitlesOfParts>
    <vt:vector size="63" baseType="lpstr">
      <vt:lpstr>Arial</vt:lpstr>
      <vt:lpstr>Arial</vt:lpstr>
      <vt:lpstr>Calibri</vt:lpstr>
      <vt:lpstr>Calibri Light</vt:lpstr>
      <vt:lpstr>Cambria</vt:lpstr>
      <vt:lpstr>Open Sans</vt:lpstr>
      <vt:lpstr>Open Sans Extrabold</vt:lpstr>
      <vt:lpstr>Segoe UI</vt:lpstr>
      <vt:lpstr>Segoe UI </vt:lpstr>
      <vt:lpstr>Segoe UI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Midstream Consulting</dc:creator>
  <cp:lastModifiedBy>George Gyasi Appiah</cp:lastModifiedBy>
  <cp:revision>28</cp:revision>
  <dcterms:created xsi:type="dcterms:W3CDTF">2023-05-21T11:15:08Z</dcterms:created>
  <dcterms:modified xsi:type="dcterms:W3CDTF">2024-03-05T11:54:47Z</dcterms:modified>
</cp:coreProperties>
</file>